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avi" ContentType="video/avi"/>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256" r:id="rId2"/>
    <p:sldId id="369" r:id="rId3"/>
    <p:sldId id="350" r:id="rId4"/>
    <p:sldId id="368" r:id="rId5"/>
    <p:sldId id="341" r:id="rId6"/>
    <p:sldId id="275" r:id="rId7"/>
    <p:sldId id="344" r:id="rId8"/>
    <p:sldId id="271" r:id="rId9"/>
    <p:sldId id="263" r:id="rId10"/>
    <p:sldId id="367" r:id="rId11"/>
    <p:sldId id="377" r:id="rId12"/>
    <p:sldId id="327" r:id="rId13"/>
    <p:sldId id="283" r:id="rId14"/>
    <p:sldId id="281" r:id="rId15"/>
    <p:sldId id="287" r:id="rId16"/>
    <p:sldId id="351" r:id="rId17"/>
    <p:sldId id="290" r:id="rId18"/>
    <p:sldId id="331" r:id="rId19"/>
    <p:sldId id="296" r:id="rId20"/>
    <p:sldId id="373" r:id="rId21"/>
    <p:sldId id="293" r:id="rId22"/>
    <p:sldId id="378" r:id="rId23"/>
    <p:sldId id="294" r:id="rId24"/>
    <p:sldId id="374" r:id="rId25"/>
    <p:sldId id="295" r:id="rId26"/>
    <p:sldId id="371" r:id="rId27"/>
    <p:sldId id="372" r:id="rId28"/>
    <p:sldId id="297" r:id="rId29"/>
    <p:sldId id="301" r:id="rId30"/>
    <p:sldId id="302" r:id="rId31"/>
    <p:sldId id="303" r:id="rId32"/>
    <p:sldId id="304" r:id="rId33"/>
    <p:sldId id="306" r:id="rId34"/>
    <p:sldId id="321" r:id="rId35"/>
    <p:sldId id="307" r:id="rId36"/>
    <p:sldId id="312" r:id="rId37"/>
    <p:sldId id="339" r:id="rId38"/>
    <p:sldId id="375" r:id="rId39"/>
    <p:sldId id="314" r:id="rId40"/>
    <p:sldId id="315" r:id="rId41"/>
    <p:sldId id="337" r:id="rId42"/>
    <p:sldId id="334" r:id="rId43"/>
    <p:sldId id="338" r:id="rId44"/>
    <p:sldId id="376" r:id="rId45"/>
    <p:sldId id="269" r:id="rId46"/>
    <p:sldId id="384" r:id="rId47"/>
    <p:sldId id="328" r:id="rId48"/>
    <p:sldId id="342" r:id="rId49"/>
    <p:sldId id="343" r:id="rId50"/>
    <p:sldId id="345" r:id="rId51"/>
    <p:sldId id="352" r:id="rId52"/>
    <p:sldId id="346" r:id="rId53"/>
    <p:sldId id="347" r:id="rId54"/>
    <p:sldId id="348" r:id="rId55"/>
    <p:sldId id="354" r:id="rId56"/>
    <p:sldId id="355" r:id="rId57"/>
    <p:sldId id="357" r:id="rId58"/>
    <p:sldId id="359" r:id="rId59"/>
    <p:sldId id="360" r:id="rId60"/>
    <p:sldId id="361" r:id="rId61"/>
    <p:sldId id="362" r:id="rId62"/>
    <p:sldId id="363" r:id="rId63"/>
    <p:sldId id="364" r:id="rId64"/>
    <p:sldId id="365" r:id="rId65"/>
    <p:sldId id="379" r:id="rId66"/>
    <p:sldId id="380" r:id="rId67"/>
    <p:sldId id="381" r:id="rId68"/>
    <p:sldId id="382" r:id="rId69"/>
    <p:sldId id="383" r:id="rId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44" autoAdjust="0"/>
    <p:restoredTop sz="72776" autoAdjust="0"/>
  </p:normalViewPr>
  <p:slideViewPr>
    <p:cSldViewPr>
      <p:cViewPr>
        <p:scale>
          <a:sx n="50" d="100"/>
          <a:sy n="50" d="100"/>
        </p:scale>
        <p:origin x="-1824" y="-54"/>
      </p:cViewPr>
      <p:guideLst>
        <p:guide orient="horz" pos="4319"/>
        <p:guide pos="1"/>
      </p:guideLst>
    </p:cSldViewPr>
  </p:slideViewPr>
  <p:outlineViewPr>
    <p:cViewPr>
      <p:scale>
        <a:sx n="33" d="100"/>
        <a:sy n="33" d="100"/>
      </p:scale>
      <p:origin x="0" y="20808"/>
    </p:cViewPr>
  </p:outlineViewPr>
  <p:notesTextViewPr>
    <p:cViewPr>
      <p:scale>
        <a:sx n="100" d="100"/>
        <a:sy n="100" d="100"/>
      </p:scale>
      <p:origin x="0" y="0"/>
    </p:cViewPr>
  </p:notesTextViewPr>
  <p:sorterViewPr>
    <p:cViewPr>
      <p:scale>
        <a:sx n="100" d="100"/>
        <a:sy n="100" d="100"/>
      </p:scale>
      <p:origin x="0" y="0"/>
    </p:cViewPr>
  </p:sorterViewPr>
  <p:gridSpacing cx="38405" cy="384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7201BE-F2BD-499B-9F68-0D0E987FD920}" type="doc">
      <dgm:prSet loTypeId="urn:microsoft.com/office/officeart/2005/8/layout/radial3" loCatId="relationship" qsTypeId="urn:microsoft.com/office/officeart/2005/8/quickstyle/simple1" qsCatId="simple" csTypeId="urn:microsoft.com/office/officeart/2005/8/colors/accent0_1" csCatId="mainScheme" phldr="1"/>
      <dgm:spPr/>
      <dgm:t>
        <a:bodyPr/>
        <a:lstStyle/>
        <a:p>
          <a:endParaRPr lang="en-US"/>
        </a:p>
      </dgm:t>
    </dgm:pt>
    <dgm:pt modelId="{1B8EBBEB-FC3B-460C-BF5D-01A0F6CD0E6C}">
      <dgm:prSet phldrT="[Text]"/>
      <dgm:spPr/>
      <dgm:t>
        <a:bodyPr/>
        <a:lstStyle/>
        <a:p>
          <a:r>
            <a:rPr lang="en-US" dirty="0" smtClean="0"/>
            <a:t>Optimization model</a:t>
          </a:r>
          <a:endParaRPr lang="en-US" dirty="0"/>
        </a:p>
      </dgm:t>
    </dgm:pt>
    <dgm:pt modelId="{D84A4383-23BB-4DCE-86FE-C82D348964E1}" type="parTrans" cxnId="{35D417A3-07E2-4FCB-8C8D-1C5828D2BE76}">
      <dgm:prSet/>
      <dgm:spPr/>
      <dgm:t>
        <a:bodyPr/>
        <a:lstStyle/>
        <a:p>
          <a:endParaRPr lang="en-US"/>
        </a:p>
      </dgm:t>
    </dgm:pt>
    <dgm:pt modelId="{57D70F79-D502-4006-B0A0-7F9314164193}" type="sibTrans" cxnId="{35D417A3-07E2-4FCB-8C8D-1C5828D2BE76}">
      <dgm:prSet/>
      <dgm:spPr/>
      <dgm:t>
        <a:bodyPr/>
        <a:lstStyle/>
        <a:p>
          <a:endParaRPr lang="en-US"/>
        </a:p>
      </dgm:t>
    </dgm:pt>
    <dgm:pt modelId="{E87EBC70-1277-41A7-AC58-7DB22D5B8B53}">
      <dgm:prSet phldrT="[Text]"/>
      <dgm:spPr>
        <a:noFill/>
      </dgm:spPr>
      <dgm:t>
        <a:bodyPr/>
        <a:lstStyle/>
        <a:p>
          <a:r>
            <a:rPr lang="en-US" dirty="0" smtClean="0"/>
            <a:t>Design model</a:t>
          </a:r>
          <a:endParaRPr lang="en-US" dirty="0"/>
        </a:p>
      </dgm:t>
    </dgm:pt>
    <dgm:pt modelId="{6C707368-189F-4326-B7B5-1458B12E4114}" type="parTrans" cxnId="{727F8713-C14B-4244-9D51-4746922DE613}">
      <dgm:prSet/>
      <dgm:spPr/>
      <dgm:t>
        <a:bodyPr/>
        <a:lstStyle/>
        <a:p>
          <a:endParaRPr lang="en-US"/>
        </a:p>
      </dgm:t>
    </dgm:pt>
    <dgm:pt modelId="{921484B5-FDAA-407C-B634-0CA71BA1FDED}" type="sibTrans" cxnId="{727F8713-C14B-4244-9D51-4746922DE613}">
      <dgm:prSet/>
      <dgm:spPr/>
      <dgm:t>
        <a:bodyPr/>
        <a:lstStyle/>
        <a:p>
          <a:endParaRPr lang="en-US"/>
        </a:p>
      </dgm:t>
    </dgm:pt>
    <dgm:pt modelId="{C2DA4AAF-10B8-4544-A280-16715CD19CE0}">
      <dgm:prSet phldrT="[Text]"/>
      <dgm:spPr/>
      <dgm:t>
        <a:bodyPr/>
        <a:lstStyle/>
        <a:p>
          <a:r>
            <a:rPr lang="en-US" dirty="0" smtClean="0"/>
            <a:t>Fabrication model</a:t>
          </a:r>
          <a:endParaRPr lang="en-US" dirty="0"/>
        </a:p>
      </dgm:t>
    </dgm:pt>
    <dgm:pt modelId="{8211B6F5-09D8-42F1-8F08-4FDE04B93519}" type="parTrans" cxnId="{2C19EBC7-2B69-4B10-AA39-A022D06ECF4C}">
      <dgm:prSet/>
      <dgm:spPr/>
      <dgm:t>
        <a:bodyPr/>
        <a:lstStyle/>
        <a:p>
          <a:endParaRPr lang="en-US"/>
        </a:p>
      </dgm:t>
    </dgm:pt>
    <dgm:pt modelId="{F2055CD6-31A4-4D41-979A-56BB7D8E1DA7}" type="sibTrans" cxnId="{2C19EBC7-2B69-4B10-AA39-A022D06ECF4C}">
      <dgm:prSet/>
      <dgm:spPr/>
      <dgm:t>
        <a:bodyPr/>
        <a:lstStyle/>
        <a:p>
          <a:endParaRPr lang="en-US"/>
        </a:p>
      </dgm:t>
    </dgm:pt>
    <dgm:pt modelId="{C7B0BCB8-02CA-43AE-A82B-C6F6039CB002}">
      <dgm:prSet phldrT="[Text]"/>
      <dgm:spPr>
        <a:noFill/>
      </dgm:spPr>
      <dgm:t>
        <a:bodyPr/>
        <a:lstStyle/>
        <a:p>
          <a:r>
            <a:rPr lang="en-US" dirty="0" smtClean="0"/>
            <a:t>Analysis model</a:t>
          </a:r>
          <a:endParaRPr lang="en-US" dirty="0"/>
        </a:p>
      </dgm:t>
    </dgm:pt>
    <dgm:pt modelId="{60DE38BD-D627-4C9E-A855-28C81B86F2F5}" type="parTrans" cxnId="{89012384-5F09-49CB-A90B-9945CBBC70C1}">
      <dgm:prSet/>
      <dgm:spPr/>
      <dgm:t>
        <a:bodyPr/>
        <a:lstStyle/>
        <a:p>
          <a:endParaRPr lang="en-US"/>
        </a:p>
      </dgm:t>
    </dgm:pt>
    <dgm:pt modelId="{78EEB371-AD19-4379-BFCF-AC55816BE713}" type="sibTrans" cxnId="{89012384-5F09-49CB-A90B-9945CBBC70C1}">
      <dgm:prSet/>
      <dgm:spPr/>
      <dgm:t>
        <a:bodyPr/>
        <a:lstStyle/>
        <a:p>
          <a:endParaRPr lang="en-US"/>
        </a:p>
      </dgm:t>
    </dgm:pt>
    <dgm:pt modelId="{45F83257-13CF-4607-8827-2D9BA4B6DBB9}" type="pres">
      <dgm:prSet presAssocID="{767201BE-F2BD-499B-9F68-0D0E987FD920}" presName="composite" presStyleCnt="0">
        <dgm:presLayoutVars>
          <dgm:chMax val="1"/>
          <dgm:dir/>
          <dgm:resizeHandles val="exact"/>
        </dgm:presLayoutVars>
      </dgm:prSet>
      <dgm:spPr/>
      <dgm:t>
        <a:bodyPr/>
        <a:lstStyle/>
        <a:p>
          <a:endParaRPr lang="en-US"/>
        </a:p>
      </dgm:t>
    </dgm:pt>
    <dgm:pt modelId="{9C028A99-3A07-4DF2-8233-8BAB7D703AD9}" type="pres">
      <dgm:prSet presAssocID="{767201BE-F2BD-499B-9F68-0D0E987FD920}" presName="radial" presStyleCnt="0">
        <dgm:presLayoutVars>
          <dgm:animLvl val="ctr"/>
        </dgm:presLayoutVars>
      </dgm:prSet>
      <dgm:spPr/>
    </dgm:pt>
    <dgm:pt modelId="{391F1C14-35F9-4CB7-A7CA-62E796305EEF}" type="pres">
      <dgm:prSet presAssocID="{1B8EBBEB-FC3B-460C-BF5D-01A0F6CD0E6C}" presName="centerShape" presStyleLbl="vennNode1" presStyleIdx="0" presStyleCnt="4"/>
      <dgm:spPr/>
      <dgm:t>
        <a:bodyPr/>
        <a:lstStyle/>
        <a:p>
          <a:endParaRPr lang="en-US"/>
        </a:p>
      </dgm:t>
    </dgm:pt>
    <dgm:pt modelId="{49A31F9A-DE79-44D8-B213-D5C753DB03B7}" type="pres">
      <dgm:prSet presAssocID="{E87EBC70-1277-41A7-AC58-7DB22D5B8B53}" presName="node" presStyleLbl="vennNode1" presStyleIdx="1" presStyleCnt="4">
        <dgm:presLayoutVars>
          <dgm:bulletEnabled val="1"/>
        </dgm:presLayoutVars>
      </dgm:prSet>
      <dgm:spPr/>
      <dgm:t>
        <a:bodyPr/>
        <a:lstStyle/>
        <a:p>
          <a:endParaRPr lang="en-US"/>
        </a:p>
      </dgm:t>
    </dgm:pt>
    <dgm:pt modelId="{BB2397FB-F495-4F07-A302-509338464371}" type="pres">
      <dgm:prSet presAssocID="{C2DA4AAF-10B8-4544-A280-16715CD19CE0}" presName="node" presStyleLbl="vennNode1" presStyleIdx="2" presStyleCnt="4">
        <dgm:presLayoutVars>
          <dgm:bulletEnabled val="1"/>
        </dgm:presLayoutVars>
      </dgm:prSet>
      <dgm:spPr/>
      <dgm:t>
        <a:bodyPr/>
        <a:lstStyle/>
        <a:p>
          <a:endParaRPr lang="en-US"/>
        </a:p>
      </dgm:t>
    </dgm:pt>
    <dgm:pt modelId="{ACE79D00-6AF3-4027-8DD5-677DCF2AA2F2}" type="pres">
      <dgm:prSet presAssocID="{C7B0BCB8-02CA-43AE-A82B-C6F6039CB002}" presName="node" presStyleLbl="vennNode1" presStyleIdx="3" presStyleCnt="4">
        <dgm:presLayoutVars>
          <dgm:bulletEnabled val="1"/>
        </dgm:presLayoutVars>
      </dgm:prSet>
      <dgm:spPr/>
      <dgm:t>
        <a:bodyPr/>
        <a:lstStyle/>
        <a:p>
          <a:endParaRPr lang="en-US"/>
        </a:p>
      </dgm:t>
    </dgm:pt>
  </dgm:ptLst>
  <dgm:cxnLst>
    <dgm:cxn modelId="{3974B451-307C-43A3-9898-0C3BC66B429A}" type="presOf" srcId="{C2DA4AAF-10B8-4544-A280-16715CD19CE0}" destId="{BB2397FB-F495-4F07-A302-509338464371}" srcOrd="0" destOrd="0" presId="urn:microsoft.com/office/officeart/2005/8/layout/radial3"/>
    <dgm:cxn modelId="{8DC8ECCE-A408-40C1-B6F8-2C0240004F8D}" type="presOf" srcId="{767201BE-F2BD-499B-9F68-0D0E987FD920}" destId="{45F83257-13CF-4607-8827-2D9BA4B6DBB9}" srcOrd="0" destOrd="0" presId="urn:microsoft.com/office/officeart/2005/8/layout/radial3"/>
    <dgm:cxn modelId="{18593E49-B398-450D-BF73-BC1A05067EC5}" type="presOf" srcId="{C7B0BCB8-02CA-43AE-A82B-C6F6039CB002}" destId="{ACE79D00-6AF3-4027-8DD5-677DCF2AA2F2}" srcOrd="0" destOrd="0" presId="urn:microsoft.com/office/officeart/2005/8/layout/radial3"/>
    <dgm:cxn modelId="{2C19EBC7-2B69-4B10-AA39-A022D06ECF4C}" srcId="{1B8EBBEB-FC3B-460C-BF5D-01A0F6CD0E6C}" destId="{C2DA4AAF-10B8-4544-A280-16715CD19CE0}" srcOrd="1" destOrd="0" parTransId="{8211B6F5-09D8-42F1-8F08-4FDE04B93519}" sibTransId="{F2055CD6-31A4-4D41-979A-56BB7D8E1DA7}"/>
    <dgm:cxn modelId="{630B725B-8B46-49A6-AE65-6F78FDE0F8EE}" type="presOf" srcId="{1B8EBBEB-FC3B-460C-BF5D-01A0F6CD0E6C}" destId="{391F1C14-35F9-4CB7-A7CA-62E796305EEF}" srcOrd="0" destOrd="0" presId="urn:microsoft.com/office/officeart/2005/8/layout/radial3"/>
    <dgm:cxn modelId="{727F8713-C14B-4244-9D51-4746922DE613}" srcId="{1B8EBBEB-FC3B-460C-BF5D-01A0F6CD0E6C}" destId="{E87EBC70-1277-41A7-AC58-7DB22D5B8B53}" srcOrd="0" destOrd="0" parTransId="{6C707368-189F-4326-B7B5-1458B12E4114}" sibTransId="{921484B5-FDAA-407C-B634-0CA71BA1FDED}"/>
    <dgm:cxn modelId="{BD0CD8AF-969A-416A-8CA0-B76C314624A3}" type="presOf" srcId="{E87EBC70-1277-41A7-AC58-7DB22D5B8B53}" destId="{49A31F9A-DE79-44D8-B213-D5C753DB03B7}" srcOrd="0" destOrd="0" presId="urn:microsoft.com/office/officeart/2005/8/layout/radial3"/>
    <dgm:cxn modelId="{89012384-5F09-49CB-A90B-9945CBBC70C1}" srcId="{1B8EBBEB-FC3B-460C-BF5D-01A0F6CD0E6C}" destId="{C7B0BCB8-02CA-43AE-A82B-C6F6039CB002}" srcOrd="2" destOrd="0" parTransId="{60DE38BD-D627-4C9E-A855-28C81B86F2F5}" sibTransId="{78EEB371-AD19-4379-BFCF-AC55816BE713}"/>
    <dgm:cxn modelId="{35D417A3-07E2-4FCB-8C8D-1C5828D2BE76}" srcId="{767201BE-F2BD-499B-9F68-0D0E987FD920}" destId="{1B8EBBEB-FC3B-460C-BF5D-01A0F6CD0E6C}" srcOrd="0" destOrd="0" parTransId="{D84A4383-23BB-4DCE-86FE-C82D348964E1}" sibTransId="{57D70F79-D502-4006-B0A0-7F9314164193}"/>
    <dgm:cxn modelId="{D3EE4EB3-55B4-410B-B1D6-DA0C538D4718}" type="presParOf" srcId="{45F83257-13CF-4607-8827-2D9BA4B6DBB9}" destId="{9C028A99-3A07-4DF2-8233-8BAB7D703AD9}" srcOrd="0" destOrd="0" presId="urn:microsoft.com/office/officeart/2005/8/layout/radial3"/>
    <dgm:cxn modelId="{BA54BAD3-1C0D-49F0-9312-18C26831FF1D}" type="presParOf" srcId="{9C028A99-3A07-4DF2-8233-8BAB7D703AD9}" destId="{391F1C14-35F9-4CB7-A7CA-62E796305EEF}" srcOrd="0" destOrd="0" presId="urn:microsoft.com/office/officeart/2005/8/layout/radial3"/>
    <dgm:cxn modelId="{8C06619F-45A4-4B04-A98C-4D46EC21CADA}" type="presParOf" srcId="{9C028A99-3A07-4DF2-8233-8BAB7D703AD9}" destId="{49A31F9A-DE79-44D8-B213-D5C753DB03B7}" srcOrd="1" destOrd="0" presId="urn:microsoft.com/office/officeart/2005/8/layout/radial3"/>
    <dgm:cxn modelId="{3D32E86A-BAE8-4B69-8A37-52F831274405}" type="presParOf" srcId="{9C028A99-3A07-4DF2-8233-8BAB7D703AD9}" destId="{BB2397FB-F495-4F07-A302-509338464371}" srcOrd="2" destOrd="0" presId="urn:microsoft.com/office/officeart/2005/8/layout/radial3"/>
    <dgm:cxn modelId="{BE843ABA-02FE-49A4-BB98-B0AE48ACE3EF}" type="presParOf" srcId="{9C028A99-3A07-4DF2-8233-8BAB7D703AD9}" destId="{ACE79D00-6AF3-4027-8DD5-677DCF2AA2F2}" srcOrd="3"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7201BE-F2BD-499B-9F68-0D0E987FD920}" type="doc">
      <dgm:prSet loTypeId="urn:microsoft.com/office/officeart/2005/8/layout/radial3" loCatId="relationship" qsTypeId="urn:microsoft.com/office/officeart/2005/8/quickstyle/simple1" qsCatId="simple" csTypeId="urn:microsoft.com/office/officeart/2005/8/colors/accent0_1" csCatId="mainScheme" phldr="1"/>
      <dgm:spPr/>
      <dgm:t>
        <a:bodyPr/>
        <a:lstStyle/>
        <a:p>
          <a:endParaRPr lang="en-US"/>
        </a:p>
      </dgm:t>
    </dgm:pt>
    <dgm:pt modelId="{1B8EBBEB-FC3B-460C-BF5D-01A0F6CD0E6C}">
      <dgm:prSet phldrT="[Text]"/>
      <dgm:spPr/>
      <dgm:t>
        <a:bodyPr/>
        <a:lstStyle/>
        <a:p>
          <a:r>
            <a:rPr lang="en-US" dirty="0" smtClean="0"/>
            <a:t>LSM-XFEM framework</a:t>
          </a:r>
          <a:endParaRPr lang="en-US" dirty="0"/>
        </a:p>
      </dgm:t>
    </dgm:pt>
    <dgm:pt modelId="{D84A4383-23BB-4DCE-86FE-C82D348964E1}" type="parTrans" cxnId="{35D417A3-07E2-4FCB-8C8D-1C5828D2BE76}">
      <dgm:prSet/>
      <dgm:spPr/>
      <dgm:t>
        <a:bodyPr/>
        <a:lstStyle/>
        <a:p>
          <a:endParaRPr lang="en-US"/>
        </a:p>
      </dgm:t>
    </dgm:pt>
    <dgm:pt modelId="{57D70F79-D502-4006-B0A0-7F9314164193}" type="sibTrans" cxnId="{35D417A3-07E2-4FCB-8C8D-1C5828D2BE76}">
      <dgm:prSet/>
      <dgm:spPr/>
      <dgm:t>
        <a:bodyPr/>
        <a:lstStyle/>
        <a:p>
          <a:endParaRPr lang="en-US"/>
        </a:p>
      </dgm:t>
    </dgm:pt>
    <dgm:pt modelId="{E87EBC70-1277-41A7-AC58-7DB22D5B8B53}">
      <dgm:prSet phldrT="[Text]"/>
      <dgm:spPr>
        <a:noFill/>
      </dgm:spPr>
      <dgm:t>
        <a:bodyPr/>
        <a:lstStyle/>
        <a:p>
          <a:r>
            <a:rPr lang="en-US" dirty="0" smtClean="0"/>
            <a:t>Generic</a:t>
          </a:r>
          <a:endParaRPr lang="en-US" dirty="0"/>
        </a:p>
      </dgm:t>
    </dgm:pt>
    <dgm:pt modelId="{6C707368-189F-4326-B7B5-1458B12E4114}" type="parTrans" cxnId="{727F8713-C14B-4244-9D51-4746922DE613}">
      <dgm:prSet/>
      <dgm:spPr/>
      <dgm:t>
        <a:bodyPr/>
        <a:lstStyle/>
        <a:p>
          <a:endParaRPr lang="en-US"/>
        </a:p>
      </dgm:t>
    </dgm:pt>
    <dgm:pt modelId="{921484B5-FDAA-407C-B634-0CA71BA1FDED}" type="sibTrans" cxnId="{727F8713-C14B-4244-9D51-4746922DE613}">
      <dgm:prSet/>
      <dgm:spPr/>
      <dgm:t>
        <a:bodyPr/>
        <a:lstStyle/>
        <a:p>
          <a:endParaRPr lang="en-US"/>
        </a:p>
      </dgm:t>
    </dgm:pt>
    <dgm:pt modelId="{C2DA4AAF-10B8-4544-A280-16715CD19CE0}">
      <dgm:prSet phldrT="[Text]"/>
      <dgm:spPr/>
      <dgm:t>
        <a:bodyPr/>
        <a:lstStyle/>
        <a:p>
          <a:r>
            <a:rPr lang="en-US" dirty="0" smtClean="0"/>
            <a:t>Efficient</a:t>
          </a:r>
          <a:endParaRPr lang="en-US" dirty="0"/>
        </a:p>
      </dgm:t>
    </dgm:pt>
    <dgm:pt modelId="{8211B6F5-09D8-42F1-8F08-4FDE04B93519}" type="parTrans" cxnId="{2C19EBC7-2B69-4B10-AA39-A022D06ECF4C}">
      <dgm:prSet/>
      <dgm:spPr/>
      <dgm:t>
        <a:bodyPr/>
        <a:lstStyle/>
        <a:p>
          <a:endParaRPr lang="en-US"/>
        </a:p>
      </dgm:t>
    </dgm:pt>
    <dgm:pt modelId="{F2055CD6-31A4-4D41-979A-56BB7D8E1DA7}" type="sibTrans" cxnId="{2C19EBC7-2B69-4B10-AA39-A022D06ECF4C}">
      <dgm:prSet/>
      <dgm:spPr/>
      <dgm:t>
        <a:bodyPr/>
        <a:lstStyle/>
        <a:p>
          <a:endParaRPr lang="en-US"/>
        </a:p>
      </dgm:t>
    </dgm:pt>
    <dgm:pt modelId="{C7B0BCB8-02CA-43AE-A82B-C6F6039CB002}">
      <dgm:prSet phldrT="[Text]"/>
      <dgm:spPr>
        <a:solidFill>
          <a:schemeClr val="bg1"/>
        </a:solidFill>
      </dgm:spPr>
      <dgm:t>
        <a:bodyPr/>
        <a:lstStyle/>
        <a:p>
          <a:r>
            <a:rPr lang="en-US" dirty="0" smtClean="0"/>
            <a:t>Robust</a:t>
          </a:r>
          <a:endParaRPr lang="en-US" dirty="0"/>
        </a:p>
      </dgm:t>
    </dgm:pt>
    <dgm:pt modelId="{60DE38BD-D627-4C9E-A855-28C81B86F2F5}" type="parTrans" cxnId="{89012384-5F09-49CB-A90B-9945CBBC70C1}">
      <dgm:prSet/>
      <dgm:spPr/>
      <dgm:t>
        <a:bodyPr/>
        <a:lstStyle/>
        <a:p>
          <a:endParaRPr lang="en-US"/>
        </a:p>
      </dgm:t>
    </dgm:pt>
    <dgm:pt modelId="{78EEB371-AD19-4379-BFCF-AC55816BE713}" type="sibTrans" cxnId="{89012384-5F09-49CB-A90B-9945CBBC70C1}">
      <dgm:prSet/>
      <dgm:spPr/>
      <dgm:t>
        <a:bodyPr/>
        <a:lstStyle/>
        <a:p>
          <a:endParaRPr lang="en-US"/>
        </a:p>
      </dgm:t>
    </dgm:pt>
    <dgm:pt modelId="{45F83257-13CF-4607-8827-2D9BA4B6DBB9}" type="pres">
      <dgm:prSet presAssocID="{767201BE-F2BD-499B-9F68-0D0E987FD920}" presName="composite" presStyleCnt="0">
        <dgm:presLayoutVars>
          <dgm:chMax val="1"/>
          <dgm:dir/>
          <dgm:resizeHandles val="exact"/>
        </dgm:presLayoutVars>
      </dgm:prSet>
      <dgm:spPr/>
      <dgm:t>
        <a:bodyPr/>
        <a:lstStyle/>
        <a:p>
          <a:endParaRPr lang="en-US"/>
        </a:p>
      </dgm:t>
    </dgm:pt>
    <dgm:pt modelId="{9C028A99-3A07-4DF2-8233-8BAB7D703AD9}" type="pres">
      <dgm:prSet presAssocID="{767201BE-F2BD-499B-9F68-0D0E987FD920}" presName="radial" presStyleCnt="0">
        <dgm:presLayoutVars>
          <dgm:animLvl val="ctr"/>
        </dgm:presLayoutVars>
      </dgm:prSet>
      <dgm:spPr/>
    </dgm:pt>
    <dgm:pt modelId="{391F1C14-35F9-4CB7-A7CA-62E796305EEF}" type="pres">
      <dgm:prSet presAssocID="{1B8EBBEB-FC3B-460C-BF5D-01A0F6CD0E6C}" presName="centerShape" presStyleLbl="vennNode1" presStyleIdx="0" presStyleCnt="4"/>
      <dgm:spPr/>
      <dgm:t>
        <a:bodyPr/>
        <a:lstStyle/>
        <a:p>
          <a:endParaRPr lang="en-US"/>
        </a:p>
      </dgm:t>
    </dgm:pt>
    <dgm:pt modelId="{49A31F9A-DE79-44D8-B213-D5C753DB03B7}" type="pres">
      <dgm:prSet presAssocID="{E87EBC70-1277-41A7-AC58-7DB22D5B8B53}" presName="node" presStyleLbl="vennNode1" presStyleIdx="1" presStyleCnt="4">
        <dgm:presLayoutVars>
          <dgm:bulletEnabled val="1"/>
        </dgm:presLayoutVars>
      </dgm:prSet>
      <dgm:spPr/>
      <dgm:t>
        <a:bodyPr/>
        <a:lstStyle/>
        <a:p>
          <a:endParaRPr lang="en-US"/>
        </a:p>
      </dgm:t>
    </dgm:pt>
    <dgm:pt modelId="{BB2397FB-F495-4F07-A302-509338464371}" type="pres">
      <dgm:prSet presAssocID="{C2DA4AAF-10B8-4544-A280-16715CD19CE0}" presName="node" presStyleLbl="vennNode1" presStyleIdx="2" presStyleCnt="4">
        <dgm:presLayoutVars>
          <dgm:bulletEnabled val="1"/>
        </dgm:presLayoutVars>
      </dgm:prSet>
      <dgm:spPr/>
      <dgm:t>
        <a:bodyPr/>
        <a:lstStyle/>
        <a:p>
          <a:endParaRPr lang="en-US"/>
        </a:p>
      </dgm:t>
    </dgm:pt>
    <dgm:pt modelId="{ACE79D00-6AF3-4027-8DD5-677DCF2AA2F2}" type="pres">
      <dgm:prSet presAssocID="{C7B0BCB8-02CA-43AE-A82B-C6F6039CB002}" presName="node" presStyleLbl="vennNode1" presStyleIdx="3" presStyleCnt="4">
        <dgm:presLayoutVars>
          <dgm:bulletEnabled val="1"/>
        </dgm:presLayoutVars>
      </dgm:prSet>
      <dgm:spPr/>
      <dgm:t>
        <a:bodyPr/>
        <a:lstStyle/>
        <a:p>
          <a:endParaRPr lang="en-US"/>
        </a:p>
      </dgm:t>
    </dgm:pt>
  </dgm:ptLst>
  <dgm:cxnLst>
    <dgm:cxn modelId="{1E1E48E5-CD6F-4BC3-AE04-ED2DA3D4A70F}" type="presOf" srcId="{C7B0BCB8-02CA-43AE-A82B-C6F6039CB002}" destId="{ACE79D00-6AF3-4027-8DD5-677DCF2AA2F2}" srcOrd="0" destOrd="0" presId="urn:microsoft.com/office/officeart/2005/8/layout/radial3"/>
    <dgm:cxn modelId="{0843F5B2-F229-4466-A70D-146626ED7A5B}" type="presOf" srcId="{E87EBC70-1277-41A7-AC58-7DB22D5B8B53}" destId="{49A31F9A-DE79-44D8-B213-D5C753DB03B7}" srcOrd="0" destOrd="0" presId="urn:microsoft.com/office/officeart/2005/8/layout/radial3"/>
    <dgm:cxn modelId="{2C19EBC7-2B69-4B10-AA39-A022D06ECF4C}" srcId="{1B8EBBEB-FC3B-460C-BF5D-01A0F6CD0E6C}" destId="{C2DA4AAF-10B8-4544-A280-16715CD19CE0}" srcOrd="1" destOrd="0" parTransId="{8211B6F5-09D8-42F1-8F08-4FDE04B93519}" sibTransId="{F2055CD6-31A4-4D41-979A-56BB7D8E1DA7}"/>
    <dgm:cxn modelId="{727F8713-C14B-4244-9D51-4746922DE613}" srcId="{1B8EBBEB-FC3B-460C-BF5D-01A0F6CD0E6C}" destId="{E87EBC70-1277-41A7-AC58-7DB22D5B8B53}" srcOrd="0" destOrd="0" parTransId="{6C707368-189F-4326-B7B5-1458B12E4114}" sibTransId="{921484B5-FDAA-407C-B634-0CA71BA1FDED}"/>
    <dgm:cxn modelId="{D866F67D-C63A-4819-9485-D05F6336316A}" type="presOf" srcId="{C2DA4AAF-10B8-4544-A280-16715CD19CE0}" destId="{BB2397FB-F495-4F07-A302-509338464371}" srcOrd="0" destOrd="0" presId="urn:microsoft.com/office/officeart/2005/8/layout/radial3"/>
    <dgm:cxn modelId="{C56DE547-464B-4E60-A81E-5E94B93FB777}" type="presOf" srcId="{767201BE-F2BD-499B-9F68-0D0E987FD920}" destId="{45F83257-13CF-4607-8827-2D9BA4B6DBB9}" srcOrd="0" destOrd="0" presId="urn:microsoft.com/office/officeart/2005/8/layout/radial3"/>
    <dgm:cxn modelId="{89012384-5F09-49CB-A90B-9945CBBC70C1}" srcId="{1B8EBBEB-FC3B-460C-BF5D-01A0F6CD0E6C}" destId="{C7B0BCB8-02CA-43AE-A82B-C6F6039CB002}" srcOrd="2" destOrd="0" parTransId="{60DE38BD-D627-4C9E-A855-28C81B86F2F5}" sibTransId="{78EEB371-AD19-4379-BFCF-AC55816BE713}"/>
    <dgm:cxn modelId="{DDF052FE-0B49-4744-9BF5-30DF6E16556D}" type="presOf" srcId="{1B8EBBEB-FC3B-460C-BF5D-01A0F6CD0E6C}" destId="{391F1C14-35F9-4CB7-A7CA-62E796305EEF}" srcOrd="0" destOrd="0" presId="urn:microsoft.com/office/officeart/2005/8/layout/radial3"/>
    <dgm:cxn modelId="{35D417A3-07E2-4FCB-8C8D-1C5828D2BE76}" srcId="{767201BE-F2BD-499B-9F68-0D0E987FD920}" destId="{1B8EBBEB-FC3B-460C-BF5D-01A0F6CD0E6C}" srcOrd="0" destOrd="0" parTransId="{D84A4383-23BB-4DCE-86FE-C82D348964E1}" sibTransId="{57D70F79-D502-4006-B0A0-7F9314164193}"/>
    <dgm:cxn modelId="{5712BBEE-E6F0-48AA-B28F-24C0DEFDACE9}" type="presParOf" srcId="{45F83257-13CF-4607-8827-2D9BA4B6DBB9}" destId="{9C028A99-3A07-4DF2-8233-8BAB7D703AD9}" srcOrd="0" destOrd="0" presId="urn:microsoft.com/office/officeart/2005/8/layout/radial3"/>
    <dgm:cxn modelId="{7813F07C-9ABC-415B-9969-33F2CCFE4C91}" type="presParOf" srcId="{9C028A99-3A07-4DF2-8233-8BAB7D703AD9}" destId="{391F1C14-35F9-4CB7-A7CA-62E796305EEF}" srcOrd="0" destOrd="0" presId="urn:microsoft.com/office/officeart/2005/8/layout/radial3"/>
    <dgm:cxn modelId="{E0F8D229-6A48-447D-BE0E-729AC5C7C679}" type="presParOf" srcId="{9C028A99-3A07-4DF2-8233-8BAB7D703AD9}" destId="{49A31F9A-DE79-44D8-B213-D5C753DB03B7}" srcOrd="1" destOrd="0" presId="urn:microsoft.com/office/officeart/2005/8/layout/radial3"/>
    <dgm:cxn modelId="{FB8954F1-6C8A-4B7E-929A-9EAA8DA6F36B}" type="presParOf" srcId="{9C028A99-3A07-4DF2-8233-8BAB7D703AD9}" destId="{BB2397FB-F495-4F07-A302-509338464371}" srcOrd="2" destOrd="0" presId="urn:microsoft.com/office/officeart/2005/8/layout/radial3"/>
    <dgm:cxn modelId="{1F63AA70-C227-4CAD-AEC8-9CC8D4B96A70}" type="presParOf" srcId="{9C028A99-3A07-4DF2-8233-8BAB7D703AD9}" destId="{ACE79D00-6AF3-4027-8DD5-677DCF2AA2F2}" srcOrd="3" destOrd="0" presId="urn:microsoft.com/office/officeart/2005/8/layout/radial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7201BE-F2BD-499B-9F68-0D0E987FD920}" type="doc">
      <dgm:prSet loTypeId="urn:microsoft.com/office/officeart/2005/8/layout/radial3" loCatId="relationship" qsTypeId="urn:microsoft.com/office/officeart/2005/8/quickstyle/simple1" qsCatId="simple" csTypeId="urn:microsoft.com/office/officeart/2005/8/colors/accent0_1" csCatId="mainScheme" phldr="1"/>
      <dgm:spPr/>
      <dgm:t>
        <a:bodyPr/>
        <a:lstStyle/>
        <a:p>
          <a:endParaRPr lang="en-US"/>
        </a:p>
      </dgm:t>
    </dgm:pt>
    <dgm:pt modelId="{1B8EBBEB-FC3B-460C-BF5D-01A0F6CD0E6C}">
      <dgm:prSet phldrT="[Text]"/>
      <dgm:spPr/>
      <dgm:t>
        <a:bodyPr/>
        <a:lstStyle/>
        <a:p>
          <a:r>
            <a:rPr lang="en-US" dirty="0" smtClean="0"/>
            <a:t>Optimization model</a:t>
          </a:r>
          <a:endParaRPr lang="en-US" dirty="0"/>
        </a:p>
      </dgm:t>
    </dgm:pt>
    <dgm:pt modelId="{D84A4383-23BB-4DCE-86FE-C82D348964E1}" type="parTrans" cxnId="{35D417A3-07E2-4FCB-8C8D-1C5828D2BE76}">
      <dgm:prSet/>
      <dgm:spPr/>
      <dgm:t>
        <a:bodyPr/>
        <a:lstStyle/>
        <a:p>
          <a:endParaRPr lang="en-US"/>
        </a:p>
      </dgm:t>
    </dgm:pt>
    <dgm:pt modelId="{57D70F79-D502-4006-B0A0-7F9314164193}" type="sibTrans" cxnId="{35D417A3-07E2-4FCB-8C8D-1C5828D2BE76}">
      <dgm:prSet/>
      <dgm:spPr/>
      <dgm:t>
        <a:bodyPr/>
        <a:lstStyle/>
        <a:p>
          <a:endParaRPr lang="en-US"/>
        </a:p>
      </dgm:t>
    </dgm:pt>
    <dgm:pt modelId="{E87EBC70-1277-41A7-AC58-7DB22D5B8B53}">
      <dgm:prSet phldrT="[Text]"/>
      <dgm:spPr>
        <a:noFill/>
      </dgm:spPr>
      <dgm:t>
        <a:bodyPr/>
        <a:lstStyle/>
        <a:p>
          <a:r>
            <a:rPr lang="en-US" dirty="0" smtClean="0"/>
            <a:t>Design model</a:t>
          </a:r>
          <a:endParaRPr lang="en-US" dirty="0"/>
        </a:p>
      </dgm:t>
    </dgm:pt>
    <dgm:pt modelId="{6C707368-189F-4326-B7B5-1458B12E4114}" type="parTrans" cxnId="{727F8713-C14B-4244-9D51-4746922DE613}">
      <dgm:prSet/>
      <dgm:spPr/>
      <dgm:t>
        <a:bodyPr/>
        <a:lstStyle/>
        <a:p>
          <a:endParaRPr lang="en-US"/>
        </a:p>
      </dgm:t>
    </dgm:pt>
    <dgm:pt modelId="{921484B5-FDAA-407C-B634-0CA71BA1FDED}" type="sibTrans" cxnId="{727F8713-C14B-4244-9D51-4746922DE613}">
      <dgm:prSet/>
      <dgm:spPr/>
      <dgm:t>
        <a:bodyPr/>
        <a:lstStyle/>
        <a:p>
          <a:endParaRPr lang="en-US"/>
        </a:p>
      </dgm:t>
    </dgm:pt>
    <dgm:pt modelId="{C2DA4AAF-10B8-4544-A280-16715CD19CE0}">
      <dgm:prSet phldrT="[Text]"/>
      <dgm:spPr/>
      <dgm:t>
        <a:bodyPr/>
        <a:lstStyle/>
        <a:p>
          <a:r>
            <a:rPr lang="en-US" dirty="0" smtClean="0"/>
            <a:t>Fabrication model</a:t>
          </a:r>
          <a:endParaRPr lang="en-US" dirty="0"/>
        </a:p>
      </dgm:t>
    </dgm:pt>
    <dgm:pt modelId="{8211B6F5-09D8-42F1-8F08-4FDE04B93519}" type="parTrans" cxnId="{2C19EBC7-2B69-4B10-AA39-A022D06ECF4C}">
      <dgm:prSet/>
      <dgm:spPr/>
      <dgm:t>
        <a:bodyPr/>
        <a:lstStyle/>
        <a:p>
          <a:endParaRPr lang="en-US"/>
        </a:p>
      </dgm:t>
    </dgm:pt>
    <dgm:pt modelId="{F2055CD6-31A4-4D41-979A-56BB7D8E1DA7}" type="sibTrans" cxnId="{2C19EBC7-2B69-4B10-AA39-A022D06ECF4C}">
      <dgm:prSet/>
      <dgm:spPr/>
      <dgm:t>
        <a:bodyPr/>
        <a:lstStyle/>
        <a:p>
          <a:endParaRPr lang="en-US"/>
        </a:p>
      </dgm:t>
    </dgm:pt>
    <dgm:pt modelId="{C7B0BCB8-02CA-43AE-A82B-C6F6039CB002}">
      <dgm:prSet phldrT="[Text]"/>
      <dgm:spPr>
        <a:noFill/>
      </dgm:spPr>
      <dgm:t>
        <a:bodyPr/>
        <a:lstStyle/>
        <a:p>
          <a:r>
            <a:rPr lang="en-US" dirty="0" smtClean="0"/>
            <a:t>Analysis model</a:t>
          </a:r>
          <a:endParaRPr lang="en-US" dirty="0"/>
        </a:p>
      </dgm:t>
    </dgm:pt>
    <dgm:pt modelId="{60DE38BD-D627-4C9E-A855-28C81B86F2F5}" type="parTrans" cxnId="{89012384-5F09-49CB-A90B-9945CBBC70C1}">
      <dgm:prSet/>
      <dgm:spPr/>
      <dgm:t>
        <a:bodyPr/>
        <a:lstStyle/>
        <a:p>
          <a:endParaRPr lang="en-US"/>
        </a:p>
      </dgm:t>
    </dgm:pt>
    <dgm:pt modelId="{78EEB371-AD19-4379-BFCF-AC55816BE713}" type="sibTrans" cxnId="{89012384-5F09-49CB-A90B-9945CBBC70C1}">
      <dgm:prSet/>
      <dgm:spPr/>
      <dgm:t>
        <a:bodyPr/>
        <a:lstStyle/>
        <a:p>
          <a:endParaRPr lang="en-US"/>
        </a:p>
      </dgm:t>
    </dgm:pt>
    <dgm:pt modelId="{45F83257-13CF-4607-8827-2D9BA4B6DBB9}" type="pres">
      <dgm:prSet presAssocID="{767201BE-F2BD-499B-9F68-0D0E987FD920}" presName="composite" presStyleCnt="0">
        <dgm:presLayoutVars>
          <dgm:chMax val="1"/>
          <dgm:dir/>
          <dgm:resizeHandles val="exact"/>
        </dgm:presLayoutVars>
      </dgm:prSet>
      <dgm:spPr/>
      <dgm:t>
        <a:bodyPr/>
        <a:lstStyle/>
        <a:p>
          <a:endParaRPr lang="en-US"/>
        </a:p>
      </dgm:t>
    </dgm:pt>
    <dgm:pt modelId="{9C028A99-3A07-4DF2-8233-8BAB7D703AD9}" type="pres">
      <dgm:prSet presAssocID="{767201BE-F2BD-499B-9F68-0D0E987FD920}" presName="radial" presStyleCnt="0">
        <dgm:presLayoutVars>
          <dgm:animLvl val="ctr"/>
        </dgm:presLayoutVars>
      </dgm:prSet>
      <dgm:spPr/>
    </dgm:pt>
    <dgm:pt modelId="{391F1C14-35F9-4CB7-A7CA-62E796305EEF}" type="pres">
      <dgm:prSet presAssocID="{1B8EBBEB-FC3B-460C-BF5D-01A0F6CD0E6C}" presName="centerShape" presStyleLbl="vennNode1" presStyleIdx="0" presStyleCnt="4"/>
      <dgm:spPr/>
      <dgm:t>
        <a:bodyPr/>
        <a:lstStyle/>
        <a:p>
          <a:endParaRPr lang="en-US"/>
        </a:p>
      </dgm:t>
    </dgm:pt>
    <dgm:pt modelId="{49A31F9A-DE79-44D8-B213-D5C753DB03B7}" type="pres">
      <dgm:prSet presAssocID="{E87EBC70-1277-41A7-AC58-7DB22D5B8B53}" presName="node" presStyleLbl="vennNode1" presStyleIdx="1" presStyleCnt="4">
        <dgm:presLayoutVars>
          <dgm:bulletEnabled val="1"/>
        </dgm:presLayoutVars>
      </dgm:prSet>
      <dgm:spPr/>
      <dgm:t>
        <a:bodyPr/>
        <a:lstStyle/>
        <a:p>
          <a:endParaRPr lang="en-US"/>
        </a:p>
      </dgm:t>
    </dgm:pt>
    <dgm:pt modelId="{BB2397FB-F495-4F07-A302-509338464371}" type="pres">
      <dgm:prSet presAssocID="{C2DA4AAF-10B8-4544-A280-16715CD19CE0}" presName="node" presStyleLbl="vennNode1" presStyleIdx="2" presStyleCnt="4">
        <dgm:presLayoutVars>
          <dgm:bulletEnabled val="1"/>
        </dgm:presLayoutVars>
      </dgm:prSet>
      <dgm:spPr/>
      <dgm:t>
        <a:bodyPr/>
        <a:lstStyle/>
        <a:p>
          <a:endParaRPr lang="en-US"/>
        </a:p>
      </dgm:t>
    </dgm:pt>
    <dgm:pt modelId="{ACE79D00-6AF3-4027-8DD5-677DCF2AA2F2}" type="pres">
      <dgm:prSet presAssocID="{C7B0BCB8-02CA-43AE-A82B-C6F6039CB002}" presName="node" presStyleLbl="vennNode1" presStyleIdx="3" presStyleCnt="4">
        <dgm:presLayoutVars>
          <dgm:bulletEnabled val="1"/>
        </dgm:presLayoutVars>
      </dgm:prSet>
      <dgm:spPr/>
      <dgm:t>
        <a:bodyPr/>
        <a:lstStyle/>
        <a:p>
          <a:endParaRPr lang="en-US"/>
        </a:p>
      </dgm:t>
    </dgm:pt>
  </dgm:ptLst>
  <dgm:cxnLst>
    <dgm:cxn modelId="{95B61556-D25A-49BD-99D4-F1929ABE820E}" type="presOf" srcId="{E87EBC70-1277-41A7-AC58-7DB22D5B8B53}" destId="{49A31F9A-DE79-44D8-B213-D5C753DB03B7}" srcOrd="0" destOrd="0" presId="urn:microsoft.com/office/officeart/2005/8/layout/radial3"/>
    <dgm:cxn modelId="{2C19EBC7-2B69-4B10-AA39-A022D06ECF4C}" srcId="{1B8EBBEB-FC3B-460C-BF5D-01A0F6CD0E6C}" destId="{C2DA4AAF-10B8-4544-A280-16715CD19CE0}" srcOrd="1" destOrd="0" parTransId="{8211B6F5-09D8-42F1-8F08-4FDE04B93519}" sibTransId="{F2055CD6-31A4-4D41-979A-56BB7D8E1DA7}"/>
    <dgm:cxn modelId="{22C373DD-904A-48A7-A8F1-866E9983C12F}" type="presOf" srcId="{767201BE-F2BD-499B-9F68-0D0E987FD920}" destId="{45F83257-13CF-4607-8827-2D9BA4B6DBB9}" srcOrd="0" destOrd="0" presId="urn:microsoft.com/office/officeart/2005/8/layout/radial3"/>
    <dgm:cxn modelId="{2BF46D7B-2B4B-4B69-BB14-F935A324730A}" type="presOf" srcId="{C2DA4AAF-10B8-4544-A280-16715CD19CE0}" destId="{BB2397FB-F495-4F07-A302-509338464371}" srcOrd="0" destOrd="0" presId="urn:microsoft.com/office/officeart/2005/8/layout/radial3"/>
    <dgm:cxn modelId="{727F8713-C14B-4244-9D51-4746922DE613}" srcId="{1B8EBBEB-FC3B-460C-BF5D-01A0F6CD0E6C}" destId="{E87EBC70-1277-41A7-AC58-7DB22D5B8B53}" srcOrd="0" destOrd="0" parTransId="{6C707368-189F-4326-B7B5-1458B12E4114}" sibTransId="{921484B5-FDAA-407C-B634-0CA71BA1FDED}"/>
    <dgm:cxn modelId="{14A42467-F53B-4788-9CE4-53DD43253225}" type="presOf" srcId="{C7B0BCB8-02CA-43AE-A82B-C6F6039CB002}" destId="{ACE79D00-6AF3-4027-8DD5-677DCF2AA2F2}" srcOrd="0" destOrd="0" presId="urn:microsoft.com/office/officeart/2005/8/layout/radial3"/>
    <dgm:cxn modelId="{5CD12342-3822-4E77-926A-3F15573A774B}" type="presOf" srcId="{1B8EBBEB-FC3B-460C-BF5D-01A0F6CD0E6C}" destId="{391F1C14-35F9-4CB7-A7CA-62E796305EEF}" srcOrd="0" destOrd="0" presId="urn:microsoft.com/office/officeart/2005/8/layout/radial3"/>
    <dgm:cxn modelId="{89012384-5F09-49CB-A90B-9945CBBC70C1}" srcId="{1B8EBBEB-FC3B-460C-BF5D-01A0F6CD0E6C}" destId="{C7B0BCB8-02CA-43AE-A82B-C6F6039CB002}" srcOrd="2" destOrd="0" parTransId="{60DE38BD-D627-4C9E-A855-28C81B86F2F5}" sibTransId="{78EEB371-AD19-4379-BFCF-AC55816BE713}"/>
    <dgm:cxn modelId="{35D417A3-07E2-4FCB-8C8D-1C5828D2BE76}" srcId="{767201BE-F2BD-499B-9F68-0D0E987FD920}" destId="{1B8EBBEB-FC3B-460C-BF5D-01A0F6CD0E6C}" srcOrd="0" destOrd="0" parTransId="{D84A4383-23BB-4DCE-86FE-C82D348964E1}" sibTransId="{57D70F79-D502-4006-B0A0-7F9314164193}"/>
    <dgm:cxn modelId="{B238E22E-C480-470B-9482-C103E10ECB16}" type="presParOf" srcId="{45F83257-13CF-4607-8827-2D9BA4B6DBB9}" destId="{9C028A99-3A07-4DF2-8233-8BAB7D703AD9}" srcOrd="0" destOrd="0" presId="urn:microsoft.com/office/officeart/2005/8/layout/radial3"/>
    <dgm:cxn modelId="{ABA857AF-8EB2-4904-BE38-3F90A0B841E3}" type="presParOf" srcId="{9C028A99-3A07-4DF2-8233-8BAB7D703AD9}" destId="{391F1C14-35F9-4CB7-A7CA-62E796305EEF}" srcOrd="0" destOrd="0" presId="urn:microsoft.com/office/officeart/2005/8/layout/radial3"/>
    <dgm:cxn modelId="{A48A98F5-E1B9-4986-B987-86C31484D809}" type="presParOf" srcId="{9C028A99-3A07-4DF2-8233-8BAB7D703AD9}" destId="{49A31F9A-DE79-44D8-B213-D5C753DB03B7}" srcOrd="1" destOrd="0" presId="urn:microsoft.com/office/officeart/2005/8/layout/radial3"/>
    <dgm:cxn modelId="{911F7CB3-BCA6-4185-80C3-C60D00AC47C4}" type="presParOf" srcId="{9C028A99-3A07-4DF2-8233-8BAB7D703AD9}" destId="{BB2397FB-F495-4F07-A302-509338464371}" srcOrd="2" destOrd="0" presId="urn:microsoft.com/office/officeart/2005/8/layout/radial3"/>
    <dgm:cxn modelId="{311F8300-DB39-47E8-A196-39C21FCFC6F4}" type="presParOf" srcId="{9C028A99-3A07-4DF2-8233-8BAB7D703AD9}" destId="{ACE79D00-6AF3-4027-8DD5-677DCF2AA2F2}" srcOrd="3"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1F1C14-35F9-4CB7-A7CA-62E796305EEF}">
      <dsp:nvSpPr>
        <dsp:cNvPr id="0" name=""/>
        <dsp:cNvSpPr/>
      </dsp:nvSpPr>
      <dsp:spPr>
        <a:xfrm>
          <a:off x="1799828" y="1189854"/>
          <a:ext cx="2496343" cy="2496343"/>
        </a:xfrm>
        <a:prstGeom prst="ellipse">
          <a:avLst/>
        </a:prstGeom>
        <a:solidFill>
          <a:schemeClr val="lt1">
            <a:alpha val="50000"/>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en-US" sz="2300" kern="1200" dirty="0" smtClean="0"/>
            <a:t>Optimization model</a:t>
          </a:r>
          <a:endParaRPr lang="en-US" sz="2300" kern="1200" dirty="0"/>
        </a:p>
      </dsp:txBody>
      <dsp:txXfrm>
        <a:off x="2165409" y="1555435"/>
        <a:ext cx="1765181" cy="1765181"/>
      </dsp:txXfrm>
    </dsp:sp>
    <dsp:sp modelId="{49A31F9A-DE79-44D8-B213-D5C753DB03B7}">
      <dsp:nvSpPr>
        <dsp:cNvPr id="0" name=""/>
        <dsp:cNvSpPr/>
      </dsp:nvSpPr>
      <dsp:spPr>
        <a:xfrm>
          <a:off x="2423914" y="189835"/>
          <a:ext cx="1248171" cy="1248171"/>
        </a:xfrm>
        <a:prstGeom prst="ellipse">
          <a:avLst/>
        </a:prstGeom>
        <a:no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Design model</a:t>
          </a:r>
          <a:endParaRPr lang="en-US" sz="1300" kern="1200" dirty="0"/>
        </a:p>
      </dsp:txBody>
      <dsp:txXfrm>
        <a:off x="2606704" y="372625"/>
        <a:ext cx="882591" cy="882591"/>
      </dsp:txXfrm>
    </dsp:sp>
    <dsp:sp modelId="{BB2397FB-F495-4F07-A302-509338464371}">
      <dsp:nvSpPr>
        <dsp:cNvPr id="0" name=""/>
        <dsp:cNvSpPr/>
      </dsp:nvSpPr>
      <dsp:spPr>
        <a:xfrm>
          <a:off x="3830430" y="2625992"/>
          <a:ext cx="1248171" cy="1248171"/>
        </a:xfrm>
        <a:prstGeom prst="ellipse">
          <a:avLst/>
        </a:prstGeom>
        <a:solidFill>
          <a:schemeClr val="lt1">
            <a:alpha val="50000"/>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Fabrication model</a:t>
          </a:r>
          <a:endParaRPr lang="en-US" sz="1300" kern="1200" dirty="0"/>
        </a:p>
      </dsp:txBody>
      <dsp:txXfrm>
        <a:off x="4013220" y="2808782"/>
        <a:ext cx="882591" cy="882591"/>
      </dsp:txXfrm>
    </dsp:sp>
    <dsp:sp modelId="{ACE79D00-6AF3-4027-8DD5-677DCF2AA2F2}">
      <dsp:nvSpPr>
        <dsp:cNvPr id="0" name=""/>
        <dsp:cNvSpPr/>
      </dsp:nvSpPr>
      <dsp:spPr>
        <a:xfrm>
          <a:off x="1017397" y="2625992"/>
          <a:ext cx="1248171" cy="1248171"/>
        </a:xfrm>
        <a:prstGeom prst="ellipse">
          <a:avLst/>
        </a:prstGeom>
        <a:no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Analysis model</a:t>
          </a:r>
          <a:endParaRPr lang="en-US" sz="1300" kern="1200" dirty="0"/>
        </a:p>
      </dsp:txBody>
      <dsp:txXfrm>
        <a:off x="1200187" y="2808782"/>
        <a:ext cx="882591" cy="8825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1F1C14-35F9-4CB7-A7CA-62E796305EEF}">
      <dsp:nvSpPr>
        <dsp:cNvPr id="0" name=""/>
        <dsp:cNvSpPr/>
      </dsp:nvSpPr>
      <dsp:spPr>
        <a:xfrm>
          <a:off x="1799828" y="1189854"/>
          <a:ext cx="2496343" cy="2496343"/>
        </a:xfrm>
        <a:prstGeom prst="ellipse">
          <a:avLst/>
        </a:prstGeom>
        <a:solidFill>
          <a:schemeClr val="lt1">
            <a:alpha val="50000"/>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r>
            <a:rPr lang="en-US" sz="2700" kern="1200" dirty="0" smtClean="0"/>
            <a:t>LSM-XFEM framework</a:t>
          </a:r>
          <a:endParaRPr lang="en-US" sz="2700" kern="1200" dirty="0"/>
        </a:p>
      </dsp:txBody>
      <dsp:txXfrm>
        <a:off x="2165409" y="1555435"/>
        <a:ext cx="1765181" cy="1765181"/>
      </dsp:txXfrm>
    </dsp:sp>
    <dsp:sp modelId="{49A31F9A-DE79-44D8-B213-D5C753DB03B7}">
      <dsp:nvSpPr>
        <dsp:cNvPr id="0" name=""/>
        <dsp:cNvSpPr/>
      </dsp:nvSpPr>
      <dsp:spPr>
        <a:xfrm>
          <a:off x="2423914" y="189835"/>
          <a:ext cx="1248171" cy="1248171"/>
        </a:xfrm>
        <a:prstGeom prst="ellipse">
          <a:avLst/>
        </a:prstGeom>
        <a:no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Generic</a:t>
          </a:r>
          <a:endParaRPr lang="en-US" sz="1800" kern="1200" dirty="0"/>
        </a:p>
      </dsp:txBody>
      <dsp:txXfrm>
        <a:off x="2606704" y="372625"/>
        <a:ext cx="882591" cy="882591"/>
      </dsp:txXfrm>
    </dsp:sp>
    <dsp:sp modelId="{BB2397FB-F495-4F07-A302-509338464371}">
      <dsp:nvSpPr>
        <dsp:cNvPr id="0" name=""/>
        <dsp:cNvSpPr/>
      </dsp:nvSpPr>
      <dsp:spPr>
        <a:xfrm>
          <a:off x="3830430" y="2625992"/>
          <a:ext cx="1248171" cy="1248171"/>
        </a:xfrm>
        <a:prstGeom prst="ellipse">
          <a:avLst/>
        </a:prstGeom>
        <a:solidFill>
          <a:schemeClr val="lt1">
            <a:alpha val="50000"/>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Efficient</a:t>
          </a:r>
          <a:endParaRPr lang="en-US" sz="1800" kern="1200" dirty="0"/>
        </a:p>
      </dsp:txBody>
      <dsp:txXfrm>
        <a:off x="4013220" y="2808782"/>
        <a:ext cx="882591" cy="882591"/>
      </dsp:txXfrm>
    </dsp:sp>
    <dsp:sp modelId="{ACE79D00-6AF3-4027-8DD5-677DCF2AA2F2}">
      <dsp:nvSpPr>
        <dsp:cNvPr id="0" name=""/>
        <dsp:cNvSpPr/>
      </dsp:nvSpPr>
      <dsp:spPr>
        <a:xfrm>
          <a:off x="1017397" y="2625992"/>
          <a:ext cx="1248171" cy="1248171"/>
        </a:xfrm>
        <a:prstGeom prst="ellipse">
          <a:avLst/>
        </a:prstGeom>
        <a:solidFill>
          <a:schemeClr val="bg1"/>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Robust</a:t>
          </a:r>
          <a:endParaRPr lang="en-US" sz="1800" kern="1200" dirty="0"/>
        </a:p>
      </dsp:txBody>
      <dsp:txXfrm>
        <a:off x="1200187" y="2808782"/>
        <a:ext cx="882591" cy="8825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1F1C14-35F9-4CB7-A7CA-62E796305EEF}">
      <dsp:nvSpPr>
        <dsp:cNvPr id="0" name=""/>
        <dsp:cNvSpPr/>
      </dsp:nvSpPr>
      <dsp:spPr>
        <a:xfrm>
          <a:off x="1799828" y="1189854"/>
          <a:ext cx="2496343" cy="2496343"/>
        </a:xfrm>
        <a:prstGeom prst="ellipse">
          <a:avLst/>
        </a:prstGeom>
        <a:solidFill>
          <a:schemeClr val="lt1">
            <a:alpha val="50000"/>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en-US" sz="2300" kern="1200" dirty="0" smtClean="0"/>
            <a:t>Optimization model</a:t>
          </a:r>
          <a:endParaRPr lang="en-US" sz="2300" kern="1200" dirty="0"/>
        </a:p>
      </dsp:txBody>
      <dsp:txXfrm>
        <a:off x="2165409" y="1555435"/>
        <a:ext cx="1765181" cy="1765181"/>
      </dsp:txXfrm>
    </dsp:sp>
    <dsp:sp modelId="{49A31F9A-DE79-44D8-B213-D5C753DB03B7}">
      <dsp:nvSpPr>
        <dsp:cNvPr id="0" name=""/>
        <dsp:cNvSpPr/>
      </dsp:nvSpPr>
      <dsp:spPr>
        <a:xfrm>
          <a:off x="2423914" y="189835"/>
          <a:ext cx="1248171" cy="1248171"/>
        </a:xfrm>
        <a:prstGeom prst="ellipse">
          <a:avLst/>
        </a:prstGeom>
        <a:no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Design model</a:t>
          </a:r>
          <a:endParaRPr lang="en-US" sz="1300" kern="1200" dirty="0"/>
        </a:p>
      </dsp:txBody>
      <dsp:txXfrm>
        <a:off x="2606704" y="372625"/>
        <a:ext cx="882591" cy="882591"/>
      </dsp:txXfrm>
    </dsp:sp>
    <dsp:sp modelId="{BB2397FB-F495-4F07-A302-509338464371}">
      <dsp:nvSpPr>
        <dsp:cNvPr id="0" name=""/>
        <dsp:cNvSpPr/>
      </dsp:nvSpPr>
      <dsp:spPr>
        <a:xfrm>
          <a:off x="3830430" y="2625992"/>
          <a:ext cx="1248171" cy="1248171"/>
        </a:xfrm>
        <a:prstGeom prst="ellipse">
          <a:avLst/>
        </a:prstGeom>
        <a:solidFill>
          <a:schemeClr val="lt1">
            <a:alpha val="50000"/>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Fabrication model</a:t>
          </a:r>
          <a:endParaRPr lang="en-US" sz="1300" kern="1200" dirty="0"/>
        </a:p>
      </dsp:txBody>
      <dsp:txXfrm>
        <a:off x="4013220" y="2808782"/>
        <a:ext cx="882591" cy="882591"/>
      </dsp:txXfrm>
    </dsp:sp>
    <dsp:sp modelId="{ACE79D00-6AF3-4027-8DD5-677DCF2AA2F2}">
      <dsp:nvSpPr>
        <dsp:cNvPr id="0" name=""/>
        <dsp:cNvSpPr/>
      </dsp:nvSpPr>
      <dsp:spPr>
        <a:xfrm>
          <a:off x="1017397" y="2625992"/>
          <a:ext cx="1248171" cy="1248171"/>
        </a:xfrm>
        <a:prstGeom prst="ellipse">
          <a:avLst/>
        </a:prstGeom>
        <a:no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Analysis model</a:t>
          </a:r>
          <a:endParaRPr lang="en-US" sz="1300" kern="1200" dirty="0"/>
        </a:p>
      </dsp:txBody>
      <dsp:txXfrm>
        <a:off x="1200187" y="2808782"/>
        <a:ext cx="882591" cy="882591"/>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FF028E-A0BD-43FA-A544-1F8400A0731A}" type="datetimeFigureOut">
              <a:rPr lang="en-US" smtClean="0"/>
              <a:t>1/8/2015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B056F8D-19ED-477C-91CE-B60597CDA20A}" type="slidenum">
              <a:rPr lang="en-US" smtClean="0"/>
              <a:t>‹#›</a:t>
            </a:fld>
            <a:endParaRPr lang="en-US"/>
          </a:p>
        </p:txBody>
      </p:sp>
    </p:spTree>
    <p:extLst>
      <p:ext uri="{BB962C8B-B14F-4D97-AF65-F5344CB8AC3E}">
        <p14:creationId xmlns:p14="http://schemas.microsoft.com/office/powerpoint/2010/main" val="14934390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056F8D-19ED-477C-91CE-B60597CDA20A}" type="slidenum">
              <a:rPr lang="en-US" smtClean="0"/>
              <a:t>1</a:t>
            </a:fld>
            <a:endParaRPr lang="en-US"/>
          </a:p>
        </p:txBody>
      </p:sp>
    </p:spTree>
    <p:extLst>
      <p:ext uri="{BB962C8B-B14F-4D97-AF65-F5344CB8AC3E}">
        <p14:creationId xmlns:p14="http://schemas.microsoft.com/office/powerpoint/2010/main" val="28738194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topic I want to discuss in this introduction</a:t>
            </a:r>
            <a:r>
              <a:rPr lang="en-US" baseline="0" dirty="0" smtClean="0"/>
              <a:t> is how the XFEM approximates solutions.</a:t>
            </a:r>
          </a:p>
          <a:p>
            <a:endParaRPr lang="en-US" baseline="0" dirty="0" smtClean="0"/>
          </a:p>
          <a:p>
            <a:r>
              <a:rPr lang="en-US" baseline="0" dirty="0" smtClean="0"/>
              <a:t>Take for example a two dimensional finite element, intersected by a level set field in the middle. We use a generalized enrichment formulation to approximate the solution. This equation basically expresses that we require as many extra enriched degrees-of-freedom as there are discontinuities in the domain.</a:t>
            </a:r>
          </a:p>
          <a:p>
            <a:endParaRPr lang="en-US" baseline="0" dirty="0" smtClean="0"/>
          </a:p>
          <a:p>
            <a:r>
              <a:rPr lang="en-US" dirty="0" smtClean="0"/>
              <a:t>All of algorithms related to XFEM, such as decomposition,</a:t>
            </a:r>
            <a:r>
              <a:rPr lang="en-US" baseline="0" dirty="0" smtClean="0"/>
              <a:t> and enrichment strategies to determine discontinuities have been applied to two dimensional successfully.</a:t>
            </a:r>
          </a:p>
          <a:p>
            <a:r>
              <a:rPr lang="en-US" baseline="0" dirty="0" smtClean="0"/>
              <a:t>However, it is not a trivial exercise to expand to 3D due to the high algorithmic complexity of the method. I will not into the details, just believe me when I tell you that I actually had dreams about this stuff. But please, feel free to ask questions about the implementation after the presentation.</a:t>
            </a:r>
          </a:p>
          <a:p>
            <a:endParaRPr lang="en-US" dirty="0" smtClean="0"/>
          </a:p>
          <a:p>
            <a:r>
              <a:rPr lang="en-US" dirty="0" smtClean="0"/>
              <a:t>XFEM </a:t>
            </a:r>
            <a:r>
              <a:rPr lang="en-US" dirty="0" smtClean="0"/>
              <a:t>decomposition and solution approximation.</a:t>
            </a:r>
          </a:p>
          <a:p>
            <a:pPr marL="228600" indent="-228600">
              <a:buAutoNum type="alphaLcPeriod"/>
            </a:pPr>
            <a:r>
              <a:rPr lang="en-US" baseline="0" dirty="0" smtClean="0"/>
              <a:t>How are elements discretized?</a:t>
            </a:r>
          </a:p>
          <a:p>
            <a:pPr marL="228600" indent="-228600">
              <a:buAutoNum type="alphaLcPeriod"/>
            </a:pPr>
            <a:r>
              <a:rPr lang="en-US" baseline="0" dirty="0" smtClean="0"/>
              <a:t>How are the solutions interpolated from the element?</a:t>
            </a:r>
            <a:endParaRPr lang="en-US" dirty="0" smtClean="0"/>
          </a:p>
        </p:txBody>
      </p:sp>
      <p:sp>
        <p:nvSpPr>
          <p:cNvPr id="4" name="Slide Number Placeholder 3"/>
          <p:cNvSpPr>
            <a:spLocks noGrp="1"/>
          </p:cNvSpPr>
          <p:nvPr>
            <p:ph type="sldNum" sz="quarter" idx="10"/>
          </p:nvPr>
        </p:nvSpPr>
        <p:spPr/>
        <p:txBody>
          <a:bodyPr/>
          <a:lstStyle/>
          <a:p>
            <a:fld id="{DB056F8D-19ED-477C-91CE-B60597CDA20A}" type="slidenum">
              <a:rPr lang="en-US" smtClean="0"/>
              <a:t>10</a:t>
            </a:fld>
            <a:endParaRPr lang="en-US"/>
          </a:p>
        </p:txBody>
      </p:sp>
    </p:spTree>
    <p:extLst>
      <p:ext uri="{BB962C8B-B14F-4D97-AF65-F5344CB8AC3E}">
        <p14:creationId xmlns:p14="http://schemas.microsoft.com/office/powerpoint/2010/main" val="976763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of algorithms related to XFEM, such as decomposition,</a:t>
            </a:r>
            <a:r>
              <a:rPr lang="en-US" baseline="0" dirty="0" smtClean="0"/>
              <a:t> and enrichment strategies to determine discontinuities have been applied to two dimensional problems successfully.</a:t>
            </a:r>
          </a:p>
          <a:p>
            <a:r>
              <a:rPr lang="en-US" baseline="0" dirty="0" smtClean="0"/>
              <a:t>However, it is not a trivial exercise to expand to 3D due to the high algorithmic complexity of the method. I will not go into the details, just believe me when I tell you that I actually had dreams about this stuff. But please, feel free to ask questions about the implementation after the presentation.</a:t>
            </a:r>
          </a:p>
          <a:p>
            <a:endParaRPr lang="en-US" dirty="0" smtClean="0"/>
          </a:p>
          <a:p>
            <a:r>
              <a:rPr lang="en-US" dirty="0" smtClean="0"/>
              <a:t>XFEM </a:t>
            </a:r>
            <a:r>
              <a:rPr lang="en-US" dirty="0" smtClean="0"/>
              <a:t>decomposition and solution approximation.</a:t>
            </a:r>
          </a:p>
          <a:p>
            <a:pPr marL="228600" indent="-228600">
              <a:buAutoNum type="alphaLcPeriod"/>
            </a:pPr>
            <a:r>
              <a:rPr lang="en-US" baseline="0" dirty="0" smtClean="0"/>
              <a:t>How are elements discretized?</a:t>
            </a:r>
          </a:p>
          <a:p>
            <a:pPr marL="228600" indent="-228600">
              <a:buAutoNum type="alphaLcPeriod"/>
            </a:pPr>
            <a:r>
              <a:rPr lang="en-US" baseline="0" dirty="0" smtClean="0"/>
              <a:t>How are the solutions interpolated from the element?</a:t>
            </a:r>
            <a:endParaRPr lang="en-US" dirty="0" smtClean="0"/>
          </a:p>
        </p:txBody>
      </p:sp>
      <p:sp>
        <p:nvSpPr>
          <p:cNvPr id="4" name="Slide Number Placeholder 3"/>
          <p:cNvSpPr>
            <a:spLocks noGrp="1"/>
          </p:cNvSpPr>
          <p:nvPr>
            <p:ph type="sldNum" sz="quarter" idx="10"/>
          </p:nvPr>
        </p:nvSpPr>
        <p:spPr/>
        <p:txBody>
          <a:bodyPr/>
          <a:lstStyle/>
          <a:p>
            <a:fld id="{DB056F8D-19ED-477C-91CE-B60597CDA20A}" type="slidenum">
              <a:rPr lang="en-US" smtClean="0"/>
              <a:t>11</a:t>
            </a:fld>
            <a:endParaRPr lang="en-US"/>
          </a:p>
        </p:txBody>
      </p:sp>
    </p:spTree>
    <p:extLst>
      <p:ext uri="{BB962C8B-B14F-4D97-AF65-F5344CB8AC3E}">
        <p14:creationId xmlns:p14="http://schemas.microsoft.com/office/powerpoint/2010/main" val="976763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I have defined the level set method and the extended finite element method, I can explain</a:t>
            </a:r>
            <a:r>
              <a:rPr lang="en-US" baseline="0" dirty="0" smtClean="0"/>
              <a:t> the framework upon which I will develop the work of this thesis.</a:t>
            </a:r>
          </a:p>
          <a:p>
            <a:endParaRPr lang="en-US" baseline="0" dirty="0" smtClean="0"/>
          </a:p>
          <a:p>
            <a:r>
              <a:rPr lang="en-US" baseline="0" dirty="0" smtClean="0"/>
              <a:t>We will use a level set function parametrization,</a:t>
            </a:r>
          </a:p>
          <a:p>
            <a:r>
              <a:rPr lang="en-US" baseline="0" dirty="0" smtClean="0"/>
              <a:t>which will be used in the physical model to map the geometry and solve the discretized PDEs.</a:t>
            </a:r>
          </a:p>
          <a:p>
            <a:r>
              <a:rPr lang="en-US" baseline="0" dirty="0" smtClean="0"/>
              <a:t>Later the optimization model will use the information of the physical model to compute sensitivities,</a:t>
            </a:r>
          </a:p>
          <a:p>
            <a:r>
              <a:rPr lang="en-US" baseline="0" dirty="0" smtClean="0"/>
              <a:t>And update the design.</a:t>
            </a:r>
          </a:p>
          <a:p>
            <a:endParaRPr lang="en-US" baseline="0" dirty="0" smtClean="0"/>
          </a:p>
          <a:p>
            <a:r>
              <a:rPr lang="en-US" baseline="0" dirty="0" smtClean="0"/>
              <a:t>For the parametrization of the level set function, I will use design variables that map to a level set value, </a:t>
            </a:r>
          </a:p>
          <a:p>
            <a:r>
              <a:rPr lang="en-US" baseline="0" dirty="0" smtClean="0"/>
              <a:t>And the resulting level set field will be discretized using finite elements.</a:t>
            </a:r>
          </a:p>
          <a:p>
            <a:r>
              <a:rPr lang="en-US" baseline="0" dirty="0" smtClean="0"/>
              <a:t>We will apply regularization techniques to the level set field and I will discuss these later.</a:t>
            </a:r>
          </a:p>
          <a:p>
            <a:endParaRPr lang="en-US" baseline="0" dirty="0" smtClean="0"/>
          </a:p>
          <a:p>
            <a:r>
              <a:rPr lang="en-US" baseline="0" dirty="0" smtClean="0"/>
              <a:t>For the physical model, we will use the XFEM with a generalized enrichment strategy to describe the multiple discontinuous regions that may appear during the optimization process.</a:t>
            </a:r>
          </a:p>
          <a:p>
            <a:r>
              <a:rPr lang="en-US" baseline="0" dirty="0" smtClean="0"/>
              <a:t>We will study stab. Lagrange multipliers, the </a:t>
            </a:r>
            <a:r>
              <a:rPr lang="en-US" baseline="0" dirty="0" err="1" smtClean="0"/>
              <a:t>Nitsche</a:t>
            </a:r>
            <a:r>
              <a:rPr lang="en-US" baseline="0" dirty="0" smtClean="0"/>
              <a:t> method, and ghost penalty formulation to describe the physics at the interface. These are penalty methods added to the weak form of the PDEs. I will not go into the theory of Lagrange multipliers and </a:t>
            </a:r>
            <a:r>
              <a:rPr lang="en-US" baseline="0" dirty="0" err="1" smtClean="0"/>
              <a:t>Nitsche</a:t>
            </a:r>
            <a:r>
              <a:rPr lang="en-US" baseline="0" dirty="0" smtClean="0"/>
              <a:t> methods, but feel free to ask me after the presentation.</a:t>
            </a:r>
          </a:p>
          <a:p>
            <a:endParaRPr lang="en-US" dirty="0" smtClean="0"/>
          </a:p>
          <a:p>
            <a:r>
              <a:rPr lang="en-US" dirty="0" smtClean="0"/>
              <a:t>LSM-XFEM </a:t>
            </a:r>
            <a:r>
              <a:rPr lang="en-US" dirty="0" smtClean="0"/>
              <a:t>framework.</a:t>
            </a:r>
          </a:p>
          <a:p>
            <a:pPr marL="228600" indent="-228600">
              <a:buAutoNum type="alphaLcPeriod"/>
            </a:pPr>
            <a:r>
              <a:rPr lang="en-US" baseline="0" dirty="0" smtClean="0"/>
              <a:t>Level set discretization.</a:t>
            </a:r>
          </a:p>
          <a:p>
            <a:pPr marL="228600" indent="-228600">
              <a:buAutoNum type="alphaLcPeriod"/>
            </a:pPr>
            <a:r>
              <a:rPr lang="en-US" baseline="0" dirty="0" smtClean="0"/>
              <a:t>XFEM model.</a:t>
            </a:r>
          </a:p>
          <a:p>
            <a:pPr marL="228600" indent="-228600">
              <a:buAutoNum type="alphaLcPeriod"/>
            </a:pPr>
            <a:r>
              <a:rPr lang="en-US" baseline="0" dirty="0" smtClean="0"/>
              <a:t>Optimization model.</a:t>
            </a:r>
            <a:endParaRPr lang="en-US" dirty="0"/>
          </a:p>
        </p:txBody>
      </p:sp>
      <p:sp>
        <p:nvSpPr>
          <p:cNvPr id="4" name="Slide Number Placeholder 3"/>
          <p:cNvSpPr>
            <a:spLocks noGrp="1"/>
          </p:cNvSpPr>
          <p:nvPr>
            <p:ph type="sldNum" sz="quarter" idx="10"/>
          </p:nvPr>
        </p:nvSpPr>
        <p:spPr/>
        <p:txBody>
          <a:bodyPr/>
          <a:lstStyle/>
          <a:p>
            <a:fld id="{DB056F8D-19ED-477C-91CE-B60597CDA20A}" type="slidenum">
              <a:rPr lang="en-US" smtClean="0"/>
              <a:t>12</a:t>
            </a:fld>
            <a:endParaRPr lang="en-US"/>
          </a:p>
        </p:txBody>
      </p:sp>
    </p:spTree>
    <p:extLst>
      <p:ext uri="{BB962C8B-B14F-4D97-AF65-F5344CB8AC3E}">
        <p14:creationId xmlns:p14="http://schemas.microsoft.com/office/powerpoint/2010/main" val="25546345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I will discuss the goals of this</a:t>
            </a:r>
            <a:r>
              <a:rPr lang="en-US" baseline="0" dirty="0" smtClean="0"/>
              <a:t> thesis proposal and the approaches I will take to reach those goals.</a:t>
            </a:r>
            <a:endParaRPr lang="en-US" dirty="0"/>
          </a:p>
        </p:txBody>
      </p:sp>
      <p:sp>
        <p:nvSpPr>
          <p:cNvPr id="4" name="Slide Number Placeholder 3"/>
          <p:cNvSpPr>
            <a:spLocks noGrp="1"/>
          </p:cNvSpPr>
          <p:nvPr>
            <p:ph type="sldNum" sz="quarter" idx="10"/>
          </p:nvPr>
        </p:nvSpPr>
        <p:spPr/>
        <p:txBody>
          <a:bodyPr/>
          <a:lstStyle/>
          <a:p>
            <a:fld id="{DB056F8D-19ED-477C-91CE-B60597CDA20A}" type="slidenum">
              <a:rPr lang="en-US" smtClean="0"/>
              <a:t>13</a:t>
            </a:fld>
            <a:endParaRPr lang="en-US"/>
          </a:p>
        </p:txBody>
      </p:sp>
    </p:spTree>
    <p:extLst>
      <p:ext uri="{BB962C8B-B14F-4D97-AF65-F5344CB8AC3E}">
        <p14:creationId xmlns:p14="http://schemas.microsoft.com/office/powerpoint/2010/main" val="4046612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Font typeface="Arial" panose="020B0604020202020204" pitchFamily="34" charset="0"/>
                  <a:buNone/>
                </a:pPr>
                <a:r>
                  <a:rPr lang="en-US" sz="2000" dirty="0" smtClean="0"/>
                  <a:t>The goal of this thesis proposal is</a:t>
                </a:r>
                <a:r>
                  <a:rPr lang="en-US" sz="2000" baseline="0" dirty="0" smtClean="0"/>
                  <a:t> </a:t>
                </a:r>
                <a:r>
                  <a:rPr lang="en-US" sz="2000" dirty="0" smtClean="0"/>
                  <a:t>to expand </a:t>
                </a:r>
                <a:r>
                  <a:rPr lang="en-US" sz="2000" baseline="0" dirty="0" smtClean="0"/>
                  <a:t>and study the LSM-XFEM topology optimization framework with respect to the following characteristics: genericity, efficiency, and robustness.</a:t>
                </a:r>
              </a:p>
              <a:p>
                <a:pPr marL="0" indent="0">
                  <a:buFont typeface="Arial" panose="020B0604020202020204" pitchFamily="34" charset="0"/>
                  <a:buNone/>
                </a:pPr>
                <a:endParaRPr lang="en-US" sz="2000" baseline="0" dirty="0" smtClean="0"/>
              </a:p>
              <a:p>
                <a:pPr marL="0" indent="0">
                  <a:buFont typeface="Arial" panose="020B0604020202020204" pitchFamily="34" charset="0"/>
                  <a:buNone/>
                </a:pPr>
                <a:r>
                  <a:rPr lang="en-US" sz="2000" baseline="0" dirty="0" smtClean="0"/>
                  <a:t>We will measure genericity by the ability of the framework to be applicate to a broad range of problems with different physical phenomena, to be applicable to 2D and 3D problems, and to material-void and material-material problems.</a:t>
                </a:r>
              </a:p>
              <a:p>
                <a:pPr marL="0" indent="0">
                  <a:buFont typeface="Arial" panose="020B0604020202020204" pitchFamily="34" charset="0"/>
                  <a:buNone/>
                </a:pPr>
                <a:endParaRPr lang="en-US" sz="2000" dirty="0" smtClean="0"/>
              </a:p>
              <a:p>
                <a:pPr marL="0" indent="0">
                  <a:buFont typeface="Arial" panose="020B0604020202020204" pitchFamily="34" charset="0"/>
                  <a:buNone/>
                </a:pPr>
                <a:r>
                  <a:rPr lang="en-US" sz="2000" dirty="0" smtClean="0"/>
                  <a:t>We will measure efficiency</a:t>
                </a:r>
                <a:r>
                  <a:rPr lang="en-US" sz="2000" baseline="0" dirty="0" smtClean="0"/>
                  <a:t> by the ability of the method to reduce computational cost against density methods, and the convergence of the optimized geometry with mesh refinement.</a:t>
                </a:r>
              </a:p>
              <a:p>
                <a:pPr marL="0" indent="0">
                  <a:buFont typeface="Arial" panose="020B0604020202020204" pitchFamily="34" charset="0"/>
                  <a:buNone/>
                </a:pPr>
                <a:endParaRPr lang="en-US" sz="2000" baseline="0" dirty="0" smtClean="0"/>
              </a:p>
              <a:p>
                <a:pPr marL="0" indent="0">
                  <a:buFont typeface="Arial" panose="020B0604020202020204" pitchFamily="34" charset="0"/>
                  <a:buNone/>
                </a:pPr>
                <a:r>
                  <a:rPr lang="en-US" sz="2000" baseline="0" dirty="0" smtClean="0"/>
                  <a:t>Finally, we will measure the robustness of the method by its ability to control the shape of the design, its ability to predict relevant physical phenomena, and enforce boundary conditions.</a:t>
                </a:r>
              </a:p>
              <a:p>
                <a:pPr marL="0" indent="0">
                  <a:buFont typeface="Arial" panose="020B0604020202020204" pitchFamily="34" charset="0"/>
                  <a:buNone/>
                </a:pPr>
                <a:endParaRPr lang="en-US" sz="2000" dirty="0" smtClean="0"/>
              </a:p>
              <a:p>
                <a:pPr marL="176213" indent="-176213">
                  <a:buFont typeface="Arial" panose="020B0604020202020204" pitchFamily="34" charset="0"/>
                  <a:buChar char="•"/>
                </a:pPr>
                <a:r>
                  <a:rPr lang="en-US" sz="2000" dirty="0" smtClean="0"/>
                  <a:t>Create and study a:</a:t>
                </a:r>
              </a:p>
              <a:p>
                <a:pPr marL="228600" lvl="0" indent="-228600">
                  <a:buFont typeface="Arial" panose="020B0604020202020204" pitchFamily="34" charset="0"/>
                  <a:buAutoNum type="alphaLcPeriod"/>
                </a:pPr>
                <a:r>
                  <a:rPr lang="en-US" baseline="0" dirty="0" smtClean="0"/>
                  <a:t>Generic.</a:t>
                </a:r>
              </a:p>
              <a:p>
                <a:pPr marL="228600" lvl="0" indent="-228600">
                  <a:buFont typeface="Arial" panose="020B0604020202020204" pitchFamily="34" charset="0"/>
                  <a:buAutoNum type="alphaLcPeriod"/>
                </a:pPr>
                <a:r>
                  <a:rPr lang="en-US" baseline="0" dirty="0" smtClean="0"/>
                  <a:t>Efficient.</a:t>
                </a:r>
              </a:p>
              <a:p>
                <a:pPr marL="228600" lvl="0" indent="-228600">
                  <a:buFont typeface="Arial" panose="020B0604020202020204" pitchFamily="34" charset="0"/>
                  <a:buAutoNum type="alphaLcPeriod"/>
                </a:pPr>
                <a:r>
                  <a:rPr lang="en-US" baseline="0" dirty="0" smtClean="0"/>
                  <a:t>Robust.</a:t>
                </a:r>
              </a:p>
              <a:p>
                <a:pPr marL="228600" lvl="0" indent="-228600">
                  <a:buFont typeface="Arial" panose="020B0604020202020204" pitchFamily="34" charset="0"/>
                  <a:buAutoNum type="alphaLcPeriod"/>
                </a:pPr>
                <a:endParaRPr lang="en-US" dirty="0" smtClean="0"/>
              </a:p>
              <a:p>
                <a:pPr marL="55563" lvl="0" indent="-179388">
                  <a:buFont typeface="Arial" panose="020B0604020202020204" pitchFamily="34" charset="0"/>
                  <a:buChar char="•"/>
                </a:pPr>
                <a:r>
                  <a:rPr lang="en-US" dirty="0" smtClean="0"/>
                  <a:t>In contrast </a:t>
                </a:r>
                <a:r>
                  <a:rPr lang="en-US" dirty="0"/>
                  <a:t>with </a:t>
                </a:r>
                <a:r>
                  <a:rPr lang="en-US" dirty="0" smtClean="0"/>
                  <a:t>density </a:t>
                </a:r>
                <a:r>
                  <a:rPr lang="en-US" dirty="0" smtClean="0"/>
                  <a:t>methods:</a:t>
                </a:r>
              </a:p>
              <a:p>
                <a:pPr marL="228600" lvl="0" indent="-228600">
                  <a:buFont typeface="Arial" panose="020B0604020202020204" pitchFamily="34" charset="0"/>
                  <a:buAutoNum type="alphaLcPeriod"/>
                </a:pPr>
                <a:r>
                  <a:rPr lang="en-US" dirty="0" smtClean="0"/>
                  <a:t>Requires </a:t>
                </a:r>
                <a:r>
                  <a:rPr lang="en-US" dirty="0" smtClean="0"/>
                  <a:t>a </a:t>
                </a:r>
                <a:r>
                  <a:rPr lang="en-US" b="1" dirty="0" smtClean="0"/>
                  <a:t>different interpolation scheme</a:t>
                </a:r>
                <a:r>
                  <a:rPr lang="en-US" dirty="0" smtClean="0"/>
                  <a:t> for each </a:t>
                </a:r>
                <a:r>
                  <a:rPr lang="en-US" dirty="0" smtClean="0"/>
                  <a:t>physics.</a:t>
                </a:r>
              </a:p>
              <a:p>
                <a:pPr marL="228600" lvl="0" indent="-228600">
                  <a:buFont typeface="Arial" panose="020B0604020202020204" pitchFamily="34" charset="0"/>
                  <a:buAutoNum type="alphaLcPeriod"/>
                </a:pPr>
                <a:r>
                  <a:rPr lang="en-US" dirty="0" smtClean="0"/>
                  <a:t>Structural </a:t>
                </a:r>
                <a:r>
                  <a:rPr lang="en-US" dirty="0" smtClean="0"/>
                  <a:t>linear elasticity: </a:t>
                </a:r>
                <a14:m>
                  <m:oMath xmlns:m="http://schemas.openxmlformats.org/officeDocument/2006/math">
                    <m:r>
                      <a:rPr lang="en-US" i="1">
                        <a:latin typeface="Cambria Math"/>
                      </a:rPr>
                      <m:t>𝐸</m:t>
                    </m:r>
                    <m:d>
                      <m:dPr>
                        <m:ctrlPr>
                          <a:rPr lang="en-US" i="1">
                            <a:latin typeface="Cambria Math"/>
                          </a:rPr>
                        </m:ctrlPr>
                      </m:dPr>
                      <m:e>
                        <m:r>
                          <a:rPr lang="en-US" b="1">
                            <a:latin typeface="Cambria Math"/>
                          </a:rPr>
                          <m:t>𝐱</m:t>
                        </m:r>
                      </m:e>
                    </m:d>
                    <m:r>
                      <a:rPr lang="en-US" i="1">
                        <a:latin typeface="Cambria Math"/>
                      </a:rPr>
                      <m:t>=</m:t>
                    </m:r>
                    <m:sSup>
                      <m:sSupPr>
                        <m:ctrlPr>
                          <a:rPr lang="en-US" i="1">
                            <a:latin typeface="Cambria Math"/>
                          </a:rPr>
                        </m:ctrlPr>
                      </m:sSupPr>
                      <m:e>
                        <m:acc>
                          <m:accPr>
                            <m:chr m:val="̃"/>
                            <m:ctrlPr>
                              <a:rPr lang="en-US" i="1">
                                <a:latin typeface="Cambria Math"/>
                              </a:rPr>
                            </m:ctrlPr>
                          </m:accPr>
                          <m:e>
                            <m:r>
                              <a:rPr lang="en-US" i="1">
                                <a:latin typeface="Cambria Math"/>
                                <a:ea typeface="Cambria Math"/>
                              </a:rPr>
                              <m:t>𝜌</m:t>
                            </m:r>
                          </m:e>
                        </m:acc>
                      </m:e>
                      <m:sup>
                        <m:r>
                          <a:rPr lang="en-US" i="1">
                            <a:latin typeface="Cambria Math"/>
                          </a:rPr>
                          <m:t>𝑝</m:t>
                        </m:r>
                      </m:sup>
                    </m:sSup>
                    <m:sSub>
                      <m:sSubPr>
                        <m:ctrlPr>
                          <a:rPr lang="en-US" b="1" i="1">
                            <a:solidFill>
                              <a:schemeClr val="tx2"/>
                            </a:solidFill>
                            <a:latin typeface="Cambria Math"/>
                            <a:ea typeface="Cambria Math"/>
                          </a:rPr>
                        </m:ctrlPr>
                      </m:sSubPr>
                      <m:e>
                        <m:r>
                          <a:rPr lang="en-US" b="1" i="1">
                            <a:solidFill>
                              <a:schemeClr val="tx2"/>
                            </a:solidFill>
                            <a:latin typeface="Cambria Math"/>
                            <a:ea typeface="Cambria Math"/>
                          </a:rPr>
                          <m:t>𝑬</m:t>
                        </m:r>
                      </m:e>
                      <m:sub>
                        <m:r>
                          <a:rPr lang="en-US" b="1" i="1">
                            <a:solidFill>
                              <a:schemeClr val="tx2"/>
                            </a:solidFill>
                            <a:latin typeface="Cambria Math"/>
                            <a:ea typeface="Cambria Math"/>
                          </a:rPr>
                          <m:t>𝑨</m:t>
                        </m:r>
                      </m:sub>
                    </m:sSub>
                    <m:r>
                      <a:rPr lang="en-US" i="1">
                        <a:latin typeface="Cambria Math"/>
                        <a:ea typeface="Cambria Math"/>
                      </a:rPr>
                      <m:t>+</m:t>
                    </m:r>
                    <m:d>
                      <m:dPr>
                        <m:ctrlPr>
                          <a:rPr lang="en-US" i="1">
                            <a:latin typeface="Cambria Math"/>
                            <a:ea typeface="Cambria Math"/>
                          </a:rPr>
                        </m:ctrlPr>
                      </m:dPr>
                      <m:e>
                        <m:r>
                          <a:rPr lang="en-US" i="1">
                            <a:latin typeface="Cambria Math"/>
                            <a:ea typeface="Cambria Math"/>
                          </a:rPr>
                          <m:t>1−</m:t>
                        </m:r>
                        <m:sSup>
                          <m:sSupPr>
                            <m:ctrlPr>
                              <a:rPr lang="en-US" i="1">
                                <a:latin typeface="Cambria Math"/>
                              </a:rPr>
                            </m:ctrlPr>
                          </m:sSupPr>
                          <m:e>
                            <m:acc>
                              <m:accPr>
                                <m:chr m:val="̃"/>
                                <m:ctrlPr>
                                  <a:rPr lang="en-US" i="1">
                                    <a:latin typeface="Cambria Math"/>
                                  </a:rPr>
                                </m:ctrlPr>
                              </m:accPr>
                              <m:e>
                                <m:r>
                                  <a:rPr lang="en-US" i="1">
                                    <a:latin typeface="Cambria Math"/>
                                    <a:ea typeface="Cambria Math"/>
                                  </a:rPr>
                                  <m:t>𝜌</m:t>
                                </m:r>
                              </m:e>
                            </m:acc>
                          </m:e>
                          <m:sup>
                            <m:r>
                              <a:rPr lang="en-US" i="1">
                                <a:latin typeface="Cambria Math"/>
                              </a:rPr>
                              <m:t>𝑝</m:t>
                            </m:r>
                          </m:sup>
                        </m:sSup>
                      </m:e>
                    </m:d>
                    <m:sSub>
                      <m:sSubPr>
                        <m:ctrlPr>
                          <a:rPr lang="en-US" b="1" i="1">
                            <a:solidFill>
                              <a:srgbClr val="FF0000"/>
                            </a:solidFill>
                            <a:latin typeface="Cambria Math"/>
                            <a:ea typeface="Cambria Math"/>
                          </a:rPr>
                        </m:ctrlPr>
                      </m:sSubPr>
                      <m:e>
                        <m:r>
                          <a:rPr lang="en-US" b="1" i="1">
                            <a:solidFill>
                              <a:srgbClr val="FF0000"/>
                            </a:solidFill>
                            <a:latin typeface="Cambria Math"/>
                            <a:ea typeface="Cambria Math"/>
                          </a:rPr>
                          <m:t>𝑬</m:t>
                        </m:r>
                      </m:e>
                      <m:sub>
                        <m:r>
                          <a:rPr lang="en-US" b="1" i="1">
                            <a:solidFill>
                              <a:srgbClr val="FF0000"/>
                            </a:solidFill>
                            <a:latin typeface="Cambria Math"/>
                            <a:ea typeface="Cambria Math"/>
                          </a:rPr>
                          <m:t>𝑩</m:t>
                        </m:r>
                      </m:sub>
                    </m:sSub>
                  </m:oMath>
                </a14:m>
                <a:endParaRPr lang="en-US" dirty="0" smtClean="0"/>
              </a:p>
              <a:p>
                <a:pPr marL="228600" lvl="0" indent="-228600">
                  <a:buFont typeface="Arial" panose="020B0604020202020204" pitchFamily="34" charset="0"/>
                  <a:buAutoNum type="alphaLcPeriod"/>
                </a:pPr>
                <a:r>
                  <a:rPr lang="en-US" dirty="0" smtClean="0"/>
                  <a:t>Incompressible </a:t>
                </a:r>
                <a:r>
                  <a:rPr lang="en-US" dirty="0" err="1" smtClean="0"/>
                  <a:t>Navier</a:t>
                </a:r>
                <a:r>
                  <a:rPr lang="en-US" dirty="0" smtClean="0"/>
                  <a:t>-Stokes: </a:t>
                </a:r>
                <a14:m>
                  <m:oMath xmlns:m="http://schemas.openxmlformats.org/officeDocument/2006/math">
                    <m:r>
                      <a:rPr lang="en-US" i="1" smtClean="0">
                        <a:latin typeface="Cambria Math"/>
                        <a:ea typeface="Cambria Math"/>
                      </a:rPr>
                      <m:t>𝛼</m:t>
                    </m:r>
                    <m:d>
                      <m:dPr>
                        <m:ctrlPr>
                          <a:rPr lang="en-US" i="1">
                            <a:latin typeface="Cambria Math"/>
                            <a:ea typeface="Cambria Math"/>
                          </a:rPr>
                        </m:ctrlPr>
                      </m:dPr>
                      <m:e>
                        <m:r>
                          <a:rPr lang="en-US" i="1">
                            <a:latin typeface="Cambria Math"/>
                            <a:ea typeface="Cambria Math"/>
                          </a:rPr>
                          <m:t>𝛾</m:t>
                        </m:r>
                      </m:e>
                    </m:d>
                    <m:r>
                      <a:rPr lang="en-US" i="1">
                        <a:latin typeface="Cambria Math"/>
                        <a:ea typeface="Cambria Math"/>
                      </a:rPr>
                      <m:t>=</m:t>
                    </m:r>
                    <m:sSub>
                      <m:sSubPr>
                        <m:ctrlPr>
                          <a:rPr lang="en-US" i="1">
                            <a:latin typeface="Cambria Math"/>
                            <a:ea typeface="Cambria Math"/>
                          </a:rPr>
                        </m:ctrlPr>
                      </m:sSubPr>
                      <m:e>
                        <m:r>
                          <a:rPr lang="en-US" i="1">
                            <a:latin typeface="Cambria Math"/>
                            <a:ea typeface="Cambria Math"/>
                          </a:rPr>
                          <m:t>𝛼</m:t>
                        </m:r>
                      </m:e>
                      <m:sub>
                        <m:r>
                          <a:rPr lang="en-US" i="1">
                            <a:latin typeface="Cambria Math"/>
                            <a:ea typeface="Cambria Math"/>
                          </a:rPr>
                          <m:t>𝑚𝑎𝑥</m:t>
                        </m:r>
                      </m:sub>
                    </m:sSub>
                    <m:r>
                      <a:rPr lang="en-US" i="1">
                        <a:latin typeface="Cambria Math"/>
                        <a:ea typeface="Cambria Math"/>
                      </a:rPr>
                      <m:t>+</m:t>
                    </m:r>
                    <m:r>
                      <a:rPr lang="en-US" i="1">
                        <a:latin typeface="Cambria Math"/>
                        <a:ea typeface="Cambria Math"/>
                      </a:rPr>
                      <m:t>𝛾</m:t>
                    </m:r>
                    <m:r>
                      <a:rPr lang="en-US" i="1">
                        <a:latin typeface="Cambria Math"/>
                        <a:ea typeface="Cambria Math"/>
                      </a:rPr>
                      <m:t>∙</m:t>
                    </m:r>
                    <m:d>
                      <m:dPr>
                        <m:ctrlPr>
                          <a:rPr lang="en-US" i="1">
                            <a:latin typeface="Cambria Math"/>
                            <a:ea typeface="Cambria Math"/>
                          </a:rPr>
                        </m:ctrlPr>
                      </m:dPr>
                      <m:e>
                        <m:sSub>
                          <m:sSubPr>
                            <m:ctrlPr>
                              <a:rPr lang="en-US" i="1">
                                <a:latin typeface="Cambria Math"/>
                                <a:ea typeface="Cambria Math"/>
                              </a:rPr>
                            </m:ctrlPr>
                          </m:sSubPr>
                          <m:e>
                            <m:r>
                              <a:rPr lang="en-US" i="1">
                                <a:latin typeface="Cambria Math"/>
                                <a:ea typeface="Cambria Math"/>
                              </a:rPr>
                              <m:t>𝛼</m:t>
                            </m:r>
                          </m:e>
                          <m:sub>
                            <m:r>
                              <a:rPr lang="en-US" i="1">
                                <a:latin typeface="Cambria Math"/>
                                <a:ea typeface="Cambria Math"/>
                              </a:rPr>
                              <m:t>𝑚𝑖𝑛</m:t>
                            </m:r>
                          </m:sub>
                        </m:sSub>
                        <m:r>
                          <a:rPr lang="en-US" i="1">
                            <a:latin typeface="Cambria Math"/>
                            <a:ea typeface="Cambria Math"/>
                          </a:rPr>
                          <m:t>−</m:t>
                        </m:r>
                        <m:sSub>
                          <m:sSubPr>
                            <m:ctrlPr>
                              <a:rPr lang="en-US" i="1">
                                <a:latin typeface="Cambria Math"/>
                                <a:ea typeface="Cambria Math"/>
                              </a:rPr>
                            </m:ctrlPr>
                          </m:sSubPr>
                          <m:e>
                            <m:r>
                              <a:rPr lang="en-US" i="1">
                                <a:latin typeface="Cambria Math"/>
                                <a:ea typeface="Cambria Math"/>
                              </a:rPr>
                              <m:t>𝛼</m:t>
                            </m:r>
                          </m:e>
                          <m:sub>
                            <m:r>
                              <a:rPr lang="en-US" i="1">
                                <a:latin typeface="Cambria Math"/>
                                <a:ea typeface="Cambria Math"/>
                              </a:rPr>
                              <m:t>𝑚𝑎𝑥</m:t>
                            </m:r>
                          </m:sub>
                        </m:sSub>
                      </m:e>
                    </m:d>
                    <m:f>
                      <m:fPr>
                        <m:ctrlPr>
                          <a:rPr lang="en-US" i="1">
                            <a:latin typeface="Cambria Math"/>
                            <a:ea typeface="Cambria Math"/>
                          </a:rPr>
                        </m:ctrlPr>
                      </m:fPr>
                      <m:num>
                        <m:r>
                          <a:rPr lang="en-US" i="1">
                            <a:latin typeface="Cambria Math"/>
                            <a:ea typeface="Cambria Math"/>
                          </a:rPr>
                          <m:t>1+</m:t>
                        </m:r>
                        <m:sSub>
                          <m:sSubPr>
                            <m:ctrlPr>
                              <a:rPr lang="en-US" i="1">
                                <a:latin typeface="Cambria Math"/>
                                <a:ea typeface="Cambria Math"/>
                              </a:rPr>
                            </m:ctrlPr>
                          </m:sSubPr>
                          <m:e>
                            <m:r>
                              <a:rPr lang="en-US" i="1">
                                <a:latin typeface="Cambria Math"/>
                                <a:ea typeface="Cambria Math"/>
                              </a:rPr>
                              <m:t>𝛼</m:t>
                            </m:r>
                          </m:e>
                          <m:sub>
                            <m:r>
                              <a:rPr lang="en-US" i="1">
                                <a:latin typeface="Cambria Math"/>
                                <a:ea typeface="Cambria Math"/>
                              </a:rPr>
                              <m:t>𝑝</m:t>
                            </m:r>
                          </m:sub>
                        </m:sSub>
                      </m:num>
                      <m:den>
                        <m:r>
                          <a:rPr lang="en-US" i="1">
                            <a:latin typeface="Cambria Math"/>
                            <a:ea typeface="Cambria Math"/>
                          </a:rPr>
                          <m:t>𝛾</m:t>
                        </m:r>
                        <m:r>
                          <a:rPr lang="en-US" i="1">
                            <a:latin typeface="Cambria Math"/>
                            <a:ea typeface="Cambria Math"/>
                          </a:rPr>
                          <m:t>+</m:t>
                        </m:r>
                        <m:sSub>
                          <m:sSubPr>
                            <m:ctrlPr>
                              <a:rPr lang="en-US" i="1">
                                <a:latin typeface="Cambria Math"/>
                                <a:ea typeface="Cambria Math"/>
                              </a:rPr>
                            </m:ctrlPr>
                          </m:sSubPr>
                          <m:e>
                            <m:r>
                              <a:rPr lang="en-US" i="1">
                                <a:latin typeface="Cambria Math"/>
                                <a:ea typeface="Cambria Math"/>
                              </a:rPr>
                              <m:t>𝛼</m:t>
                            </m:r>
                          </m:e>
                          <m:sub>
                            <m:r>
                              <a:rPr lang="en-US" i="1">
                                <a:latin typeface="Cambria Math"/>
                                <a:ea typeface="Cambria Math"/>
                              </a:rPr>
                              <m:t>𝑝</m:t>
                            </m:r>
                          </m:sub>
                        </m:sSub>
                      </m:den>
                    </m:f>
                  </m:oMath>
                </a14:m>
                <a:endParaRPr lang="en-US" dirty="0" smtClean="0"/>
              </a:p>
              <a:p>
                <a:pPr marL="228600" lvl="0" indent="-228600">
                  <a:buFont typeface="Arial" panose="020B0604020202020204" pitchFamily="34" charset="0"/>
                  <a:buAutoNum type="alphaLcPeriod"/>
                </a:pPr>
                <a:endParaRPr lang="en-US" dirty="0" smtClean="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smtClean="0"/>
                  <a:t>Applicable to broad range of problems undergoing various physical phenomena.</a:t>
                </a:r>
              </a:p>
              <a:p>
                <a:pPr marL="228600" lvl="0" indent="-228600">
                  <a:buFont typeface="Arial" panose="020B0604020202020204" pitchFamily="34" charset="0"/>
                  <a:buAutoNum type="alphaLcPeriod"/>
                </a:pPr>
                <a:endParaRPr lang="en-US" dirty="0" smtClean="0"/>
              </a:p>
            </p:txBody>
          </p:sp>
        </mc:Choice>
        <mc:Fallback xmlns="">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dirty="0" smtClean="0"/>
                  <a:t>Goals and objectives.</a:t>
                </a:r>
              </a:p>
              <a:p>
                <a:pPr marL="228600" lvl="0" indent="-228600">
                  <a:buFont typeface="Arial" panose="020B0604020202020204" pitchFamily="34" charset="0"/>
                  <a:buAutoNum type="alphaLcPeriod"/>
                </a:pPr>
                <a:r>
                  <a:rPr lang="en-US" baseline="0" dirty="0" smtClean="0"/>
                  <a:t>Define generic.</a:t>
                </a:r>
              </a:p>
              <a:p>
                <a:pPr marL="228600" lvl="0" indent="-228600">
                  <a:buFont typeface="Arial" panose="020B0604020202020204" pitchFamily="34" charset="0"/>
                  <a:buAutoNum type="alphaLcPeriod"/>
                </a:pPr>
                <a:r>
                  <a:rPr lang="en-US" baseline="0" dirty="0" smtClean="0"/>
                  <a:t>Define efficient.</a:t>
                </a:r>
              </a:p>
              <a:p>
                <a:pPr marL="228600" lvl="0" indent="-228600">
                  <a:buFont typeface="Arial" panose="020B0604020202020204" pitchFamily="34" charset="0"/>
                  <a:buAutoNum type="alphaLcPeriod"/>
                </a:pPr>
                <a:endParaRPr lang="en-US" dirty="0" smtClean="0"/>
              </a:p>
              <a:p>
                <a:pPr marL="512763" lvl="1" indent="-179388">
                  <a:buFont typeface="Arial" panose="020B0604020202020204" pitchFamily="34" charset="0"/>
                  <a:buChar char="•"/>
                </a:pPr>
                <a:r>
                  <a:rPr lang="en-US" dirty="0" smtClean="0"/>
                  <a:t>In contrast </a:t>
                </a:r>
                <a:r>
                  <a:rPr lang="en-US" dirty="0"/>
                  <a:t>with </a:t>
                </a:r>
                <a:r>
                  <a:rPr lang="en-US" dirty="0" smtClean="0"/>
                  <a:t>density methods.</a:t>
                </a:r>
                <a:endParaRPr lang="en-US" dirty="0"/>
              </a:p>
              <a:p>
                <a:pPr marL="969963" lvl="2" indent="-179388">
                  <a:buFont typeface="Arial" panose="020B0604020202020204" pitchFamily="34" charset="0"/>
                  <a:buChar char="•"/>
                </a:pPr>
                <a:r>
                  <a:rPr lang="en-US" dirty="0" smtClean="0"/>
                  <a:t>Requires a </a:t>
                </a:r>
                <a:r>
                  <a:rPr lang="en-US" b="1" dirty="0" smtClean="0"/>
                  <a:t>different interpolation scheme</a:t>
                </a:r>
                <a:r>
                  <a:rPr lang="en-US" dirty="0" smtClean="0"/>
                  <a:t> for each physics.</a:t>
                </a:r>
                <a:endParaRPr lang="en-US" dirty="0"/>
              </a:p>
              <a:p>
                <a:pPr marL="969963" lvl="2" indent="-179388">
                  <a:buFont typeface="Arial" panose="020B0604020202020204" pitchFamily="34" charset="0"/>
                  <a:buChar char="•"/>
                </a:pPr>
                <a:r>
                  <a:rPr lang="en-US" dirty="0" smtClean="0"/>
                  <a:t>Structural linear elasticity: </a:t>
                </a:r>
                <a:r>
                  <a:rPr lang="en-US" i="0">
                    <a:latin typeface="Cambria Math"/>
                  </a:rPr>
                  <a:t>𝐸(</a:t>
                </a:r>
                <a:r>
                  <a:rPr lang="en-US" b="1" i="0">
                    <a:latin typeface="Cambria Math"/>
                  </a:rPr>
                  <a:t>𝐱)</a:t>
                </a:r>
                <a:r>
                  <a:rPr lang="en-US" i="0">
                    <a:latin typeface="Cambria Math"/>
                  </a:rPr>
                  <a:t>=</a:t>
                </a:r>
                <a:r>
                  <a:rPr lang="en-US" i="0">
                    <a:latin typeface="Cambria Math"/>
                    <a:ea typeface="Cambria Math"/>
                  </a:rPr>
                  <a:t>𝜌 ̃^</a:t>
                </a:r>
                <a:r>
                  <a:rPr lang="en-US" i="0">
                    <a:latin typeface="Cambria Math"/>
                  </a:rPr>
                  <a:t>𝑝</a:t>
                </a:r>
                <a:r>
                  <a:rPr lang="en-US" b="1" i="0">
                    <a:solidFill>
                      <a:schemeClr val="tx2"/>
                    </a:solidFill>
                    <a:latin typeface="Cambria Math"/>
                    <a:ea typeface="Cambria Math"/>
                  </a:rPr>
                  <a:t> 𝑬_𝑨</a:t>
                </a:r>
                <a:r>
                  <a:rPr lang="en-US" i="0">
                    <a:latin typeface="Cambria Math"/>
                    <a:ea typeface="Cambria Math"/>
                  </a:rPr>
                  <a:t>+(1−𝜌 ̃^</a:t>
                </a:r>
                <a:r>
                  <a:rPr lang="en-US" i="0">
                    <a:latin typeface="Cambria Math"/>
                  </a:rPr>
                  <a:t>𝑝 )</a:t>
                </a:r>
                <a:r>
                  <a:rPr lang="en-US" b="1" i="0">
                    <a:solidFill>
                      <a:srgbClr val="FF0000"/>
                    </a:solidFill>
                    <a:latin typeface="Cambria Math"/>
                    <a:ea typeface="Cambria Math"/>
                  </a:rPr>
                  <a:t> 𝑬_𝑩</a:t>
                </a:r>
                <a:endParaRPr lang="en-US" dirty="0"/>
              </a:p>
              <a:p>
                <a:pPr marL="969963" lvl="2" indent="-179388">
                  <a:buFont typeface="Arial" panose="020B0604020202020204" pitchFamily="34" charset="0"/>
                  <a:buChar char="•"/>
                </a:pPr>
                <a:r>
                  <a:rPr lang="en-US" dirty="0" smtClean="0"/>
                  <a:t>Incompressible </a:t>
                </a:r>
                <a:r>
                  <a:rPr lang="en-US" dirty="0" err="1" smtClean="0"/>
                  <a:t>Navier</a:t>
                </a:r>
                <a:r>
                  <a:rPr lang="en-US" dirty="0" smtClean="0"/>
                  <a:t>-Stokes: </a:t>
                </a:r>
                <a:r>
                  <a:rPr lang="en-US" i="0" smtClean="0">
                    <a:latin typeface="Cambria Math"/>
                    <a:ea typeface="Cambria Math"/>
                  </a:rPr>
                  <a:t>𝛼</a:t>
                </a:r>
                <a:r>
                  <a:rPr lang="en-US" i="0">
                    <a:latin typeface="Cambria Math"/>
                    <a:ea typeface="Cambria Math"/>
                  </a:rPr>
                  <a:t>(𝛾)=𝛼_𝑚𝑎𝑥+𝛾∙(𝛼_𝑚𝑖𝑛−𝛼_𝑚𝑎𝑥 )  (1+𝛼_𝑝)/(𝛾+𝛼_𝑝 )</a:t>
                </a:r>
                <a:endParaRPr lang="en-US" dirty="0"/>
              </a:p>
              <a:p>
                <a:endParaRPr lang="en-US" dirty="0"/>
              </a:p>
            </p:txBody>
          </p:sp>
        </mc:Fallback>
      </mc:AlternateContent>
      <p:sp>
        <p:nvSpPr>
          <p:cNvPr id="4" name="Slide Number Placeholder 3"/>
          <p:cNvSpPr>
            <a:spLocks noGrp="1"/>
          </p:cNvSpPr>
          <p:nvPr>
            <p:ph type="sldNum" sz="quarter" idx="10"/>
          </p:nvPr>
        </p:nvSpPr>
        <p:spPr/>
        <p:txBody>
          <a:bodyPr/>
          <a:lstStyle/>
          <a:p>
            <a:fld id="{DB056F8D-19ED-477C-91CE-B60597CDA20A}" type="slidenum">
              <a:rPr lang="en-US" smtClean="0"/>
              <a:t>14</a:t>
            </a:fld>
            <a:endParaRPr lang="en-US"/>
          </a:p>
        </p:txBody>
      </p:sp>
    </p:spTree>
    <p:extLst>
      <p:ext uri="{BB962C8B-B14F-4D97-AF65-F5344CB8AC3E}">
        <p14:creationId xmlns:p14="http://schemas.microsoft.com/office/powerpoint/2010/main" val="528769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reach</a:t>
            </a:r>
            <a:r>
              <a:rPr lang="en-US" baseline="0" dirty="0" smtClean="0"/>
              <a:t> the stated goals, I will follow this approach:</a:t>
            </a:r>
          </a:p>
          <a:p>
            <a:endParaRPr lang="en-US" baseline="0" dirty="0" smtClean="0"/>
          </a:p>
          <a:p>
            <a:pPr marL="171450" indent="-171450">
              <a:buFontTx/>
              <a:buChar char="-"/>
            </a:pPr>
            <a:r>
              <a:rPr lang="en-US" baseline="0" dirty="0" smtClean="0"/>
              <a:t>With respect to the genericity of the framework, I will expand XFEM to 3D, and perform case studies in solid and fluid mechanics.</a:t>
            </a:r>
          </a:p>
          <a:p>
            <a:pPr marL="171450" indent="-171450">
              <a:buFontTx/>
              <a:buChar char="-"/>
            </a:pPr>
            <a:r>
              <a:rPr lang="en-US" baseline="0" dirty="0" smtClean="0"/>
              <a:t>With respect to the robustness, I will integrate and study state-of-the-art boundary formulations, regularization, and the design-build-test process of a real-world design problem.</a:t>
            </a:r>
          </a:p>
          <a:p>
            <a:pPr marL="171450" indent="-171450">
              <a:buFontTx/>
              <a:buChar char="-"/>
            </a:pPr>
            <a:r>
              <a:rPr lang="en-US" baseline="0" dirty="0" smtClean="0"/>
              <a:t>Finally, with respect to the efficiency, I will compare the framework with traditional density methods, and study the advantages and disadvantages of both.</a:t>
            </a:r>
            <a:endParaRPr lang="en-US" dirty="0"/>
          </a:p>
        </p:txBody>
      </p:sp>
      <p:sp>
        <p:nvSpPr>
          <p:cNvPr id="4" name="Slide Number Placeholder 3"/>
          <p:cNvSpPr>
            <a:spLocks noGrp="1"/>
          </p:cNvSpPr>
          <p:nvPr>
            <p:ph type="sldNum" sz="quarter" idx="10"/>
          </p:nvPr>
        </p:nvSpPr>
        <p:spPr/>
        <p:txBody>
          <a:bodyPr/>
          <a:lstStyle/>
          <a:p>
            <a:fld id="{DB056F8D-19ED-477C-91CE-B60597CDA20A}" type="slidenum">
              <a:rPr lang="en-US" smtClean="0"/>
              <a:t>15</a:t>
            </a:fld>
            <a:endParaRPr lang="en-US"/>
          </a:p>
        </p:txBody>
      </p:sp>
    </p:spTree>
    <p:extLst>
      <p:ext uri="{BB962C8B-B14F-4D97-AF65-F5344CB8AC3E}">
        <p14:creationId xmlns:p14="http://schemas.microsoft.com/office/powerpoint/2010/main" val="42373420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allow to give you an overview</a:t>
            </a:r>
            <a:r>
              <a:rPr lang="en-US" baseline="0" dirty="0" smtClean="0"/>
              <a:t> of how the rest of this presentation is structured.</a:t>
            </a:r>
          </a:p>
          <a:p>
            <a:r>
              <a:rPr lang="en-US" dirty="0" smtClean="0"/>
              <a:t>Each</a:t>
            </a:r>
            <a:r>
              <a:rPr lang="en-US" baseline="0" dirty="0" smtClean="0"/>
              <a:t> one of the approaches stated before will be studied in the context of a case study.</a:t>
            </a:r>
          </a:p>
        </p:txBody>
      </p:sp>
      <p:sp>
        <p:nvSpPr>
          <p:cNvPr id="4" name="Slide Number Placeholder 3"/>
          <p:cNvSpPr>
            <a:spLocks noGrp="1"/>
          </p:cNvSpPr>
          <p:nvPr>
            <p:ph type="sldNum" sz="quarter" idx="10"/>
          </p:nvPr>
        </p:nvSpPr>
        <p:spPr/>
        <p:txBody>
          <a:bodyPr/>
          <a:lstStyle/>
          <a:p>
            <a:fld id="{DB056F8D-19ED-477C-91CE-B60597CDA20A}" type="slidenum">
              <a:rPr lang="en-US" smtClean="0"/>
              <a:t>16</a:t>
            </a:fld>
            <a:endParaRPr lang="en-US"/>
          </a:p>
        </p:txBody>
      </p:sp>
    </p:spTree>
    <p:extLst>
      <p:ext uri="{BB962C8B-B14F-4D97-AF65-F5344CB8AC3E}">
        <p14:creationId xmlns:p14="http://schemas.microsoft.com/office/powerpoint/2010/main" val="26922508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056F8D-19ED-477C-91CE-B60597CDA20A}" type="slidenum">
              <a:rPr lang="en-US" smtClean="0"/>
              <a:t>17</a:t>
            </a:fld>
            <a:endParaRPr lang="en-US"/>
          </a:p>
        </p:txBody>
      </p:sp>
    </p:spTree>
    <p:extLst>
      <p:ext uri="{BB962C8B-B14F-4D97-AF65-F5344CB8AC3E}">
        <p14:creationId xmlns:p14="http://schemas.microsoft.com/office/powerpoint/2010/main" val="2700244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Goals and objectives</a:t>
            </a:r>
            <a:r>
              <a:rPr lang="en-US" baseline="0" dirty="0" smtClean="0"/>
              <a:t> of structural linear elasticity.</a:t>
            </a:r>
          </a:p>
          <a:p>
            <a:endParaRPr lang="en-US" baseline="0" dirty="0" smtClean="0"/>
          </a:p>
          <a:p>
            <a:r>
              <a:rPr lang="en-US" baseline="0" dirty="0" smtClean="0"/>
              <a:t>Hypothesis: Issues were presented in introduction.</a:t>
            </a:r>
          </a:p>
          <a:p>
            <a:endParaRPr lang="en-US" baseline="0" dirty="0" smtClean="0"/>
          </a:p>
          <a:p>
            <a:pPr marL="228600" indent="-228600">
              <a:buAutoNum type="alphaLcPeriod"/>
            </a:pPr>
            <a:r>
              <a:rPr lang="en-US" baseline="0" dirty="0" smtClean="0"/>
              <a:t>What are we studying?</a:t>
            </a:r>
          </a:p>
          <a:p>
            <a:pPr marL="228600" indent="-228600">
              <a:buAutoNum type="alphaLcPeriod"/>
            </a:pPr>
            <a:r>
              <a:rPr lang="en-US" baseline="0" dirty="0" smtClean="0"/>
              <a:t>Approach.</a:t>
            </a:r>
          </a:p>
          <a:p>
            <a:pPr marL="228600" indent="-228600">
              <a:buAutoNum type="alphaLcPeriod"/>
            </a:pPr>
            <a:r>
              <a:rPr lang="en-US" baseline="0" dirty="0" smtClean="0"/>
              <a:t>Areas of research.</a:t>
            </a:r>
            <a:endParaRPr lang="en-US" dirty="0"/>
          </a:p>
        </p:txBody>
      </p:sp>
      <p:sp>
        <p:nvSpPr>
          <p:cNvPr id="4" name="Slide Number Placeholder 3"/>
          <p:cNvSpPr>
            <a:spLocks noGrp="1"/>
          </p:cNvSpPr>
          <p:nvPr>
            <p:ph type="sldNum" sz="quarter" idx="10"/>
          </p:nvPr>
        </p:nvSpPr>
        <p:spPr/>
        <p:txBody>
          <a:bodyPr/>
          <a:lstStyle/>
          <a:p>
            <a:fld id="{DB056F8D-19ED-477C-91CE-B60597CDA20A}" type="slidenum">
              <a:rPr lang="en-US" smtClean="0"/>
              <a:t>18</a:t>
            </a:fld>
            <a:endParaRPr lang="en-US"/>
          </a:p>
        </p:txBody>
      </p:sp>
    </p:spTree>
    <p:extLst>
      <p:ext uri="{BB962C8B-B14F-4D97-AF65-F5344CB8AC3E}">
        <p14:creationId xmlns:p14="http://schemas.microsoft.com/office/powerpoint/2010/main" val="1374073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The first open</a:t>
            </a:r>
            <a:r>
              <a:rPr lang="en-US" baseline="0" dirty="0" smtClean="0"/>
              <a:t> issue we will explore is the influence of the initial design and the convergence rate of the optimization process.</a:t>
            </a:r>
          </a:p>
          <a:p>
            <a:pPr marL="0" indent="0">
              <a:buNone/>
            </a:pPr>
            <a:endParaRPr lang="en-US" baseline="0" dirty="0" smtClean="0"/>
          </a:p>
          <a:p>
            <a:pPr marL="0" indent="0">
              <a:buNone/>
            </a:pPr>
            <a:r>
              <a:rPr lang="en-US" baseline="0" dirty="0" smtClean="0"/>
              <a:t>Our problem is a cube anchored on its four bottom corners and subject to a point load in its bottom face.</a:t>
            </a:r>
          </a:p>
          <a:p>
            <a:pPr marL="0" indent="0">
              <a:buNone/>
            </a:pPr>
            <a:r>
              <a:rPr lang="en-US" baseline="0" dirty="0" smtClean="0"/>
              <a:t>The objective is to minimize the strain energy, and in case of XFEM, to minimize the area of the level set surface.</a:t>
            </a:r>
          </a:p>
          <a:p>
            <a:pPr marL="0" indent="0">
              <a:buNone/>
            </a:pPr>
            <a:endParaRPr lang="en-US" baseline="0" dirty="0" smtClean="0"/>
          </a:p>
          <a:p>
            <a:pPr marL="0" indent="0">
              <a:buNone/>
            </a:pPr>
            <a:r>
              <a:rPr lang="en-US" baseline="0" dirty="0" smtClean="0"/>
              <a:t>The first issue we encounter is that design sensitivities only </a:t>
            </a:r>
            <a:r>
              <a:rPr lang="en-US" sz="1200" dirty="0" smtClean="0"/>
              <a:t>differ from zero near the interface.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Therefore, no new domains of solid can emerge, only possible to merge existing.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Our approach to this issue</a:t>
            </a:r>
            <a:r>
              <a:rPr lang="en-US" sz="1200" baseline="0" dirty="0" smtClean="0"/>
              <a:t> is to seed </a:t>
            </a:r>
            <a:r>
              <a:rPr lang="en-US" sz="1200" dirty="0" smtClean="0"/>
              <a:t>the initial design with several </a:t>
            </a:r>
            <a:r>
              <a:rPr lang="en-US" sz="1200" b="1" dirty="0" smtClean="0">
                <a:solidFill>
                  <a:srgbClr val="FF0000"/>
                </a:solidFill>
              </a:rPr>
              <a:t>void </a:t>
            </a:r>
            <a:r>
              <a:rPr lang="en-US" sz="1200" dirty="0" smtClean="0"/>
              <a:t>areas</a:t>
            </a:r>
            <a:r>
              <a:rPr lang="en-US" sz="1200" baseline="0" dirty="0" smtClean="0"/>
              <a:t> as shown in the picture.</a:t>
            </a:r>
            <a:endParaRPr lang="en-US" sz="1200" dirty="0" smtClean="0"/>
          </a:p>
          <a:p>
            <a:pPr marL="0" indent="0">
              <a:buNone/>
            </a:pPr>
            <a:endParaRPr lang="en-US" dirty="0" smtClean="0"/>
          </a:p>
          <a:p>
            <a:pPr marL="228600" indent="-228600">
              <a:buAutoNum type="alphaLcPeriod"/>
            </a:pPr>
            <a:r>
              <a:rPr lang="en-US" dirty="0" smtClean="0"/>
              <a:t>Initial </a:t>
            </a:r>
            <a:r>
              <a:rPr lang="en-US" dirty="0" smtClean="0"/>
              <a:t>design importance</a:t>
            </a:r>
            <a:r>
              <a:rPr lang="en-US" baseline="0" dirty="0" smtClean="0"/>
              <a:t> / influence.</a:t>
            </a:r>
          </a:p>
          <a:p>
            <a:pPr marL="228600" indent="-228600">
              <a:buAutoNum type="alphaLcPeriod"/>
            </a:pPr>
            <a:r>
              <a:rPr lang="en-US" dirty="0" smtClean="0"/>
              <a:t>Convergence rate of density vs. XFEM.</a:t>
            </a:r>
            <a:endParaRPr lang="en-US" dirty="0"/>
          </a:p>
        </p:txBody>
      </p:sp>
      <p:sp>
        <p:nvSpPr>
          <p:cNvPr id="4" name="Slide Number Placeholder 3"/>
          <p:cNvSpPr>
            <a:spLocks noGrp="1"/>
          </p:cNvSpPr>
          <p:nvPr>
            <p:ph type="sldNum" sz="quarter" idx="10"/>
          </p:nvPr>
        </p:nvSpPr>
        <p:spPr/>
        <p:txBody>
          <a:bodyPr/>
          <a:lstStyle/>
          <a:p>
            <a:fld id="{DB056F8D-19ED-477C-91CE-B60597CDA20A}" type="slidenum">
              <a:rPr lang="en-US" smtClean="0"/>
              <a:t>19</a:t>
            </a:fld>
            <a:endParaRPr lang="en-US"/>
          </a:p>
        </p:txBody>
      </p:sp>
    </p:spTree>
    <p:extLst>
      <p:ext uri="{BB962C8B-B14F-4D97-AF65-F5344CB8AC3E}">
        <p14:creationId xmlns:p14="http://schemas.microsoft.com/office/powerpoint/2010/main" val="3024243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Let me begin my presentation by introducing the context of</a:t>
            </a:r>
            <a:r>
              <a:rPr lang="en-US" baseline="0" dirty="0" smtClean="0"/>
              <a:t> my work.</a:t>
            </a:r>
          </a:p>
          <a:p>
            <a:pPr marL="171450" indent="-171450">
              <a:buFont typeface="Arial" panose="020B0604020202020204" pitchFamily="34" charset="0"/>
              <a:buChar char="•"/>
            </a:pPr>
            <a:r>
              <a:rPr lang="en-US" baseline="0" dirty="0" smtClean="0"/>
              <a:t>My work focuses on optimization.</a:t>
            </a:r>
          </a:p>
          <a:p>
            <a:pPr marL="171450" indent="-171450">
              <a:buFont typeface="Arial" panose="020B0604020202020204" pitchFamily="34" charset="0"/>
              <a:buChar char="•"/>
            </a:pPr>
            <a:r>
              <a:rPr lang="en-US" baseline="0" dirty="0" smtClean="0"/>
              <a:t>Design problems are found in all branches of engineering.</a:t>
            </a:r>
          </a:p>
          <a:p>
            <a:pPr marL="171450" indent="-171450">
              <a:buFont typeface="Arial" panose="020B0604020202020204" pitchFamily="34" charset="0"/>
              <a:buChar char="•"/>
            </a:pPr>
            <a:r>
              <a:rPr lang="en-US" baseline="0" dirty="0" smtClean="0"/>
              <a:t>So optimization problems, problems that seek the best design possible, have found a multitude of applications.</a:t>
            </a:r>
          </a:p>
          <a:p>
            <a:pPr marL="171450" indent="-171450">
              <a:buFont typeface="Arial" panose="020B0604020202020204" pitchFamily="34" charset="0"/>
              <a:buChar char="•"/>
            </a:pPr>
            <a:r>
              <a:rPr lang="en-US" baseline="0" dirty="0" smtClean="0"/>
              <a:t>Ranging from the military, to architecture, wind turbines, and even bioengineering.</a:t>
            </a:r>
          </a:p>
          <a:p>
            <a:endParaRPr lang="en-US" baseline="0" dirty="0" smtClean="0"/>
          </a:p>
          <a:p>
            <a:endParaRPr lang="en-US" dirty="0" smtClean="0"/>
          </a:p>
          <a:p>
            <a:endParaRPr lang="en-US" dirty="0" smtClean="0"/>
          </a:p>
          <a:p>
            <a:endParaRPr lang="en-US" dirty="0" smtClean="0"/>
          </a:p>
          <a:p>
            <a:r>
              <a:rPr lang="en-US" dirty="0" smtClean="0"/>
              <a:t>Motivating </a:t>
            </a:r>
            <a:r>
              <a:rPr lang="en-US" dirty="0" smtClean="0"/>
              <a:t>slides:</a:t>
            </a:r>
          </a:p>
          <a:p>
            <a:endParaRPr lang="en-US" dirty="0" smtClean="0"/>
          </a:p>
          <a:p>
            <a:pPr marL="228600" indent="-228600">
              <a:buAutoNum type="alphaLcPeriod"/>
            </a:pPr>
            <a:r>
              <a:rPr lang="en-US" baseline="0" dirty="0" smtClean="0"/>
              <a:t>What is topology optimization?</a:t>
            </a:r>
          </a:p>
          <a:p>
            <a:pPr marL="228600" indent="-228600">
              <a:buAutoNum type="alphaLcPeriod"/>
            </a:pPr>
            <a:r>
              <a:rPr lang="en-US" baseline="0" dirty="0" smtClean="0"/>
              <a:t>Examples.</a:t>
            </a:r>
          </a:p>
          <a:p>
            <a:pPr marL="228600" indent="-228600">
              <a:buAutoNum type="alphaLcPeriod"/>
            </a:pPr>
            <a:r>
              <a:rPr lang="en-US" baseline="0" dirty="0" smtClean="0"/>
              <a:t>Material and components design.</a:t>
            </a:r>
          </a:p>
        </p:txBody>
      </p:sp>
      <p:sp>
        <p:nvSpPr>
          <p:cNvPr id="4" name="Slide Number Placeholder 3"/>
          <p:cNvSpPr>
            <a:spLocks noGrp="1"/>
          </p:cNvSpPr>
          <p:nvPr>
            <p:ph type="sldNum" sz="quarter" idx="10"/>
          </p:nvPr>
        </p:nvSpPr>
        <p:spPr/>
        <p:txBody>
          <a:bodyPr/>
          <a:lstStyle/>
          <a:p>
            <a:fld id="{DB056F8D-19ED-477C-91CE-B60597CDA20A}" type="slidenum">
              <a:rPr lang="en-US" smtClean="0"/>
              <a:t>2</a:t>
            </a:fld>
            <a:endParaRPr lang="en-US"/>
          </a:p>
        </p:txBody>
      </p:sp>
    </p:spTree>
    <p:extLst>
      <p:ext uri="{BB962C8B-B14F-4D97-AF65-F5344CB8AC3E}">
        <p14:creationId xmlns:p14="http://schemas.microsoft.com/office/powerpoint/2010/main" val="26480134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In here we can see the</a:t>
            </a:r>
            <a:r>
              <a:rPr lang="en-US" baseline="0" dirty="0" smtClean="0"/>
              <a:t> optimized geometries for both density and XFEM.</a:t>
            </a:r>
          </a:p>
          <a:p>
            <a:pPr marL="0" indent="0">
              <a:buNone/>
            </a:pPr>
            <a:r>
              <a:rPr lang="en-US" baseline="0" dirty="0" smtClean="0"/>
              <a:t>Notice that the designs and strain energies are similar.</a:t>
            </a:r>
          </a:p>
          <a:p>
            <a:pPr marL="0" indent="0">
              <a:buNone/>
            </a:pPr>
            <a:r>
              <a:rPr lang="en-US" baseline="0" dirty="0" smtClean="0"/>
              <a:t>However, it seems the XFEM converges to a optimal design faster than density.</a:t>
            </a:r>
          </a:p>
          <a:p>
            <a:pPr marL="0" indent="0">
              <a:buNone/>
            </a:pPr>
            <a:endParaRPr lang="en-US" dirty="0" smtClean="0"/>
          </a:p>
          <a:p>
            <a:pPr marL="228600" indent="-228600">
              <a:buAutoNum type="alphaLcPeriod"/>
            </a:pPr>
            <a:r>
              <a:rPr lang="en-US" dirty="0" smtClean="0"/>
              <a:t>Initial </a:t>
            </a:r>
            <a:r>
              <a:rPr lang="en-US" dirty="0" smtClean="0"/>
              <a:t>design importance</a:t>
            </a:r>
            <a:r>
              <a:rPr lang="en-US" baseline="0" dirty="0" smtClean="0"/>
              <a:t> / influence.</a:t>
            </a:r>
          </a:p>
          <a:p>
            <a:pPr marL="228600" indent="-228600">
              <a:buAutoNum type="alphaLcPeriod"/>
            </a:pPr>
            <a:r>
              <a:rPr lang="en-US" dirty="0" smtClean="0"/>
              <a:t>Convergence rate of density vs. XFEM.</a:t>
            </a:r>
            <a:endParaRPr lang="en-US" dirty="0"/>
          </a:p>
        </p:txBody>
      </p:sp>
      <p:sp>
        <p:nvSpPr>
          <p:cNvPr id="4" name="Slide Number Placeholder 3"/>
          <p:cNvSpPr>
            <a:spLocks noGrp="1"/>
          </p:cNvSpPr>
          <p:nvPr>
            <p:ph type="sldNum" sz="quarter" idx="10"/>
          </p:nvPr>
        </p:nvSpPr>
        <p:spPr/>
        <p:txBody>
          <a:bodyPr/>
          <a:lstStyle/>
          <a:p>
            <a:fld id="{DB056F8D-19ED-477C-91CE-B60597CDA20A}" type="slidenum">
              <a:rPr lang="en-US" smtClean="0"/>
              <a:t>20</a:t>
            </a:fld>
            <a:endParaRPr lang="en-US"/>
          </a:p>
        </p:txBody>
      </p:sp>
    </p:spTree>
    <p:extLst>
      <p:ext uri="{BB962C8B-B14F-4D97-AF65-F5344CB8AC3E}">
        <p14:creationId xmlns:p14="http://schemas.microsoft.com/office/powerpoint/2010/main" val="30242433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study the converge of the design with respect to the mesh.</a:t>
            </a:r>
          </a:p>
          <a:p>
            <a:endParaRPr lang="en-US" dirty="0" smtClean="0"/>
          </a:p>
          <a:p>
            <a:r>
              <a:rPr lang="en-US" dirty="0" smtClean="0"/>
              <a:t>Our problem setup is</a:t>
            </a:r>
            <a:r>
              <a:rPr lang="en-US" baseline="0" dirty="0" smtClean="0"/>
              <a:t> a building under torsion. The objective is the same, to minimize strain energy, and area in XFEM. The maximum volume is 10%.</a:t>
            </a:r>
          </a:p>
          <a:p>
            <a:endParaRPr lang="en-US" baseline="0" dirty="0" smtClean="0"/>
          </a:p>
          <a:p>
            <a:r>
              <a:rPr lang="en-US" baseline="0" dirty="0" smtClean="0"/>
              <a:t>In density, the design changes as we refine the mesh, while in XFEM only local details are improved. XFEM prefers designs with thin walls.</a:t>
            </a:r>
          </a:p>
          <a:p>
            <a:endParaRPr lang="en-US" baseline="0" dirty="0" smtClean="0"/>
          </a:p>
          <a:p>
            <a:r>
              <a:rPr lang="en-US" baseline="0" dirty="0" smtClean="0"/>
              <a:t>Now, to explain why this happen in density I need to explain the concept of smoothing filter.</a:t>
            </a:r>
            <a:endParaRPr lang="en-US" dirty="0" smtClean="0"/>
          </a:p>
          <a:p>
            <a:endParaRPr lang="en-US" dirty="0" smtClean="0"/>
          </a:p>
          <a:p>
            <a:r>
              <a:rPr lang="en-US" dirty="0" smtClean="0"/>
              <a:t>a</a:t>
            </a:r>
            <a:r>
              <a:rPr lang="en-US" dirty="0" smtClean="0"/>
              <a:t>. Mesh convergence.</a:t>
            </a:r>
            <a:endParaRPr lang="en-US" dirty="0"/>
          </a:p>
        </p:txBody>
      </p:sp>
      <p:sp>
        <p:nvSpPr>
          <p:cNvPr id="4" name="Slide Number Placeholder 3"/>
          <p:cNvSpPr>
            <a:spLocks noGrp="1"/>
          </p:cNvSpPr>
          <p:nvPr>
            <p:ph type="sldNum" sz="quarter" idx="10"/>
          </p:nvPr>
        </p:nvSpPr>
        <p:spPr/>
        <p:txBody>
          <a:bodyPr/>
          <a:lstStyle/>
          <a:p>
            <a:fld id="{DB056F8D-19ED-477C-91CE-B60597CDA20A}" type="slidenum">
              <a:rPr lang="en-US" smtClean="0"/>
              <a:t>21</a:t>
            </a:fld>
            <a:endParaRPr lang="en-US"/>
          </a:p>
        </p:txBody>
      </p:sp>
    </p:spTree>
    <p:extLst>
      <p:ext uri="{BB962C8B-B14F-4D97-AF65-F5344CB8AC3E}">
        <p14:creationId xmlns:p14="http://schemas.microsoft.com/office/powerpoint/2010/main" val="42009234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dirty="0" smtClean="0"/>
                  <a:t>The smoothing filter computes the physical properties, such as rho or phi, as a weighted average</a:t>
                </a:r>
                <a:r>
                  <a:rPr lang="en-US" baseline="0" dirty="0" smtClean="0"/>
                  <a:t> of the design variables within a smoothing radius, which we will define as </a:t>
                </a:r>
                <a:r>
                  <a:rPr lang="en-US" baseline="0" dirty="0" err="1" smtClean="0"/>
                  <a:t>r_rho</a:t>
                </a:r>
                <a:r>
                  <a:rPr lang="en-US" baseline="0" dirty="0" smtClean="0"/>
                  <a:t> and </a:t>
                </a:r>
                <a:r>
                  <a:rPr lang="en-US" baseline="0" dirty="0" err="1" smtClean="0"/>
                  <a:t>r_phi</a:t>
                </a:r>
                <a:r>
                  <a:rPr lang="en-US" baseline="0" dirty="0" smtClean="0"/>
                  <a:t>. These radii are usually defined as functions of the element scale.</a:t>
                </a:r>
              </a:p>
              <a:p>
                <a:endParaRPr lang="en-US" baseline="0" dirty="0" smtClean="0"/>
              </a:p>
              <a:p>
                <a:r>
                  <a:rPr lang="en-US" baseline="0" dirty="0" smtClean="0"/>
                  <a:t>In SIMP, </a:t>
                </a:r>
                <a:r>
                  <a:rPr lang="en-US" baseline="0" dirty="0" err="1" smtClean="0"/>
                  <a:t>r_rho</a:t>
                </a:r>
                <a:r>
                  <a:rPr lang="en-US" baseline="0" dirty="0" smtClean="0"/>
                  <a:t> </a:t>
                </a:r>
                <a:r>
                  <a:rPr lang="en-US" dirty="0" smtClean="0"/>
                  <a:t>prevents formation of features smaller than </a:t>
                </a:r>
                <a14:m>
                  <m:oMath xmlns:m="http://schemas.openxmlformats.org/officeDocument/2006/math">
                    <m:sSub>
                      <m:sSubPr>
                        <m:ctrlPr>
                          <a:rPr lang="en-US" i="1">
                            <a:latin typeface="Cambria Math"/>
                          </a:rPr>
                        </m:ctrlPr>
                      </m:sSubPr>
                      <m:e>
                        <m:r>
                          <a:rPr lang="en-US" i="1">
                            <a:latin typeface="Cambria Math"/>
                          </a:rPr>
                          <m:t>𝑟</m:t>
                        </m:r>
                      </m:e>
                      <m:sub>
                        <m:r>
                          <a:rPr lang="en-US" i="1">
                            <a:latin typeface="Cambria Math"/>
                            <a:ea typeface="Cambria Math"/>
                          </a:rPr>
                          <m:t>𝜌</m:t>
                        </m:r>
                      </m:sub>
                    </m:sSub>
                  </m:oMath>
                </a14:m>
                <a:r>
                  <a:rPr lang="en-US" dirty="0" smtClean="0"/>
                  <a:t>, at </a:t>
                </a:r>
                <a:r>
                  <a:rPr lang="en-US" dirty="0"/>
                  <a:t>cost of intermediate (“grey”) densities</a:t>
                </a:r>
                <a:r>
                  <a:rPr lang="en-US" dirty="0" smtClean="0"/>
                  <a:t>. So you can see that as we refine the mesh, </a:t>
                </a:r>
                <a:r>
                  <a:rPr lang="en-US" dirty="0" err="1" smtClean="0"/>
                  <a:t>r_rho</a:t>
                </a:r>
                <a:r>
                  <a:rPr lang="en-US" dirty="0" smtClean="0"/>
                  <a:t> is smaller as a function of the element scale, and therefore allows</a:t>
                </a:r>
                <a:r>
                  <a:rPr lang="en-US" baseline="0" dirty="0" smtClean="0"/>
                  <a:t> for smaller features, such as thin walls.</a:t>
                </a:r>
              </a:p>
              <a:p>
                <a:endParaRPr lang="en-US" baseline="0" dirty="0" smtClean="0"/>
              </a:p>
              <a:p>
                <a:r>
                  <a:rPr lang="en-US" baseline="0" dirty="0" smtClean="0"/>
                  <a:t>In XFEM, however, </a:t>
                </a:r>
                <a:r>
                  <a:rPr lang="en-US" baseline="0" dirty="0" err="1" smtClean="0"/>
                  <a:t>r_phi</a:t>
                </a:r>
                <a:r>
                  <a:rPr lang="en-US" baseline="0" dirty="0" smtClean="0"/>
                  <a:t> does not control the shape and yields similar results for both coarse and fine meshes.</a:t>
                </a:r>
                <a:endParaRPr lang="en-US" dirty="0"/>
              </a:p>
              <a:p>
                <a:pPr marL="171450" indent="-171450">
                  <a:buFont typeface="Arial" panose="020B0604020202020204" pitchFamily="34" charset="0"/>
                  <a:buChar char="•"/>
                </a:pPr>
                <a:endParaRPr lang="en-US" dirty="0"/>
              </a:p>
            </p:txBody>
          </p:sp>
        </mc:Choice>
        <mc:Fallback>
          <p:sp>
            <p:nvSpPr>
              <p:cNvPr id="3" name="Notes Placeholder 2"/>
              <p:cNvSpPr>
                <a:spLocks noGrp="1"/>
              </p:cNvSpPr>
              <p:nvPr>
                <p:ph type="body" idx="1"/>
              </p:nvPr>
            </p:nvSpPr>
            <p:spPr/>
            <p:txBody>
              <a:bodyPr/>
              <a:lstStyle/>
              <a:p>
                <a:r>
                  <a:rPr lang="en-US" dirty="0" smtClean="0"/>
                  <a:t>The smoothing filter computes the physical properties, such as rho or phi, as a weighted average</a:t>
                </a:r>
                <a:r>
                  <a:rPr lang="en-US" baseline="0" dirty="0" smtClean="0"/>
                  <a:t> of the design variables within a smoothing radius, which we will define as </a:t>
                </a:r>
                <a:r>
                  <a:rPr lang="en-US" baseline="0" dirty="0" err="1" smtClean="0"/>
                  <a:t>r_rho</a:t>
                </a:r>
                <a:r>
                  <a:rPr lang="en-US" baseline="0" dirty="0" smtClean="0"/>
                  <a:t> and </a:t>
                </a:r>
                <a:r>
                  <a:rPr lang="en-US" baseline="0" dirty="0" err="1" smtClean="0"/>
                  <a:t>r_phi</a:t>
                </a:r>
                <a:r>
                  <a:rPr lang="en-US" baseline="0" dirty="0" smtClean="0"/>
                  <a:t>. These radii are usually defined as functions of the element scale.</a:t>
                </a:r>
              </a:p>
              <a:p>
                <a:endParaRPr lang="en-US" baseline="0" dirty="0" smtClean="0"/>
              </a:p>
              <a:p>
                <a:r>
                  <a:rPr lang="en-US" baseline="0" dirty="0" smtClean="0"/>
                  <a:t>In SIMP, </a:t>
                </a:r>
                <a:r>
                  <a:rPr lang="en-US" baseline="0" dirty="0" err="1" smtClean="0"/>
                  <a:t>r_rho</a:t>
                </a:r>
                <a:r>
                  <a:rPr lang="en-US" baseline="0" dirty="0" smtClean="0"/>
                  <a:t> </a:t>
                </a:r>
                <a:r>
                  <a:rPr lang="en-US" dirty="0" smtClean="0"/>
                  <a:t>prevents formation of features smaller than </a:t>
                </a:r>
                <a:r>
                  <a:rPr lang="en-US" i="0">
                    <a:latin typeface="Cambria Math"/>
                  </a:rPr>
                  <a:t>𝑟_</a:t>
                </a:r>
                <a:r>
                  <a:rPr lang="en-US" i="0">
                    <a:latin typeface="Cambria Math"/>
                    <a:ea typeface="Cambria Math"/>
                  </a:rPr>
                  <a:t>𝜌</a:t>
                </a:r>
                <a:r>
                  <a:rPr lang="en-US" dirty="0" smtClean="0"/>
                  <a:t>, at </a:t>
                </a:r>
                <a:r>
                  <a:rPr lang="en-US" dirty="0"/>
                  <a:t>cost of intermediate (“grey”) densities</a:t>
                </a:r>
                <a:r>
                  <a:rPr lang="en-US" dirty="0" smtClean="0"/>
                  <a:t>. So you can see that as we refine the mesh, </a:t>
                </a:r>
                <a:r>
                  <a:rPr lang="en-US" dirty="0" err="1" smtClean="0"/>
                  <a:t>r_rho</a:t>
                </a:r>
                <a:r>
                  <a:rPr lang="en-US" dirty="0" smtClean="0"/>
                  <a:t> is smaller as a function of the element scale, and therefore allows</a:t>
                </a:r>
                <a:r>
                  <a:rPr lang="en-US" baseline="0" dirty="0" smtClean="0"/>
                  <a:t> for smaller features, such as thin walls.</a:t>
                </a:r>
              </a:p>
              <a:p>
                <a:endParaRPr lang="en-US" baseline="0" dirty="0" smtClean="0"/>
              </a:p>
              <a:p>
                <a:r>
                  <a:rPr lang="en-US" baseline="0" dirty="0" smtClean="0"/>
                  <a:t>In XFEM, however, </a:t>
                </a:r>
                <a:r>
                  <a:rPr lang="en-US" baseline="0" dirty="0" err="1" smtClean="0"/>
                  <a:t>r_phi</a:t>
                </a:r>
                <a:r>
                  <a:rPr lang="en-US" baseline="0" dirty="0" smtClean="0"/>
                  <a:t> does not control the shape and yields similar results for both coarse and fine meshes.</a:t>
                </a:r>
                <a:endParaRPr lang="en-US" dirty="0"/>
              </a:p>
              <a:p>
                <a:pPr marL="171450" indent="-171450">
                  <a:buFont typeface="Arial" panose="020B0604020202020204" pitchFamily="34" charset="0"/>
                  <a:buChar char="•"/>
                </a:pPr>
                <a:endParaRPr lang="en-US" dirty="0"/>
              </a:p>
            </p:txBody>
          </p:sp>
        </mc:Fallback>
      </mc:AlternateContent>
      <p:sp>
        <p:nvSpPr>
          <p:cNvPr id="4" name="Slide Number Placeholder 3"/>
          <p:cNvSpPr>
            <a:spLocks noGrp="1"/>
          </p:cNvSpPr>
          <p:nvPr>
            <p:ph type="sldNum" sz="quarter" idx="10"/>
          </p:nvPr>
        </p:nvSpPr>
        <p:spPr/>
        <p:txBody>
          <a:bodyPr/>
          <a:lstStyle/>
          <a:p>
            <a:fld id="{DB056F8D-19ED-477C-91CE-B60597CDA20A}" type="slidenum">
              <a:rPr lang="en-US" smtClean="0"/>
              <a:t>22</a:t>
            </a:fld>
            <a:endParaRPr lang="en-US"/>
          </a:p>
        </p:txBody>
      </p:sp>
    </p:spTree>
    <p:extLst>
      <p:ext uri="{BB962C8B-B14F-4D97-AF65-F5344CB8AC3E}">
        <p14:creationId xmlns:p14="http://schemas.microsoft.com/office/powerpoint/2010/main" val="26843512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next step is to study the influence of the smoothing filter on the shape of</a:t>
            </a:r>
            <a:r>
              <a:rPr lang="en-US" baseline="0" dirty="0" smtClean="0"/>
              <a:t> the design.</a:t>
            </a:r>
          </a:p>
          <a:p>
            <a:endParaRPr lang="en-US" baseline="0" dirty="0" smtClean="0"/>
          </a:p>
          <a:p>
            <a:r>
              <a:rPr lang="en-US" dirty="0" smtClean="0"/>
              <a:t>If we use a larger filter on the density in the 120x30x30 mesh,</a:t>
            </a:r>
            <a:r>
              <a:rPr lang="en-US" baseline="0" dirty="0" smtClean="0"/>
              <a:t> we get the same results as the coarse mesh with 40x10x10.</a:t>
            </a:r>
          </a:p>
          <a:p>
            <a:r>
              <a:rPr lang="en-US" baseline="0" dirty="0" smtClean="0"/>
              <a:t>In XFEM, we get a less smooth design, however the overall shape is not modified.</a:t>
            </a:r>
          </a:p>
          <a:p>
            <a:endParaRPr lang="en-US" baseline="0" dirty="0" smtClean="0"/>
          </a:p>
          <a:p>
            <a:r>
              <a:rPr lang="en-US" baseline="0" dirty="0" smtClean="0"/>
              <a:t>We can conclude that the smoothing filter does not control the minimum feature size in XFEM.</a:t>
            </a:r>
          </a:p>
          <a:p>
            <a:endParaRPr lang="en-US" dirty="0" smtClean="0"/>
          </a:p>
          <a:p>
            <a:r>
              <a:rPr lang="en-US" dirty="0" smtClean="0"/>
              <a:t>a</a:t>
            </a:r>
            <a:r>
              <a:rPr lang="en-US" dirty="0" smtClean="0"/>
              <a:t>. Smoothing filter influence.</a:t>
            </a:r>
            <a:endParaRPr lang="en-US" dirty="0"/>
          </a:p>
        </p:txBody>
      </p:sp>
      <p:sp>
        <p:nvSpPr>
          <p:cNvPr id="4" name="Slide Number Placeholder 3"/>
          <p:cNvSpPr>
            <a:spLocks noGrp="1"/>
          </p:cNvSpPr>
          <p:nvPr>
            <p:ph type="sldNum" sz="quarter" idx="10"/>
          </p:nvPr>
        </p:nvSpPr>
        <p:spPr/>
        <p:txBody>
          <a:bodyPr/>
          <a:lstStyle/>
          <a:p>
            <a:fld id="{DB056F8D-19ED-477C-91CE-B60597CDA20A}" type="slidenum">
              <a:rPr lang="en-US" smtClean="0"/>
              <a:t>23</a:t>
            </a:fld>
            <a:endParaRPr lang="en-US"/>
          </a:p>
        </p:txBody>
      </p:sp>
    </p:spTree>
    <p:extLst>
      <p:ext uri="{BB962C8B-B14F-4D97-AF65-F5344CB8AC3E}">
        <p14:creationId xmlns:p14="http://schemas.microsoft.com/office/powerpoint/2010/main" val="37445600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to study shape control, again, we are going to take a step back</a:t>
            </a:r>
            <a:r>
              <a:rPr lang="en-US" baseline="0" dirty="0" smtClean="0"/>
              <a:t> and introduce another concept, which we discussed earlier. Regularization techniques for level sets.</a:t>
            </a:r>
          </a:p>
          <a:p>
            <a:endParaRPr lang="en-US" baseline="0" dirty="0" smtClean="0"/>
          </a:p>
          <a:p>
            <a:r>
              <a:rPr lang="en-US" baseline="0" dirty="0" smtClean="0"/>
              <a:t>The motivation is that we want to control </a:t>
            </a:r>
            <a:r>
              <a:rPr lang="en-US" sz="1200" dirty="0" smtClean="0"/>
              <a:t>the shape of the design.</a:t>
            </a:r>
            <a:r>
              <a:rPr lang="en-US" sz="1200" baseline="0" dirty="0" smtClean="0"/>
              <a:t> For example, consider this linear elastic optimization problem in which strain energy was minimized. There are some numerical artifacts present.</a:t>
            </a:r>
          </a:p>
          <a:p>
            <a:endParaRPr lang="en-US" sz="1200" baseline="0" dirty="0" smtClean="0"/>
          </a:p>
          <a:p>
            <a:r>
              <a:rPr lang="en-US" sz="1200" baseline="0" dirty="0" smtClean="0"/>
              <a:t>We introduce two regularization techniques. Perimeter / area and curvature measures. While perimeter has been used extensively in the literature, curvature is an approach we wish to develop.</a:t>
            </a:r>
          </a:p>
          <a:p>
            <a:endParaRPr lang="en-US" sz="1200" baseline="0" dirty="0" smtClean="0"/>
          </a:p>
          <a:p>
            <a:r>
              <a:rPr lang="en-US" sz="1200" baseline="0" dirty="0" smtClean="0"/>
              <a:t>As you can in this figure, a perimeter minimization reduces the artifacts and yields a smoother result.</a:t>
            </a:r>
          </a:p>
          <a:p>
            <a:endParaRPr lang="en-US" sz="1200" baseline="0" dirty="0" smtClean="0"/>
          </a:p>
          <a:p>
            <a:r>
              <a:rPr lang="en-US" sz="1200" baseline="0" dirty="0" smtClean="0"/>
              <a:t>Open issues are ...</a:t>
            </a:r>
          </a:p>
          <a:p>
            <a:endParaRPr lang="en-US" sz="1200" baseline="0" dirty="0" smtClean="0"/>
          </a:p>
          <a:p>
            <a:r>
              <a:rPr lang="en-US" sz="1200" baseline="0" dirty="0" smtClean="0"/>
              <a:t>We will go back to the concepts behind curvature later.</a:t>
            </a:r>
            <a:endParaRPr lang="en-US" baseline="0" dirty="0" smtClean="0"/>
          </a:p>
          <a:p>
            <a:endParaRPr lang="en-US" baseline="0" dirty="0" smtClean="0"/>
          </a:p>
          <a:p>
            <a:endParaRPr lang="en-US" dirty="0" smtClean="0"/>
          </a:p>
          <a:p>
            <a:r>
              <a:rPr lang="en-US" dirty="0" smtClean="0"/>
              <a:t>Regularization</a:t>
            </a:r>
            <a:endParaRPr lang="en-US" dirty="0" smtClean="0"/>
          </a:p>
          <a:p>
            <a:endParaRPr lang="en-US" dirty="0" smtClean="0"/>
          </a:p>
          <a:p>
            <a:pPr marL="228600" indent="-228600">
              <a:buAutoNum type="alphaLcPeriod"/>
            </a:pPr>
            <a:r>
              <a:rPr lang="en-US" baseline="0" dirty="0" smtClean="0"/>
              <a:t>What is the issue? Show example.</a:t>
            </a:r>
          </a:p>
          <a:p>
            <a:pPr marL="228600" indent="-228600">
              <a:buAutoNum type="alphaLcPeriod"/>
            </a:pPr>
            <a:r>
              <a:rPr lang="en-US" baseline="0" dirty="0" smtClean="0"/>
              <a:t>Hypothesis.</a:t>
            </a:r>
          </a:p>
          <a:p>
            <a:pPr marL="228600" indent="-228600">
              <a:buAutoNum type="alphaLcPeriod"/>
            </a:pPr>
            <a:r>
              <a:rPr lang="en-US" dirty="0" smtClean="0"/>
              <a:t>Why</a:t>
            </a:r>
            <a:r>
              <a:rPr lang="en-US" baseline="0" dirty="0" smtClean="0"/>
              <a:t> do we want regularization?</a:t>
            </a:r>
          </a:p>
          <a:p>
            <a:pPr marL="228600" indent="-228600">
              <a:buAutoNum type="alphaLcPeriod"/>
            </a:pPr>
            <a:r>
              <a:rPr lang="en-US" baseline="0" dirty="0" smtClean="0"/>
              <a:t>Regularization techniques.</a:t>
            </a:r>
          </a:p>
          <a:p>
            <a:pPr marL="228600" indent="-228600">
              <a:buAutoNum type="alphaLcPeriod"/>
            </a:pPr>
            <a:r>
              <a:rPr lang="en-US" baseline="0" dirty="0" smtClean="0"/>
              <a:t>Open issues.</a:t>
            </a:r>
            <a:endParaRPr lang="en-US" dirty="0"/>
          </a:p>
        </p:txBody>
      </p:sp>
      <p:sp>
        <p:nvSpPr>
          <p:cNvPr id="4" name="Slide Number Placeholder 3"/>
          <p:cNvSpPr>
            <a:spLocks noGrp="1"/>
          </p:cNvSpPr>
          <p:nvPr>
            <p:ph type="sldNum" sz="quarter" idx="10"/>
          </p:nvPr>
        </p:nvSpPr>
        <p:spPr/>
        <p:txBody>
          <a:bodyPr/>
          <a:lstStyle/>
          <a:p>
            <a:fld id="{DB056F8D-19ED-477C-91CE-B60597CDA20A}" type="slidenum">
              <a:rPr lang="en-US" smtClean="0"/>
              <a:t>24</a:t>
            </a:fld>
            <a:endParaRPr lang="en-US"/>
          </a:p>
        </p:txBody>
      </p:sp>
    </p:spTree>
    <p:extLst>
      <p:ext uri="{BB962C8B-B14F-4D97-AF65-F5344CB8AC3E}">
        <p14:creationId xmlns:p14="http://schemas.microsoft.com/office/powerpoint/2010/main" val="24152668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study, we feed our</a:t>
            </a:r>
            <a:r>
              <a:rPr lang="en-US" baseline="0" dirty="0" smtClean="0"/>
              <a:t> LSM-XFEM framework two different designs, and minimize strain energy subject to an area constraint.</a:t>
            </a:r>
          </a:p>
          <a:p>
            <a:endParaRPr lang="en-US" baseline="0" dirty="0" smtClean="0"/>
          </a:p>
          <a:p>
            <a:r>
              <a:rPr lang="en-US" baseline="0" dirty="0" smtClean="0"/>
              <a:t>One example gets a density-like design, while the other one gets the XFEM one.</a:t>
            </a:r>
          </a:p>
          <a:p>
            <a:endParaRPr lang="en-US" baseline="0" dirty="0" smtClean="0"/>
          </a:p>
          <a:p>
            <a:r>
              <a:rPr lang="en-US" baseline="0" dirty="0" smtClean="0"/>
              <a:t>Notice that the perimeter constraint does not control the local feature size. The first example does not change much and converges to a local minima. While the second example generates truss-like shape at the bottom, but prefers thin walls at the top.</a:t>
            </a:r>
          </a:p>
          <a:p>
            <a:endParaRPr lang="en-US" baseline="0" dirty="0" smtClean="0"/>
          </a:p>
          <a:p>
            <a:r>
              <a:rPr lang="en-US" baseline="0" dirty="0" smtClean="0"/>
              <a:t>The development of a minimum feature size control is outside the scope of this work.</a:t>
            </a:r>
          </a:p>
          <a:p>
            <a:endParaRPr lang="en-US" baseline="0" dirty="0" smtClean="0"/>
          </a:p>
          <a:p>
            <a:r>
              <a:rPr lang="en-US" baseline="0" dirty="0" smtClean="0"/>
              <a:t>Now, let’s explore the other regularization technique, curvature, as a shape control method.</a:t>
            </a:r>
          </a:p>
          <a:p>
            <a:endParaRPr lang="en-US" dirty="0" smtClean="0"/>
          </a:p>
          <a:p>
            <a:r>
              <a:rPr lang="en-US" dirty="0" smtClean="0"/>
              <a:t>a</a:t>
            </a:r>
            <a:r>
              <a:rPr lang="en-US" dirty="0" smtClean="0"/>
              <a:t>. Feature size control.</a:t>
            </a:r>
            <a:endParaRPr lang="en-US" dirty="0"/>
          </a:p>
        </p:txBody>
      </p:sp>
      <p:sp>
        <p:nvSpPr>
          <p:cNvPr id="4" name="Slide Number Placeholder 3"/>
          <p:cNvSpPr>
            <a:spLocks noGrp="1"/>
          </p:cNvSpPr>
          <p:nvPr>
            <p:ph type="sldNum" sz="quarter" idx="10"/>
          </p:nvPr>
        </p:nvSpPr>
        <p:spPr/>
        <p:txBody>
          <a:bodyPr/>
          <a:lstStyle/>
          <a:p>
            <a:fld id="{DB056F8D-19ED-477C-91CE-B60597CDA20A}" type="slidenum">
              <a:rPr lang="en-US" smtClean="0"/>
              <a:t>25</a:t>
            </a:fld>
            <a:endParaRPr lang="en-US"/>
          </a:p>
        </p:txBody>
      </p:sp>
    </p:spTree>
    <p:extLst>
      <p:ext uri="{BB962C8B-B14F-4D97-AF65-F5344CB8AC3E}">
        <p14:creationId xmlns:p14="http://schemas.microsoft.com/office/powerpoint/2010/main" val="22747918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Building upon shape control techniques, we introduce</a:t>
            </a:r>
            <a:r>
              <a:rPr lang="en-US" baseline="0" dirty="0" smtClean="0"/>
              <a:t> a curvature measure.</a:t>
            </a:r>
          </a:p>
          <a:p>
            <a:endParaRPr lang="en-US" baseline="0" dirty="0" smtClean="0"/>
          </a:p>
          <a:p>
            <a:r>
              <a:rPr lang="en-US" baseline="0" dirty="0" smtClean="0"/>
              <a:t>The curvature technique measures the change in the normal of the level set field. We define the normal as the gradient of the level set field, and define two way to compute it.</a:t>
            </a:r>
          </a:p>
          <a:p>
            <a:endParaRPr lang="en-US" baseline="0" dirty="0" smtClean="0"/>
          </a:p>
          <a:p>
            <a:pPr marL="171450" indent="-171450">
              <a:buFontTx/>
              <a:buChar char="-"/>
            </a:pPr>
            <a:r>
              <a:rPr lang="en-US" baseline="0" dirty="0" smtClean="0"/>
              <a:t>From the level set field.</a:t>
            </a:r>
          </a:p>
          <a:p>
            <a:pPr marL="171450" indent="-171450">
              <a:buFontTx/>
              <a:buChar char="-"/>
            </a:pPr>
            <a:r>
              <a:rPr lang="en-US" baseline="0" dirty="0" smtClean="0"/>
              <a:t>From the geometry.</a:t>
            </a:r>
          </a:p>
          <a:p>
            <a:endParaRPr lang="en-US" baseline="0" dirty="0" smtClean="0"/>
          </a:p>
          <a:p>
            <a:r>
              <a:rPr lang="en-US" baseline="0" dirty="0" smtClean="0"/>
              <a:t>From the level set field, we compute the normal in three different ways:</a:t>
            </a:r>
          </a:p>
          <a:p>
            <a:endParaRPr lang="en-US" baseline="0" dirty="0" smtClean="0"/>
          </a:p>
          <a:p>
            <a:pPr marL="171450" indent="-171450">
              <a:buFontTx/>
              <a:buChar char="-"/>
            </a:pPr>
            <a:r>
              <a:rPr lang="en-US" baseline="0" dirty="0" smtClean="0"/>
              <a:t>One approach computes the normal in the strong form using the shape functions.</a:t>
            </a:r>
          </a:p>
          <a:p>
            <a:pPr marL="171450" indent="-171450">
              <a:buFontTx/>
              <a:buChar char="-"/>
            </a:pPr>
            <a:r>
              <a:rPr lang="en-US" baseline="0" dirty="0" smtClean="0"/>
              <a:t>Another approach computes the normal in the weak form.</a:t>
            </a:r>
          </a:p>
          <a:p>
            <a:pPr marL="171450" indent="-171450">
              <a:buFontTx/>
              <a:buChar char="-"/>
            </a:pPr>
            <a:r>
              <a:rPr lang="en-US" baseline="0" dirty="0" smtClean="0"/>
              <a:t>The last approach uses a smooth Heaviside function to project the level set field, and then enforces the normal in the weak form.</a:t>
            </a:r>
          </a:p>
          <a:p>
            <a:pPr marL="171450" indent="-171450">
              <a:buFontTx/>
              <a:buChar cha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From the geometry approach, we model </a:t>
            </a:r>
            <a:r>
              <a:rPr lang="en-US" dirty="0" smtClean="0"/>
              <a:t>the interface as structural linear beam elements,</a:t>
            </a:r>
            <a:r>
              <a:rPr lang="en-US" baseline="0" dirty="0" smtClean="0"/>
              <a:t> and formulate the curvature as a strain energy measure.</a:t>
            </a:r>
            <a:endParaRPr lang="en-US" dirty="0" smtClean="0"/>
          </a:p>
          <a:p>
            <a:pPr marL="0" indent="0">
              <a:buFontTx/>
              <a:buNone/>
            </a:pPr>
            <a:endParaRPr lang="en-US" dirty="0"/>
          </a:p>
        </p:txBody>
      </p:sp>
      <p:sp>
        <p:nvSpPr>
          <p:cNvPr id="4" name="Slide Number Placeholder 3"/>
          <p:cNvSpPr>
            <a:spLocks noGrp="1"/>
          </p:cNvSpPr>
          <p:nvPr>
            <p:ph type="sldNum" sz="quarter" idx="10"/>
          </p:nvPr>
        </p:nvSpPr>
        <p:spPr/>
        <p:txBody>
          <a:bodyPr/>
          <a:lstStyle/>
          <a:p>
            <a:fld id="{DB056F8D-19ED-477C-91CE-B60597CDA20A}" type="slidenum">
              <a:rPr lang="en-US" smtClean="0"/>
              <a:t>26</a:t>
            </a:fld>
            <a:endParaRPr lang="en-US"/>
          </a:p>
        </p:txBody>
      </p:sp>
    </p:spTree>
    <p:extLst>
      <p:ext uri="{BB962C8B-B14F-4D97-AF65-F5344CB8AC3E}">
        <p14:creationId xmlns:p14="http://schemas.microsoft.com/office/powerpoint/2010/main" val="3246474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dirty="0" smtClean="0"/>
                  <a:t>Preliminary</a:t>
                </a:r>
                <a:r>
                  <a:rPr lang="en-US" baseline="0" dirty="0" smtClean="0"/>
                  <a:t> results show that minimizing curvature yields smoother designs.</a:t>
                </a:r>
              </a:p>
              <a:p>
                <a:endParaRPr lang="en-US" baseline="0" dirty="0" smtClean="0"/>
              </a:p>
              <a:p>
                <a:r>
                  <a:rPr lang="en-US" baseline="0" dirty="0" smtClean="0"/>
                  <a:t>Using </a:t>
                </a:r>
                <a14:m>
                  <m:oMath xmlns:m="http://schemas.openxmlformats.org/officeDocument/2006/math">
                    <m:sSub>
                      <m:sSubPr>
                        <m:ctrlPr>
                          <a:rPr lang="en-US" b="0" i="1" smtClean="0">
                            <a:latin typeface="Cambria Math"/>
                          </a:rPr>
                        </m:ctrlPr>
                      </m:sSubPr>
                      <m:e>
                        <m:r>
                          <a:rPr lang="en-US" b="1" i="0" smtClean="0">
                            <a:latin typeface="Cambria Math"/>
                          </a:rPr>
                          <m:t>𝐧</m:t>
                        </m:r>
                      </m:e>
                      <m:sub>
                        <m:r>
                          <a:rPr lang="en-US" b="0" i="1" smtClean="0">
                            <a:latin typeface="Cambria Math"/>
                          </a:rPr>
                          <m:t>𝑢</m:t>
                        </m:r>
                      </m:sub>
                    </m:sSub>
                  </m:oMath>
                </a14:m>
                <a:r>
                  <a:rPr lang="en-US" dirty="0" smtClean="0"/>
                  <a:t> yields</a:t>
                </a:r>
                <a:r>
                  <a:rPr lang="en-US" baseline="0" dirty="0" smtClean="0"/>
                  <a:t> a few kinks, while </a:t>
                </a:r>
                <a14:m>
                  <m:oMath xmlns:m="http://schemas.openxmlformats.org/officeDocument/2006/math">
                    <m:sSub>
                      <m:sSubPr>
                        <m:ctrlPr>
                          <a:rPr lang="en-US" b="0" i="1" smtClean="0">
                            <a:latin typeface="Cambria Math"/>
                          </a:rPr>
                        </m:ctrlPr>
                      </m:sSubPr>
                      <m:e>
                        <m:r>
                          <a:rPr lang="en-US">
                            <a:latin typeface="Cambria Math"/>
                          </a:rPr>
                          <m:t>𝐧</m:t>
                        </m:r>
                      </m:e>
                      <m:sub>
                        <m:r>
                          <a:rPr lang="en-US" b="0" i="1" smtClean="0">
                            <a:latin typeface="Cambria Math"/>
                          </a:rPr>
                          <m:t>𝑔</m:t>
                        </m:r>
                      </m:sub>
                    </m:sSub>
                  </m:oMath>
                </a14:m>
                <a:r>
                  <a:rPr lang="en-US" dirty="0" smtClean="0"/>
                  <a:t> yields designs</a:t>
                </a:r>
                <a:r>
                  <a:rPr lang="en-US" baseline="0" dirty="0" smtClean="0"/>
                  <a:t> that are too smooth.</a:t>
                </a:r>
              </a:p>
              <a:p>
                <a:endParaRPr lang="en-US" baseline="0" dirty="0" smtClean="0"/>
              </a:p>
              <a:p>
                <a:r>
                  <a:rPr lang="en-US" baseline="0" dirty="0" smtClean="0"/>
                  <a:t>Our approach to mitigate this will be to penalize intermediate curvatures.</a:t>
                </a:r>
                <a:endParaRPr lang="en-US" dirty="0"/>
              </a:p>
            </p:txBody>
          </p:sp>
        </mc:Choice>
        <mc:Fallback>
          <p:sp>
            <p:nvSpPr>
              <p:cNvPr id="3" name="Notes Placeholder 2"/>
              <p:cNvSpPr>
                <a:spLocks noGrp="1"/>
              </p:cNvSpPr>
              <p:nvPr>
                <p:ph type="body" idx="1"/>
              </p:nvPr>
            </p:nvSpPr>
            <p:spPr/>
            <p:txBody>
              <a:bodyPr/>
              <a:lstStyle/>
              <a:p>
                <a:r>
                  <a:rPr lang="en-US" dirty="0" smtClean="0"/>
                  <a:t>Preliminary</a:t>
                </a:r>
                <a:r>
                  <a:rPr lang="en-US" baseline="0" dirty="0" smtClean="0"/>
                  <a:t> results show that minimizing curvature yields smoother designs.</a:t>
                </a:r>
              </a:p>
              <a:p>
                <a:endParaRPr lang="en-US" baseline="0" dirty="0" smtClean="0"/>
              </a:p>
              <a:p>
                <a:r>
                  <a:rPr lang="en-US" baseline="0" dirty="0" smtClean="0"/>
                  <a:t>Using </a:t>
                </a:r>
                <a:r>
                  <a:rPr lang="en-US" b="1" i="0" smtClean="0">
                    <a:latin typeface="Cambria Math"/>
                  </a:rPr>
                  <a:t>𝐧</a:t>
                </a:r>
                <a:r>
                  <a:rPr lang="en-US" b="0" i="0" smtClean="0">
                    <a:latin typeface="Cambria Math"/>
                  </a:rPr>
                  <a:t>_</a:t>
                </a:r>
                <a:r>
                  <a:rPr lang="en-US" b="0" i="0" smtClean="0">
                    <a:latin typeface="Cambria Math"/>
                  </a:rPr>
                  <a:t>𝑢</a:t>
                </a:r>
                <a:r>
                  <a:rPr lang="en-US" dirty="0" smtClean="0"/>
                  <a:t> yields</a:t>
                </a:r>
                <a:r>
                  <a:rPr lang="en-US" baseline="0" dirty="0" smtClean="0"/>
                  <a:t> a few kinks, while </a:t>
                </a:r>
                <a:r>
                  <a:rPr lang="en-US" i="0">
                    <a:latin typeface="Cambria Math"/>
                  </a:rPr>
                  <a:t>𝐧</a:t>
                </a:r>
                <a:r>
                  <a:rPr lang="en-US" b="0" i="0" smtClean="0">
                    <a:latin typeface="Cambria Math"/>
                  </a:rPr>
                  <a:t>_</a:t>
                </a:r>
                <a:r>
                  <a:rPr lang="en-US" b="0" i="0" smtClean="0">
                    <a:latin typeface="Cambria Math"/>
                  </a:rPr>
                  <a:t>𝑔</a:t>
                </a:r>
                <a:r>
                  <a:rPr lang="en-US" dirty="0" smtClean="0"/>
                  <a:t> yields designs</a:t>
                </a:r>
                <a:r>
                  <a:rPr lang="en-US" baseline="0" dirty="0" smtClean="0"/>
                  <a:t> that are too smooth.</a:t>
                </a:r>
              </a:p>
              <a:p>
                <a:endParaRPr lang="en-US" baseline="0" dirty="0" smtClean="0"/>
              </a:p>
              <a:p>
                <a:r>
                  <a:rPr lang="en-US" baseline="0" dirty="0" smtClean="0"/>
                  <a:t>Our approach to mitigate this will be to penalize intermediate curvatures.</a:t>
                </a:r>
                <a:endParaRPr lang="en-US" dirty="0"/>
              </a:p>
            </p:txBody>
          </p:sp>
        </mc:Fallback>
      </mc:AlternateContent>
      <p:sp>
        <p:nvSpPr>
          <p:cNvPr id="4" name="Slide Number Placeholder 3"/>
          <p:cNvSpPr>
            <a:spLocks noGrp="1"/>
          </p:cNvSpPr>
          <p:nvPr>
            <p:ph type="sldNum" sz="quarter" idx="10"/>
          </p:nvPr>
        </p:nvSpPr>
        <p:spPr/>
        <p:txBody>
          <a:bodyPr/>
          <a:lstStyle/>
          <a:p>
            <a:fld id="{DB056F8D-19ED-477C-91CE-B60597CDA20A}" type="slidenum">
              <a:rPr lang="en-US" smtClean="0"/>
              <a:t>27</a:t>
            </a:fld>
            <a:endParaRPr lang="en-US"/>
          </a:p>
        </p:txBody>
      </p:sp>
    </p:spTree>
    <p:extLst>
      <p:ext uri="{BB962C8B-B14F-4D97-AF65-F5344CB8AC3E}">
        <p14:creationId xmlns:p14="http://schemas.microsoft.com/office/powerpoint/2010/main" val="37679570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Finally, the last part of our</a:t>
            </a:r>
            <a:r>
              <a:rPr lang="en-US" baseline="0" dirty="0" smtClean="0"/>
              <a:t> study is a two-phase material-material problem, and its manufacturing capabilities.</a:t>
            </a:r>
          </a:p>
          <a:p>
            <a:pPr marL="0" indent="0">
              <a:buNone/>
            </a:pPr>
            <a:endParaRPr lang="en-US" baseline="0" dirty="0" smtClean="0"/>
          </a:p>
          <a:p>
            <a:pPr marL="0" indent="0">
              <a:buNone/>
            </a:pPr>
            <a:r>
              <a:rPr lang="en-US" dirty="0" smtClean="0"/>
              <a:t>We test our LSM-XFEM framework with a beam anchored</a:t>
            </a:r>
            <a:r>
              <a:rPr lang="en-US" baseline="0" dirty="0" smtClean="0"/>
              <a:t> to a wall and subject to a point load. We use different stiffness ratios for the materials in both density and the LSM-XFEM framework.</a:t>
            </a:r>
          </a:p>
          <a:p>
            <a:pPr marL="0" indent="0">
              <a:buNone/>
            </a:pPr>
            <a:endParaRPr lang="en-US" baseline="0" dirty="0" smtClean="0"/>
          </a:p>
          <a:p>
            <a:pPr marL="0" indent="0">
              <a:buNone/>
            </a:pPr>
            <a:r>
              <a:rPr lang="en-US" baseline="0" dirty="0" smtClean="0"/>
              <a:t>Again, notice density approaches favor truss-like structures, while XFEM favors thin walls.</a:t>
            </a:r>
          </a:p>
          <a:p>
            <a:pPr marL="0" indent="0">
              <a:buNone/>
            </a:pPr>
            <a:endParaRPr lang="en-US" baseline="0" dirty="0" smtClean="0"/>
          </a:p>
          <a:p>
            <a:pPr marL="0" indent="0">
              <a:buNone/>
            </a:pPr>
            <a:r>
              <a:rPr lang="en-US" baseline="0" dirty="0" smtClean="0"/>
              <a:t>The process to extract the design geometry in density methods is to extract a surface </a:t>
            </a:r>
            <a:r>
              <a:rPr lang="en-US" baseline="0" dirty="0" err="1" smtClean="0"/>
              <a:t>isolevel</a:t>
            </a:r>
            <a:r>
              <a:rPr lang="en-US" baseline="0" dirty="0" smtClean="0"/>
              <a:t> of the density, which is not always a trivial exercise.</a:t>
            </a:r>
          </a:p>
          <a:p>
            <a:pPr marL="0" indent="0">
              <a:buNone/>
            </a:pPr>
            <a:r>
              <a:rPr lang="en-US" baseline="0" dirty="0" smtClean="0"/>
              <a:t>In XFEM, however, the geometry is already defined so it’s straightforward to extract the surface with any visualization tool, and manufacture it using 3D printing.</a:t>
            </a:r>
            <a:endParaRPr lang="en-US" dirty="0" smtClean="0"/>
          </a:p>
          <a:p>
            <a:pPr marL="228600" indent="-228600">
              <a:buAutoNum type="alphaLcPeriod"/>
            </a:pPr>
            <a:r>
              <a:rPr lang="en-US" dirty="0" smtClean="0"/>
              <a:t>Two-phase</a:t>
            </a:r>
            <a:r>
              <a:rPr lang="en-US" baseline="0" dirty="0" smtClean="0"/>
              <a:t> </a:t>
            </a:r>
            <a:r>
              <a:rPr lang="en-US" baseline="0" dirty="0" smtClean="0"/>
              <a:t>optimization.</a:t>
            </a:r>
          </a:p>
          <a:p>
            <a:pPr marL="228600" indent="-228600">
              <a:buAutoNum type="alphaLcPeriod"/>
            </a:pPr>
            <a:r>
              <a:rPr lang="en-US" baseline="0" dirty="0" err="1" smtClean="0"/>
              <a:t>Postprocessing</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DB056F8D-19ED-477C-91CE-B60597CDA20A}" type="slidenum">
              <a:rPr lang="en-US" smtClean="0"/>
              <a:t>28</a:t>
            </a:fld>
            <a:endParaRPr lang="en-US"/>
          </a:p>
        </p:txBody>
      </p:sp>
    </p:spTree>
    <p:extLst>
      <p:ext uri="{BB962C8B-B14F-4D97-AF65-F5344CB8AC3E}">
        <p14:creationId xmlns:p14="http://schemas.microsoft.com/office/powerpoint/2010/main" val="20652831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LcPeriod"/>
            </a:pPr>
            <a:r>
              <a:rPr lang="en-US" dirty="0" err="1" smtClean="0"/>
              <a:t>Pipebend</a:t>
            </a:r>
            <a:r>
              <a:rPr lang="en-US" dirty="0" smtClean="0"/>
              <a:t> results.</a:t>
            </a:r>
          </a:p>
          <a:p>
            <a:pPr marL="228600" indent="-228600">
              <a:buAutoNum type="alphaLcPeriod"/>
            </a:pPr>
            <a:r>
              <a:rPr lang="en-US" dirty="0" smtClean="0"/>
              <a:t>Diffuser</a:t>
            </a:r>
            <a:r>
              <a:rPr lang="en-US" baseline="0" dirty="0" smtClean="0"/>
              <a:t> results.</a:t>
            </a:r>
          </a:p>
          <a:p>
            <a:pPr marL="228600" indent="-228600">
              <a:buAutoNum type="alphaLcPeriod"/>
            </a:pPr>
            <a:r>
              <a:rPr lang="en-US" baseline="0" dirty="0" smtClean="0"/>
              <a:t>Issue: Higher Re flows do not converge.</a:t>
            </a:r>
          </a:p>
          <a:p>
            <a:pPr marL="228600" indent="-228600">
              <a:buAutoNum type="alphaLcPeriod"/>
            </a:pPr>
            <a:r>
              <a:rPr lang="en-US" baseline="0" dirty="0" smtClean="0"/>
              <a:t>Approach to mitigate issue.</a:t>
            </a:r>
            <a:endParaRPr lang="en-US" dirty="0"/>
          </a:p>
        </p:txBody>
      </p:sp>
      <p:sp>
        <p:nvSpPr>
          <p:cNvPr id="4" name="Slide Number Placeholder 3"/>
          <p:cNvSpPr>
            <a:spLocks noGrp="1"/>
          </p:cNvSpPr>
          <p:nvPr>
            <p:ph type="sldNum" sz="quarter" idx="10"/>
          </p:nvPr>
        </p:nvSpPr>
        <p:spPr/>
        <p:txBody>
          <a:bodyPr/>
          <a:lstStyle/>
          <a:p>
            <a:fld id="{DB056F8D-19ED-477C-91CE-B60597CDA20A}" type="slidenum">
              <a:rPr lang="en-US" smtClean="0"/>
              <a:t>32</a:t>
            </a:fld>
            <a:endParaRPr lang="en-US"/>
          </a:p>
        </p:txBody>
      </p:sp>
    </p:spTree>
    <p:extLst>
      <p:ext uri="{BB962C8B-B14F-4D97-AF65-F5344CB8AC3E}">
        <p14:creationId xmlns:p14="http://schemas.microsoft.com/office/powerpoint/2010/main" val="1783936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Within</a:t>
            </a:r>
            <a:r>
              <a:rPr lang="en-US" sz="1200" baseline="0" dirty="0" smtClean="0"/>
              <a:t> the scope of optimization, I focus on topology optimization.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Topology optimization essentially can be defined a design goal that seeks to find a geometry definition within a design domain.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Given objectives and constraints.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Within topology optimization, I’m interested</a:t>
            </a:r>
            <a:r>
              <a:rPr lang="en-US" sz="1200" baseline="0" dirty="0" smtClean="0"/>
              <a:t> in:</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aseline="0" dirty="0" smtClean="0"/>
              <a:t>Complex.</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aseline="0" dirty="0" err="1" smtClean="0"/>
              <a:t>Multiphysics</a:t>
            </a:r>
            <a:r>
              <a:rPr lang="en-US" sz="1200" baseline="0" dirty="0" smtClean="0"/>
              <a:t> problems.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smtClean="0"/>
              <a:t>Emphasis on 3D</a:t>
            </a:r>
            <a:r>
              <a:rPr lang="en-US" sz="1200" baseline="0" dirty="0" smtClean="0"/>
              <a:t> printing.</a:t>
            </a:r>
            <a:endParaRPr lang="en-US" sz="1200" baseline="0"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aseline="0" dirty="0" smtClean="0"/>
              <a:t>As it is a hot topic right now.</a:t>
            </a:r>
            <a:endParaRPr lang="en-US" sz="1200" dirty="0" smtClean="0"/>
          </a:p>
        </p:txBody>
      </p:sp>
      <p:sp>
        <p:nvSpPr>
          <p:cNvPr id="4" name="Slide Number Placeholder 3"/>
          <p:cNvSpPr>
            <a:spLocks noGrp="1"/>
          </p:cNvSpPr>
          <p:nvPr>
            <p:ph type="sldNum" sz="quarter" idx="10"/>
          </p:nvPr>
        </p:nvSpPr>
        <p:spPr/>
        <p:txBody>
          <a:bodyPr/>
          <a:lstStyle/>
          <a:p>
            <a:fld id="{DB056F8D-19ED-477C-91CE-B60597CDA20A}" type="slidenum">
              <a:rPr lang="en-US" smtClean="0"/>
              <a:t>3</a:t>
            </a:fld>
            <a:endParaRPr lang="en-US"/>
          </a:p>
        </p:txBody>
      </p:sp>
    </p:spTree>
    <p:extLst>
      <p:ext uri="{BB962C8B-B14F-4D97-AF65-F5344CB8AC3E}">
        <p14:creationId xmlns:p14="http://schemas.microsoft.com/office/powerpoint/2010/main" val="14185819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LcPeriod"/>
            </a:pPr>
            <a:r>
              <a:rPr lang="en-US" dirty="0" err="1" smtClean="0"/>
              <a:t>Pipebend</a:t>
            </a:r>
            <a:r>
              <a:rPr lang="en-US" dirty="0" smtClean="0"/>
              <a:t> results.</a:t>
            </a:r>
          </a:p>
          <a:p>
            <a:pPr marL="228600" indent="-228600">
              <a:buAutoNum type="alphaLcPeriod"/>
            </a:pPr>
            <a:r>
              <a:rPr lang="en-US" dirty="0" smtClean="0"/>
              <a:t>Diffuser</a:t>
            </a:r>
            <a:r>
              <a:rPr lang="en-US" baseline="0" dirty="0" smtClean="0"/>
              <a:t> results.</a:t>
            </a:r>
          </a:p>
          <a:p>
            <a:pPr marL="228600" indent="-228600">
              <a:buAutoNum type="alphaLcPeriod"/>
            </a:pPr>
            <a:r>
              <a:rPr lang="en-US" baseline="0" dirty="0" smtClean="0"/>
              <a:t>Issue: Higher Re flows do not converge.</a:t>
            </a:r>
          </a:p>
          <a:p>
            <a:pPr marL="228600" indent="-228600">
              <a:buAutoNum type="alphaLcPeriod"/>
            </a:pPr>
            <a:r>
              <a:rPr lang="en-US" baseline="0" dirty="0" smtClean="0"/>
              <a:t>Approach to mitigate issue.</a:t>
            </a:r>
            <a:endParaRPr lang="en-US" dirty="0" smtClean="0"/>
          </a:p>
        </p:txBody>
      </p:sp>
      <p:sp>
        <p:nvSpPr>
          <p:cNvPr id="4" name="Slide Number Placeholder 3"/>
          <p:cNvSpPr>
            <a:spLocks noGrp="1"/>
          </p:cNvSpPr>
          <p:nvPr>
            <p:ph type="sldNum" sz="quarter" idx="10"/>
          </p:nvPr>
        </p:nvSpPr>
        <p:spPr/>
        <p:txBody>
          <a:bodyPr/>
          <a:lstStyle/>
          <a:p>
            <a:fld id="{DB056F8D-19ED-477C-91CE-B60597CDA20A}" type="slidenum">
              <a:rPr lang="en-US" smtClean="0"/>
              <a:t>33</a:t>
            </a:fld>
            <a:endParaRPr lang="en-US"/>
          </a:p>
        </p:txBody>
      </p:sp>
    </p:spTree>
    <p:extLst>
      <p:ext uri="{BB962C8B-B14F-4D97-AF65-F5344CB8AC3E}">
        <p14:creationId xmlns:p14="http://schemas.microsoft.com/office/powerpoint/2010/main" val="2687051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LcPeriod"/>
            </a:pPr>
            <a:r>
              <a:rPr lang="en-US" baseline="0" dirty="0" smtClean="0"/>
              <a:t>What is ghost penalty? Method to overcome </a:t>
            </a:r>
            <a:r>
              <a:rPr lang="en-US" baseline="0" smtClean="0"/>
              <a:t>stability issues.</a:t>
            </a:r>
          </a:p>
          <a:p>
            <a:pPr marL="228600" indent="-228600">
              <a:buAutoNum type="alphaLcPeriod"/>
            </a:pPr>
            <a:endParaRPr lang="en-US"/>
          </a:p>
        </p:txBody>
      </p:sp>
      <p:sp>
        <p:nvSpPr>
          <p:cNvPr id="4" name="Slide Number Placeholder 3"/>
          <p:cNvSpPr>
            <a:spLocks noGrp="1"/>
          </p:cNvSpPr>
          <p:nvPr>
            <p:ph type="sldNum" sz="quarter" idx="10"/>
          </p:nvPr>
        </p:nvSpPr>
        <p:spPr/>
        <p:txBody>
          <a:bodyPr/>
          <a:lstStyle/>
          <a:p>
            <a:fld id="{DB056F8D-19ED-477C-91CE-B60597CDA20A}" type="slidenum">
              <a:rPr lang="en-US" smtClean="0"/>
              <a:t>34</a:t>
            </a:fld>
            <a:endParaRPr lang="en-US"/>
          </a:p>
        </p:txBody>
      </p:sp>
    </p:spTree>
    <p:extLst>
      <p:ext uri="{BB962C8B-B14F-4D97-AF65-F5344CB8AC3E}">
        <p14:creationId xmlns:p14="http://schemas.microsoft.com/office/powerpoint/2010/main" val="7242497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056F8D-19ED-477C-91CE-B60597CDA20A}" type="slidenum">
              <a:rPr lang="en-US" smtClean="0"/>
              <a:t>37</a:t>
            </a:fld>
            <a:endParaRPr lang="en-US"/>
          </a:p>
        </p:txBody>
      </p:sp>
    </p:spTree>
    <p:extLst>
      <p:ext uri="{BB962C8B-B14F-4D97-AF65-F5344CB8AC3E}">
        <p14:creationId xmlns:p14="http://schemas.microsoft.com/office/powerpoint/2010/main" val="32923108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056F8D-19ED-477C-91CE-B60597CDA20A}" type="slidenum">
              <a:rPr lang="en-US" smtClean="0"/>
              <a:t>38</a:t>
            </a:fld>
            <a:endParaRPr lang="en-US"/>
          </a:p>
        </p:txBody>
      </p:sp>
    </p:spTree>
    <p:extLst>
      <p:ext uri="{BB962C8B-B14F-4D97-AF65-F5344CB8AC3E}">
        <p14:creationId xmlns:p14="http://schemas.microsoft.com/office/powerpoint/2010/main" val="32923108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056F8D-19ED-477C-91CE-B60597CDA20A}" type="slidenum">
              <a:rPr lang="en-US" smtClean="0"/>
              <a:t>49</a:t>
            </a:fld>
            <a:endParaRPr lang="en-US"/>
          </a:p>
        </p:txBody>
      </p:sp>
    </p:spTree>
    <p:extLst>
      <p:ext uri="{BB962C8B-B14F-4D97-AF65-F5344CB8AC3E}">
        <p14:creationId xmlns:p14="http://schemas.microsoft.com/office/powerpoint/2010/main" val="14656751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056F8D-19ED-477C-91CE-B60597CDA20A}" type="slidenum">
              <a:rPr lang="en-US" smtClean="0"/>
              <a:t>50</a:t>
            </a:fld>
            <a:endParaRPr lang="en-US"/>
          </a:p>
        </p:txBody>
      </p:sp>
    </p:spTree>
    <p:extLst>
      <p:ext uri="{BB962C8B-B14F-4D97-AF65-F5344CB8AC3E}">
        <p14:creationId xmlns:p14="http://schemas.microsoft.com/office/powerpoint/2010/main" val="34735932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Motivating slides:</a:t>
            </a:r>
          </a:p>
          <a:p>
            <a:endParaRPr lang="en-US" dirty="0" smtClean="0"/>
          </a:p>
          <a:p>
            <a:pPr marL="228600" indent="-228600">
              <a:buAutoNum type="alphaLcPeriod"/>
            </a:pPr>
            <a:r>
              <a:rPr lang="en-US" baseline="0" dirty="0" smtClean="0"/>
              <a:t>What is topology optimization?</a:t>
            </a:r>
          </a:p>
          <a:p>
            <a:pPr marL="228600" indent="-228600">
              <a:buAutoNum type="alphaLcPeriod"/>
            </a:pPr>
            <a:r>
              <a:rPr lang="en-US" baseline="0" dirty="0" smtClean="0"/>
              <a:t>Examples.</a:t>
            </a:r>
          </a:p>
          <a:p>
            <a:pPr marL="228600" indent="-228600">
              <a:buAutoNum type="alphaLcPeriod"/>
            </a:pPr>
            <a:r>
              <a:rPr lang="en-US" baseline="0" dirty="0" smtClean="0"/>
              <a:t>Material and components design.</a:t>
            </a:r>
          </a:p>
        </p:txBody>
      </p:sp>
      <p:sp>
        <p:nvSpPr>
          <p:cNvPr id="4" name="Slide Number Placeholder 3"/>
          <p:cNvSpPr>
            <a:spLocks noGrp="1"/>
          </p:cNvSpPr>
          <p:nvPr>
            <p:ph type="sldNum" sz="quarter" idx="10"/>
          </p:nvPr>
        </p:nvSpPr>
        <p:spPr/>
        <p:txBody>
          <a:bodyPr/>
          <a:lstStyle/>
          <a:p>
            <a:fld id="{DB056F8D-19ED-477C-91CE-B60597CDA20A}" type="slidenum">
              <a:rPr lang="en-US" smtClean="0"/>
              <a:t>51</a:t>
            </a:fld>
            <a:endParaRPr lang="en-US"/>
          </a:p>
        </p:txBody>
      </p:sp>
    </p:spTree>
    <p:extLst>
      <p:ext uri="{BB962C8B-B14F-4D97-AF65-F5344CB8AC3E}">
        <p14:creationId xmlns:p14="http://schemas.microsoft.com/office/powerpoint/2010/main" val="26480134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056F8D-19ED-477C-91CE-B60597CDA20A}" type="slidenum">
              <a:rPr lang="en-US" smtClean="0"/>
              <a:t>52</a:t>
            </a:fld>
            <a:endParaRPr lang="en-US"/>
          </a:p>
        </p:txBody>
      </p:sp>
    </p:spTree>
    <p:extLst>
      <p:ext uri="{BB962C8B-B14F-4D97-AF65-F5344CB8AC3E}">
        <p14:creationId xmlns:p14="http://schemas.microsoft.com/office/powerpoint/2010/main" val="14185819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056F8D-19ED-477C-91CE-B60597CDA20A}" type="slidenum">
              <a:rPr lang="en-US" smtClean="0"/>
              <a:t>53</a:t>
            </a:fld>
            <a:endParaRPr lang="en-US"/>
          </a:p>
        </p:txBody>
      </p:sp>
    </p:spTree>
    <p:extLst>
      <p:ext uri="{BB962C8B-B14F-4D97-AF65-F5344CB8AC3E}">
        <p14:creationId xmlns:p14="http://schemas.microsoft.com/office/powerpoint/2010/main" val="29064778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Application examples. </a:t>
            </a:r>
          </a:p>
          <a:p>
            <a:pPr marL="228600" indent="-228600">
              <a:buAutoNum type="alphaLcPeriod"/>
            </a:pPr>
            <a:r>
              <a:rPr lang="en-US" sz="1200" b="0" i="0" kern="1200" dirty="0" smtClean="0">
                <a:solidFill>
                  <a:schemeClr val="tx1"/>
                </a:solidFill>
                <a:effectLst/>
                <a:latin typeface="+mn-lt"/>
                <a:ea typeface="+mn-ea"/>
                <a:cs typeface="+mn-cs"/>
              </a:rPr>
              <a:t>Structural topology optimization example: linear elasticity, problem setup and optimized result; density interpolates Young’s modulus.</a:t>
            </a:r>
          </a:p>
          <a:p>
            <a:pPr marL="228600" marR="0" indent="-228600" algn="l" defTabSz="914400" rtl="0" eaLnBrk="1" fontAlgn="auto" latinLnBrk="0" hangingPunct="1">
              <a:lnSpc>
                <a:spcPct val="100000"/>
              </a:lnSpc>
              <a:spcBef>
                <a:spcPts val="0"/>
              </a:spcBef>
              <a:spcAft>
                <a:spcPts val="0"/>
              </a:spcAft>
              <a:buClrTx/>
              <a:buSzTx/>
              <a:buFontTx/>
              <a:buAutoNum type="alphaLcPeriod"/>
              <a:tabLst/>
              <a:defRPr/>
            </a:pPr>
            <a:r>
              <a:rPr lang="en-US" sz="1200" b="0" i="0" kern="1200" dirty="0" smtClean="0">
                <a:solidFill>
                  <a:schemeClr val="tx1"/>
                </a:solidFill>
                <a:effectLst/>
                <a:latin typeface="+mn-lt"/>
                <a:ea typeface="+mn-ea"/>
                <a:cs typeface="+mn-cs"/>
              </a:rPr>
              <a:t>Flow topology optimization example: </a:t>
            </a:r>
            <a:r>
              <a:rPr lang="en-US" sz="1200" b="0" i="0" kern="1200" dirty="0" err="1" smtClean="0">
                <a:solidFill>
                  <a:schemeClr val="tx1"/>
                </a:solidFill>
                <a:effectLst/>
                <a:latin typeface="+mn-lt"/>
                <a:ea typeface="+mn-ea"/>
                <a:cs typeface="+mn-cs"/>
              </a:rPr>
              <a:t>Navier</a:t>
            </a:r>
            <a:r>
              <a:rPr lang="en-US" sz="1200" b="0" i="0" kern="1200" dirty="0" smtClean="0">
                <a:solidFill>
                  <a:schemeClr val="tx1"/>
                </a:solidFill>
                <a:effectLst/>
                <a:latin typeface="+mn-lt"/>
                <a:ea typeface="+mn-ea"/>
                <a:cs typeface="+mn-cs"/>
              </a:rPr>
              <a:t>-Stokes model, problem setup and optimized result; density interpolates permeability.</a:t>
            </a:r>
          </a:p>
        </p:txBody>
      </p:sp>
      <p:sp>
        <p:nvSpPr>
          <p:cNvPr id="4" name="Slide Number Placeholder 3"/>
          <p:cNvSpPr>
            <a:spLocks noGrp="1"/>
          </p:cNvSpPr>
          <p:nvPr>
            <p:ph type="sldNum" sz="quarter" idx="10"/>
          </p:nvPr>
        </p:nvSpPr>
        <p:spPr/>
        <p:txBody>
          <a:bodyPr/>
          <a:lstStyle/>
          <a:p>
            <a:fld id="{DB056F8D-19ED-477C-91CE-B60597CDA20A}" type="slidenum">
              <a:rPr lang="en-US" smtClean="0"/>
              <a:t>55</a:t>
            </a:fld>
            <a:endParaRPr lang="en-US"/>
          </a:p>
        </p:txBody>
      </p:sp>
    </p:spTree>
    <p:extLst>
      <p:ext uri="{BB962C8B-B14F-4D97-AF65-F5344CB8AC3E}">
        <p14:creationId xmlns:p14="http://schemas.microsoft.com/office/powerpoint/2010/main" val="1465675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t>
            </a:r>
            <a:r>
              <a:rPr lang="en-US" dirty="0" smtClean="0"/>
              <a:t>computational model of topology optimization</a:t>
            </a:r>
            <a:r>
              <a:rPr lang="en-US" baseline="0" dirty="0" smtClean="0"/>
              <a:t> consists </a:t>
            </a:r>
            <a:r>
              <a:rPr lang="en-US" dirty="0" smtClean="0"/>
              <a:t>of three parts:</a:t>
            </a:r>
          </a:p>
          <a:p>
            <a:pPr marL="171450" indent="-171450">
              <a:buFontTx/>
              <a:buChar char="-"/>
            </a:pPr>
            <a:r>
              <a:rPr lang="en-US" dirty="0" smtClean="0"/>
              <a:t>Design model,</a:t>
            </a:r>
            <a:r>
              <a:rPr lang="en-US" baseline="0" dirty="0" smtClean="0"/>
              <a:t> which deals with parametrization of the problem and definition of the design variables.</a:t>
            </a:r>
          </a:p>
          <a:p>
            <a:pPr marL="171450" indent="-171450">
              <a:buFontTx/>
              <a:buChar char="-"/>
            </a:pPr>
            <a:r>
              <a:rPr lang="en-US" baseline="0" dirty="0" smtClean="0"/>
              <a:t>Fabrication model, which deals with fabrication and costs.</a:t>
            </a:r>
          </a:p>
          <a:p>
            <a:pPr marL="171450" indent="-171450">
              <a:buFontTx/>
              <a:buChar char="-"/>
            </a:pPr>
            <a:r>
              <a:rPr lang="en-US" baseline="0" dirty="0" smtClean="0"/>
              <a:t>And an analysis model which deals with the </a:t>
            </a:r>
            <a:r>
              <a:rPr lang="en-US" baseline="0" dirty="0" err="1" smtClean="0"/>
              <a:t>multiscale</a:t>
            </a:r>
            <a:r>
              <a:rPr lang="en-US" baseline="0" dirty="0" smtClean="0"/>
              <a:t> and </a:t>
            </a:r>
            <a:r>
              <a:rPr lang="en-US" baseline="0" dirty="0" err="1" smtClean="0"/>
              <a:t>multiphysics</a:t>
            </a:r>
            <a:r>
              <a:rPr lang="en-US" baseline="0" dirty="0" smtClean="0"/>
              <a:t> analysis.</a:t>
            </a:r>
          </a:p>
          <a:p>
            <a:pPr marL="0" indent="0">
              <a:buFontTx/>
              <a:buNone/>
            </a:pPr>
            <a:r>
              <a:rPr lang="en-US" baseline="0" dirty="0" smtClean="0"/>
              <a:t>All models overlap with the optimization model which handles the formulation of the problem and the search strategy.</a:t>
            </a:r>
          </a:p>
          <a:p>
            <a:pPr marL="0" indent="0">
              <a:buFontTx/>
              <a:buNone/>
            </a:pPr>
            <a:endParaRPr lang="en-US" baseline="0" dirty="0" smtClean="0"/>
          </a:p>
          <a:p>
            <a:pPr marL="0" indent="0">
              <a:buFontTx/>
              <a:buNone/>
            </a:pPr>
            <a:r>
              <a:rPr lang="en-US" baseline="0" dirty="0" smtClean="0"/>
              <a:t>My work will focus on the optimization formulation, the parametrization and design variables, and the analysis.</a:t>
            </a:r>
          </a:p>
          <a:p>
            <a:pPr marL="0" indent="0">
              <a:buFontTx/>
              <a:buNone/>
            </a:pPr>
            <a:endParaRPr lang="en-US" baseline="0" dirty="0" smtClean="0"/>
          </a:p>
          <a:p>
            <a:pPr marL="0" indent="0">
              <a:buFontTx/>
              <a:buNone/>
            </a:pPr>
            <a:r>
              <a:rPr lang="en-US" baseline="0" dirty="0" smtClean="0"/>
              <a:t>Within all the approaches in topology optimization, I will study density and level set methods.</a:t>
            </a:r>
          </a:p>
        </p:txBody>
      </p:sp>
      <p:sp>
        <p:nvSpPr>
          <p:cNvPr id="4" name="Slide Number Placeholder 3"/>
          <p:cNvSpPr>
            <a:spLocks noGrp="1"/>
          </p:cNvSpPr>
          <p:nvPr>
            <p:ph type="sldNum" sz="quarter" idx="10"/>
          </p:nvPr>
        </p:nvSpPr>
        <p:spPr/>
        <p:txBody>
          <a:bodyPr/>
          <a:lstStyle/>
          <a:p>
            <a:fld id="{DB056F8D-19ED-477C-91CE-B60597CDA20A}" type="slidenum">
              <a:rPr lang="en-US" smtClean="0"/>
              <a:t>4</a:t>
            </a:fld>
            <a:endParaRPr lang="en-US"/>
          </a:p>
        </p:txBody>
      </p:sp>
    </p:spTree>
    <p:extLst>
      <p:ext uri="{BB962C8B-B14F-4D97-AF65-F5344CB8AC3E}">
        <p14:creationId xmlns:p14="http://schemas.microsoft.com/office/powerpoint/2010/main" val="14185819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smtClean="0"/>
                  <a:t>Geometry representation</a:t>
                </a:r>
                <a:r>
                  <a:rPr lang="en-US" baseline="0" dirty="0" smtClean="0"/>
                  <a:t> comparison.</a:t>
                </a:r>
              </a:p>
              <a:p>
                <a:pPr marL="228600" indent="-228600">
                  <a:buAutoNum type="alphaLcPeriod"/>
                </a:pPr>
                <a:r>
                  <a:rPr lang="en-US" dirty="0" smtClean="0"/>
                  <a:t>SIMP smoothing filter.</a:t>
                </a:r>
              </a:p>
              <a:p>
                <a:pPr marL="228600" indent="-228600">
                  <a:buAutoNum type="alphaLcPeriod"/>
                </a:pPr>
                <a:r>
                  <a:rPr lang="en-US" dirty="0" smtClean="0"/>
                  <a:t>Level set smoothing filter.</a:t>
                </a:r>
              </a:p>
              <a:p>
                <a:pPr marL="0" indent="0">
                  <a:buNone/>
                </a:pPr>
                <a:endParaRPr lang="en-US" i="0" dirty="0" smtClean="0">
                  <a:latin typeface="+mn-lt"/>
                  <a:ea typeface="+mn-ea"/>
                </a:endParaRPr>
              </a:p>
              <a:p>
                <a:pPr marL="0" indent="0">
                  <a:buNone/>
                </a:pPr>
                <a14:m>
                  <m:oMath xmlns:m="http://schemas.openxmlformats.org/officeDocument/2006/math">
                    <m:r>
                      <a:rPr lang="en-US" i="1" smtClean="0">
                        <a:latin typeface="Cambria Math"/>
                        <a:ea typeface="Cambria Math"/>
                      </a:rPr>
                      <m:t>𝜌</m:t>
                    </m:r>
                  </m:oMath>
                </a14:m>
                <a:r>
                  <a:rPr lang="en-US" dirty="0" smtClean="0"/>
                  <a:t> as design variable only make sense in density methods.</a:t>
                </a:r>
                <a:endParaRPr lang="en-US" dirty="0"/>
              </a:p>
            </p:txBody>
          </p:sp>
        </mc:Choice>
        <mc:Fallback xmlns="">
          <p:sp>
            <p:nvSpPr>
              <p:cNvPr id="3" name="Notes Placeholder 2"/>
              <p:cNvSpPr>
                <a:spLocks noGrp="1"/>
              </p:cNvSpPr>
              <p:nvPr>
                <p:ph type="body" idx="1"/>
              </p:nvPr>
            </p:nvSpPr>
            <p:spPr/>
            <p:txBody>
              <a:bodyPr/>
              <a:lstStyle/>
              <a:p>
                <a:r>
                  <a:rPr lang="en-US" dirty="0" smtClean="0"/>
                  <a:t>Geometry representation</a:t>
                </a:r>
                <a:r>
                  <a:rPr lang="en-US" baseline="0" dirty="0" smtClean="0"/>
                  <a:t> comparison.</a:t>
                </a:r>
              </a:p>
              <a:p>
                <a:pPr marL="228600" indent="-228600">
                  <a:buAutoNum type="alphaLcPeriod"/>
                </a:pPr>
                <a:r>
                  <a:rPr lang="en-US" dirty="0" smtClean="0"/>
                  <a:t>SIMP smoothing filter.</a:t>
                </a:r>
              </a:p>
              <a:p>
                <a:pPr marL="228600" indent="-228600">
                  <a:buAutoNum type="alphaLcPeriod"/>
                </a:pPr>
                <a:r>
                  <a:rPr lang="en-US" dirty="0" smtClean="0"/>
                  <a:t>Level set smoothing filter.</a:t>
                </a:r>
              </a:p>
              <a:p>
                <a:pPr marL="0" indent="0">
                  <a:buNone/>
                </a:pPr>
                <a:endParaRPr lang="en-US" i="0" dirty="0" smtClean="0">
                  <a:latin typeface="+mn-lt"/>
                  <a:ea typeface="+mn-ea"/>
                </a:endParaRPr>
              </a:p>
              <a:p>
                <a:pPr marL="0" indent="0">
                  <a:buNone/>
                </a:pPr>
                <a:r>
                  <a:rPr lang="en-US" i="0" smtClean="0">
                    <a:latin typeface="Cambria Math"/>
                    <a:ea typeface="Cambria Math"/>
                  </a:rPr>
                  <a:t>𝜌</a:t>
                </a:r>
                <a:r>
                  <a:rPr lang="en-US" dirty="0" smtClean="0"/>
                  <a:t> as design variable only make sense in density methods.</a:t>
                </a:r>
                <a:endParaRPr lang="en-US" dirty="0"/>
              </a:p>
            </p:txBody>
          </p:sp>
        </mc:Fallback>
      </mc:AlternateContent>
      <p:sp>
        <p:nvSpPr>
          <p:cNvPr id="4" name="Slide Number Placeholder 3"/>
          <p:cNvSpPr>
            <a:spLocks noGrp="1"/>
          </p:cNvSpPr>
          <p:nvPr>
            <p:ph type="sldNum" sz="quarter" idx="10"/>
          </p:nvPr>
        </p:nvSpPr>
        <p:spPr/>
        <p:txBody>
          <a:bodyPr/>
          <a:lstStyle/>
          <a:p>
            <a:fld id="{DB056F8D-19ED-477C-91CE-B60597CDA20A}" type="slidenum">
              <a:rPr lang="en-US" smtClean="0"/>
              <a:t>56</a:t>
            </a:fld>
            <a:endParaRPr lang="en-US"/>
          </a:p>
        </p:txBody>
      </p:sp>
    </p:spTree>
    <p:extLst>
      <p:ext uri="{BB962C8B-B14F-4D97-AF65-F5344CB8AC3E}">
        <p14:creationId xmlns:p14="http://schemas.microsoft.com/office/powerpoint/2010/main" val="29064778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XFEM decomposition and solution approximation.</a:t>
            </a:r>
          </a:p>
          <a:p>
            <a:pPr marL="228600" indent="-228600">
              <a:buAutoNum type="alphaLcPeriod"/>
            </a:pPr>
            <a:r>
              <a:rPr lang="en-US" baseline="0" dirty="0" smtClean="0"/>
              <a:t>How are elements discretized?</a:t>
            </a:r>
          </a:p>
          <a:p>
            <a:pPr marL="228600" indent="-228600">
              <a:buAutoNum type="alphaLcPeriod"/>
            </a:pPr>
            <a:r>
              <a:rPr lang="en-US" baseline="0" dirty="0" smtClean="0"/>
              <a:t>How are the solutions interpolated from the element?</a:t>
            </a:r>
            <a:endParaRPr lang="en-US" dirty="0" smtClean="0"/>
          </a:p>
        </p:txBody>
      </p:sp>
      <p:sp>
        <p:nvSpPr>
          <p:cNvPr id="4" name="Slide Number Placeholder 3"/>
          <p:cNvSpPr>
            <a:spLocks noGrp="1"/>
          </p:cNvSpPr>
          <p:nvPr>
            <p:ph type="sldNum" sz="quarter" idx="10"/>
          </p:nvPr>
        </p:nvSpPr>
        <p:spPr/>
        <p:txBody>
          <a:bodyPr/>
          <a:lstStyle/>
          <a:p>
            <a:fld id="{DB056F8D-19ED-477C-91CE-B60597CDA20A}" type="slidenum">
              <a:rPr lang="en-US" smtClean="0"/>
              <a:t>57</a:t>
            </a:fld>
            <a:endParaRPr lang="en-US"/>
          </a:p>
        </p:txBody>
      </p:sp>
    </p:spTree>
    <p:extLst>
      <p:ext uri="{BB962C8B-B14F-4D97-AF65-F5344CB8AC3E}">
        <p14:creationId xmlns:p14="http://schemas.microsoft.com/office/powerpoint/2010/main" val="9767635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LcPeriod"/>
            </a:pPr>
            <a:r>
              <a:rPr lang="en-US" dirty="0" smtClean="0"/>
              <a:t>What do we want? Expand to 3D.</a:t>
            </a:r>
          </a:p>
          <a:p>
            <a:pPr marL="228600" indent="-228600">
              <a:buAutoNum type="alphaLcPeriod"/>
            </a:pPr>
            <a:r>
              <a:rPr lang="en-US" dirty="0" smtClean="0"/>
              <a:t>Is it trivial to expand from 2D to 3D?</a:t>
            </a:r>
            <a:endParaRPr lang="en-US" dirty="0"/>
          </a:p>
        </p:txBody>
      </p:sp>
      <p:sp>
        <p:nvSpPr>
          <p:cNvPr id="4" name="Slide Number Placeholder 3"/>
          <p:cNvSpPr>
            <a:spLocks noGrp="1"/>
          </p:cNvSpPr>
          <p:nvPr>
            <p:ph type="sldNum" sz="quarter" idx="10"/>
          </p:nvPr>
        </p:nvSpPr>
        <p:spPr/>
        <p:txBody>
          <a:bodyPr/>
          <a:lstStyle/>
          <a:p>
            <a:fld id="{DB056F8D-19ED-477C-91CE-B60597CDA20A}" type="slidenum">
              <a:rPr lang="en-US" smtClean="0"/>
              <a:t>58</a:t>
            </a:fld>
            <a:endParaRPr lang="en-US"/>
          </a:p>
        </p:txBody>
      </p:sp>
    </p:spTree>
    <p:extLst>
      <p:ext uri="{BB962C8B-B14F-4D97-AF65-F5344CB8AC3E}">
        <p14:creationId xmlns:p14="http://schemas.microsoft.com/office/powerpoint/2010/main" val="14014742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Enrichment</a:t>
            </a:r>
          </a:p>
          <a:p>
            <a:pPr marL="228600" indent="-228600">
              <a:buAutoNum type="alphaLcPeriod"/>
            </a:pPr>
            <a:r>
              <a:rPr lang="en-US" baseline="0" dirty="0" smtClean="0"/>
              <a:t>How? Flood fill.</a:t>
            </a:r>
          </a:p>
          <a:p>
            <a:pPr marL="228600" indent="-228600">
              <a:buAutoNum type="alphaLcPeriod"/>
            </a:pPr>
            <a:r>
              <a:rPr lang="en-US" baseline="0" dirty="0" smtClean="0"/>
              <a:t>Complexity? Several algorithms attempted.</a:t>
            </a:r>
          </a:p>
          <a:p>
            <a:pPr marL="228600" indent="-228600">
              <a:buAutoNum type="alphaLcPeriod"/>
            </a:pPr>
            <a:r>
              <a:rPr lang="en-US" baseline="0" dirty="0" smtClean="0"/>
              <a:t>Example / description.</a:t>
            </a:r>
            <a:endParaRPr lang="en-US" dirty="0"/>
          </a:p>
        </p:txBody>
      </p:sp>
      <p:sp>
        <p:nvSpPr>
          <p:cNvPr id="4" name="Slide Number Placeholder 3"/>
          <p:cNvSpPr>
            <a:spLocks noGrp="1"/>
          </p:cNvSpPr>
          <p:nvPr>
            <p:ph type="sldNum" sz="quarter" idx="10"/>
          </p:nvPr>
        </p:nvSpPr>
        <p:spPr/>
        <p:txBody>
          <a:bodyPr/>
          <a:lstStyle/>
          <a:p>
            <a:fld id="{DB056F8D-19ED-477C-91CE-B60597CDA20A}" type="slidenum">
              <a:rPr lang="en-US" smtClean="0"/>
              <a:t>59</a:t>
            </a:fld>
            <a:endParaRPr lang="en-US"/>
          </a:p>
        </p:txBody>
      </p:sp>
    </p:spTree>
    <p:extLst>
      <p:ext uri="{BB962C8B-B14F-4D97-AF65-F5344CB8AC3E}">
        <p14:creationId xmlns:p14="http://schemas.microsoft.com/office/powerpoint/2010/main" val="40774886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Adaptive mesh refinement also resolves artificial stiffening issue, but it is less attractive for topology optimization.</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Generalized description of continuities.</a:t>
            </a:r>
          </a:p>
          <a:p>
            <a:endParaRPr lang="en-US" sz="1200" b="0" i="0" u="none" strike="noStrike" kern="1200" baseline="0" dirty="0" smtClean="0">
              <a:solidFill>
                <a:schemeClr val="tx1"/>
              </a:solidFill>
              <a:latin typeface="+mn-lt"/>
              <a:ea typeface="+mn-ea"/>
              <a:cs typeface="+mn-cs"/>
            </a:endParaRPr>
          </a:p>
          <a:p>
            <a:pPr marL="228600" indent="-228600">
              <a:buAutoNum type="alphaLcPeriod"/>
            </a:pPr>
            <a:r>
              <a:rPr lang="en-US" sz="1200" b="0" i="0" u="none" strike="noStrike" kern="1200" baseline="0" dirty="0" smtClean="0">
                <a:solidFill>
                  <a:schemeClr val="tx1"/>
                </a:solidFill>
                <a:latin typeface="+mn-lt"/>
                <a:ea typeface="+mn-ea"/>
                <a:cs typeface="+mn-cs"/>
              </a:rPr>
              <a:t>Why? Multiple disconnected regions.</a:t>
            </a:r>
          </a:p>
          <a:p>
            <a:pPr marL="228600" indent="-228600">
              <a:buAutoNum type="alphaLcPeriod"/>
            </a:pPr>
            <a:r>
              <a:rPr lang="en-US" sz="1200" b="0" i="0" u="none" strike="noStrike" kern="1200" baseline="0" dirty="0" smtClean="0">
                <a:solidFill>
                  <a:schemeClr val="tx1"/>
                </a:solidFill>
                <a:latin typeface="+mn-lt"/>
                <a:ea typeface="+mn-ea"/>
                <a:cs typeface="+mn-cs"/>
              </a:rPr>
              <a:t>How? Augment space, use Heaviside enrichment.</a:t>
            </a:r>
          </a:p>
          <a:p>
            <a:pPr marL="228600" indent="-228600">
              <a:buAutoNum type="alphaLcPeriod"/>
            </a:pPr>
            <a:r>
              <a:rPr lang="en-US" sz="1200" b="0" i="0" u="none" strike="noStrike" kern="1200" baseline="0" dirty="0" smtClean="0">
                <a:solidFill>
                  <a:schemeClr val="tx1"/>
                </a:solidFill>
                <a:latin typeface="+mn-lt"/>
                <a:ea typeface="+mn-ea"/>
                <a:cs typeface="+mn-cs"/>
              </a:rPr>
              <a:t>Example.</a:t>
            </a:r>
            <a:endParaRPr lang="en-US" dirty="0"/>
          </a:p>
        </p:txBody>
      </p:sp>
      <p:sp>
        <p:nvSpPr>
          <p:cNvPr id="4" name="Slide Number Placeholder 3"/>
          <p:cNvSpPr>
            <a:spLocks noGrp="1"/>
          </p:cNvSpPr>
          <p:nvPr>
            <p:ph type="sldNum" sz="quarter" idx="10"/>
          </p:nvPr>
        </p:nvSpPr>
        <p:spPr/>
        <p:txBody>
          <a:bodyPr/>
          <a:lstStyle/>
          <a:p>
            <a:fld id="{DB056F8D-19ED-477C-91CE-B60597CDA20A}" type="slidenum">
              <a:rPr lang="en-US" smtClean="0"/>
              <a:t>60</a:t>
            </a:fld>
            <a:endParaRPr lang="en-US"/>
          </a:p>
        </p:txBody>
      </p:sp>
    </p:spTree>
    <p:extLst>
      <p:ext uri="{BB962C8B-B14F-4D97-AF65-F5344CB8AC3E}">
        <p14:creationId xmlns:p14="http://schemas.microsoft.com/office/powerpoint/2010/main" val="7323787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LcPeriod"/>
            </a:pPr>
            <a:r>
              <a:rPr lang="en-US" dirty="0" smtClean="0"/>
              <a:t>Topology changes may cause small intersection regions.</a:t>
            </a:r>
          </a:p>
          <a:p>
            <a:pPr marL="228600" indent="-228600">
              <a:buAutoNum type="alphaLcPeriod"/>
            </a:pPr>
            <a:r>
              <a:rPr lang="en-US" dirty="0" smtClean="0"/>
              <a:t>Issue</a:t>
            </a:r>
            <a:r>
              <a:rPr lang="en-US" baseline="0" dirty="0" smtClean="0"/>
              <a:t> is pronounced in 3D due to intersections.</a:t>
            </a:r>
          </a:p>
          <a:p>
            <a:pPr marL="228600" indent="-228600">
              <a:buAutoNum type="alphaLcPeriod"/>
            </a:pPr>
            <a:r>
              <a:rPr lang="en-US" baseline="0" dirty="0" smtClean="0"/>
              <a:t>Condition number goes up.</a:t>
            </a:r>
          </a:p>
          <a:p>
            <a:pPr marL="228600" indent="-228600">
              <a:buAutoNum type="alphaLcPeriod"/>
            </a:pPr>
            <a:r>
              <a:rPr lang="en-US" baseline="0" dirty="0" smtClean="0"/>
              <a:t>Approach: Use preconditioner from Lang et al.</a:t>
            </a:r>
          </a:p>
          <a:p>
            <a:pPr marL="228600" indent="-228600">
              <a:buAutoNum type="alphaLcPeriod"/>
            </a:pPr>
            <a:r>
              <a:rPr lang="en-US" baseline="0" dirty="0" smtClean="0"/>
              <a:t>Example.</a:t>
            </a:r>
            <a:endParaRPr lang="en-US" dirty="0"/>
          </a:p>
        </p:txBody>
      </p:sp>
      <p:sp>
        <p:nvSpPr>
          <p:cNvPr id="4" name="Slide Number Placeholder 3"/>
          <p:cNvSpPr>
            <a:spLocks noGrp="1"/>
          </p:cNvSpPr>
          <p:nvPr>
            <p:ph type="sldNum" sz="quarter" idx="10"/>
          </p:nvPr>
        </p:nvSpPr>
        <p:spPr/>
        <p:txBody>
          <a:bodyPr/>
          <a:lstStyle/>
          <a:p>
            <a:fld id="{DB056F8D-19ED-477C-91CE-B60597CDA20A}" type="slidenum">
              <a:rPr lang="en-US" smtClean="0"/>
              <a:t>61</a:t>
            </a:fld>
            <a:endParaRPr lang="en-US"/>
          </a:p>
        </p:txBody>
      </p:sp>
    </p:spTree>
    <p:extLst>
      <p:ext uri="{BB962C8B-B14F-4D97-AF65-F5344CB8AC3E}">
        <p14:creationId xmlns:p14="http://schemas.microsoft.com/office/powerpoint/2010/main" val="33426182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Note that the standard Lagrange multiplier approach is not suitable for the XFEM as it suffers from numerical instabilities.</a:t>
            </a:r>
          </a:p>
          <a:p>
            <a:endParaRPr lang="en-US" sz="1200" b="0" i="0" u="none" strike="noStrike" kern="1200" baseline="0" dirty="0" smtClean="0">
              <a:solidFill>
                <a:schemeClr val="tx1"/>
              </a:solidFill>
              <a:latin typeface="+mn-lt"/>
              <a:ea typeface="+mn-ea"/>
              <a:cs typeface="+mn-cs"/>
            </a:endParaRPr>
          </a:p>
          <a:p>
            <a:pPr marL="228600" indent="-228600">
              <a:buAutoNum type="alphaLcPeriod"/>
            </a:pPr>
            <a:r>
              <a:rPr lang="en-US" sz="1200" b="0" i="0" u="none" strike="noStrike" kern="1200" baseline="0" dirty="0" smtClean="0">
                <a:solidFill>
                  <a:schemeClr val="tx1"/>
                </a:solidFill>
                <a:latin typeface="+mn-lt"/>
                <a:ea typeface="+mn-ea"/>
                <a:cs typeface="+mn-cs"/>
              </a:rPr>
              <a:t>Issue is discontinuity due to Heaviside.</a:t>
            </a:r>
          </a:p>
          <a:p>
            <a:pPr marL="228600" indent="-228600">
              <a:buAutoNum type="alphaLcPeriod"/>
            </a:pPr>
            <a:r>
              <a:rPr lang="en-US" sz="1200" b="0" i="0" u="none" strike="noStrike" kern="1200" baseline="0" dirty="0" smtClean="0">
                <a:solidFill>
                  <a:schemeClr val="tx1"/>
                </a:solidFill>
                <a:latin typeface="+mn-lt"/>
                <a:ea typeface="+mn-ea"/>
                <a:cs typeface="+mn-cs"/>
              </a:rPr>
              <a:t>Hypothesis: Can we accurately enforce BCs without mesh </a:t>
            </a:r>
            <a:r>
              <a:rPr lang="en-US" sz="1200" b="0" i="0" u="none" strike="noStrike" kern="1200" baseline="0" dirty="0" err="1" smtClean="0">
                <a:solidFill>
                  <a:schemeClr val="tx1"/>
                </a:solidFill>
                <a:latin typeface="+mn-lt"/>
                <a:ea typeface="+mn-ea"/>
                <a:cs typeface="+mn-cs"/>
              </a:rPr>
              <a:t>refinment</a:t>
            </a:r>
            <a:r>
              <a:rPr lang="en-US" sz="1200" b="0" i="0" u="none" strike="noStrike" kern="1200" baseline="0" dirty="0" smtClean="0">
                <a:solidFill>
                  <a:schemeClr val="tx1"/>
                </a:solidFill>
                <a:latin typeface="+mn-lt"/>
                <a:ea typeface="+mn-ea"/>
                <a:cs typeface="+mn-cs"/>
              </a:rPr>
              <a:t>?</a:t>
            </a:r>
          </a:p>
          <a:p>
            <a:pPr marL="228600" indent="-228600">
              <a:buAutoNum type="alphaLcPeriod"/>
            </a:pPr>
            <a:r>
              <a:rPr lang="en-US" sz="1200" b="0" i="0" u="none" strike="noStrike" kern="1200" baseline="0" dirty="0" smtClean="0">
                <a:solidFill>
                  <a:schemeClr val="tx1"/>
                </a:solidFill>
                <a:latin typeface="+mn-lt"/>
                <a:ea typeface="+mn-ea"/>
                <a:cs typeface="+mn-cs"/>
              </a:rPr>
              <a:t>Approach: stabilized Lagrange and </a:t>
            </a:r>
            <a:r>
              <a:rPr lang="en-US" sz="1200" b="0" i="0" u="none" strike="noStrike" kern="1200" baseline="0" dirty="0" err="1" smtClean="0">
                <a:solidFill>
                  <a:schemeClr val="tx1"/>
                </a:solidFill>
                <a:latin typeface="+mn-lt"/>
                <a:ea typeface="+mn-ea"/>
                <a:cs typeface="+mn-cs"/>
              </a:rPr>
              <a:t>Nitsche</a:t>
            </a:r>
            <a:r>
              <a:rPr lang="en-US" sz="1200" b="0" i="0" u="none" strike="noStrike" kern="1200" baseline="0" dirty="0" smtClean="0">
                <a:solidFill>
                  <a:schemeClr val="tx1"/>
                </a:solidFill>
                <a:latin typeface="+mn-lt"/>
                <a:ea typeface="+mn-ea"/>
                <a:cs typeface="+mn-cs"/>
              </a:rPr>
              <a:t>.</a:t>
            </a:r>
          </a:p>
          <a:p>
            <a:pPr marL="228600" indent="-228600">
              <a:buAutoNum type="alphaLcPeriod"/>
            </a:pPr>
            <a:r>
              <a:rPr lang="en-US" sz="1200" b="0" i="0" u="none" strike="noStrike" kern="1200" baseline="0" dirty="0" smtClean="0">
                <a:solidFill>
                  <a:schemeClr val="tx1"/>
                </a:solidFill>
                <a:latin typeface="+mn-lt"/>
                <a:ea typeface="+mn-ea"/>
                <a:cs typeface="+mn-cs"/>
              </a:rPr>
              <a:t>Why is it important?</a:t>
            </a:r>
            <a:endParaRPr lang="en-US" dirty="0"/>
          </a:p>
        </p:txBody>
      </p:sp>
      <p:sp>
        <p:nvSpPr>
          <p:cNvPr id="4" name="Slide Number Placeholder 3"/>
          <p:cNvSpPr>
            <a:spLocks noGrp="1"/>
          </p:cNvSpPr>
          <p:nvPr>
            <p:ph type="sldNum" sz="quarter" idx="10"/>
          </p:nvPr>
        </p:nvSpPr>
        <p:spPr/>
        <p:txBody>
          <a:bodyPr/>
          <a:lstStyle/>
          <a:p>
            <a:fld id="{DB056F8D-19ED-477C-91CE-B60597CDA20A}" type="slidenum">
              <a:rPr lang="en-US" smtClean="0"/>
              <a:t>62</a:t>
            </a:fld>
            <a:endParaRPr lang="en-US"/>
          </a:p>
        </p:txBody>
      </p:sp>
    </p:spTree>
    <p:extLst>
      <p:ext uri="{BB962C8B-B14F-4D97-AF65-F5344CB8AC3E}">
        <p14:creationId xmlns:p14="http://schemas.microsoft.com/office/powerpoint/2010/main" val="25132317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Regularization</a:t>
            </a:r>
          </a:p>
          <a:p>
            <a:endParaRPr lang="en-US" dirty="0" smtClean="0"/>
          </a:p>
          <a:p>
            <a:pPr marL="228600" indent="-228600">
              <a:buAutoNum type="alphaLcPeriod"/>
            </a:pPr>
            <a:r>
              <a:rPr lang="en-US" baseline="0" dirty="0" smtClean="0"/>
              <a:t>What is the issue? Show example.</a:t>
            </a:r>
          </a:p>
          <a:p>
            <a:pPr marL="228600" indent="-228600">
              <a:buAutoNum type="alphaLcPeriod"/>
            </a:pPr>
            <a:r>
              <a:rPr lang="en-US" baseline="0" dirty="0" smtClean="0"/>
              <a:t>Hypothesis.</a:t>
            </a:r>
          </a:p>
          <a:p>
            <a:pPr marL="228600" indent="-228600">
              <a:buAutoNum type="alphaLcPeriod"/>
            </a:pPr>
            <a:r>
              <a:rPr lang="en-US" dirty="0" smtClean="0"/>
              <a:t>Why</a:t>
            </a:r>
            <a:r>
              <a:rPr lang="en-US" baseline="0" dirty="0" smtClean="0"/>
              <a:t> do we want regularization?</a:t>
            </a:r>
          </a:p>
          <a:p>
            <a:pPr marL="228600" indent="-228600">
              <a:buAutoNum type="alphaLcPeriod"/>
            </a:pPr>
            <a:r>
              <a:rPr lang="en-US" baseline="0" dirty="0" smtClean="0"/>
              <a:t>Regularization techniques.</a:t>
            </a:r>
          </a:p>
          <a:p>
            <a:pPr marL="228600" indent="-228600">
              <a:buAutoNum type="alphaLcPeriod"/>
            </a:pPr>
            <a:r>
              <a:rPr lang="en-US" baseline="0" dirty="0" smtClean="0"/>
              <a:t>Open issues.</a:t>
            </a:r>
            <a:endParaRPr lang="en-US" dirty="0"/>
          </a:p>
        </p:txBody>
      </p:sp>
      <p:sp>
        <p:nvSpPr>
          <p:cNvPr id="4" name="Slide Number Placeholder 3"/>
          <p:cNvSpPr>
            <a:spLocks noGrp="1"/>
          </p:cNvSpPr>
          <p:nvPr>
            <p:ph type="sldNum" sz="quarter" idx="10"/>
          </p:nvPr>
        </p:nvSpPr>
        <p:spPr/>
        <p:txBody>
          <a:bodyPr/>
          <a:lstStyle/>
          <a:p>
            <a:fld id="{DB056F8D-19ED-477C-91CE-B60597CDA20A}" type="slidenum">
              <a:rPr lang="en-US" smtClean="0"/>
              <a:t>63</a:t>
            </a:fld>
            <a:endParaRPr lang="en-US"/>
          </a:p>
        </p:txBody>
      </p:sp>
    </p:spTree>
    <p:extLst>
      <p:ext uri="{BB962C8B-B14F-4D97-AF65-F5344CB8AC3E}">
        <p14:creationId xmlns:p14="http://schemas.microsoft.com/office/powerpoint/2010/main" val="24152668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LcPeriod"/>
            </a:pPr>
            <a:r>
              <a:rPr lang="en-US" dirty="0" smtClean="0"/>
              <a:t>What is the issue?</a:t>
            </a:r>
          </a:p>
          <a:p>
            <a:pPr marL="228600" indent="-228600">
              <a:buAutoNum type="alphaLcPeriod"/>
            </a:pPr>
            <a:r>
              <a:rPr lang="en-US" dirty="0" smtClean="0"/>
              <a:t>Why is it important?</a:t>
            </a:r>
          </a:p>
          <a:p>
            <a:pPr marL="228600" indent="-228600">
              <a:buAutoNum type="alphaLcPeriod"/>
            </a:pPr>
            <a:r>
              <a:rPr lang="en-US" dirty="0" smtClean="0"/>
              <a:t>Approach: springs and perimeter.</a:t>
            </a:r>
            <a:endParaRPr lang="en-US" dirty="0"/>
          </a:p>
        </p:txBody>
      </p:sp>
      <p:sp>
        <p:nvSpPr>
          <p:cNvPr id="4" name="Slide Number Placeholder 3"/>
          <p:cNvSpPr>
            <a:spLocks noGrp="1"/>
          </p:cNvSpPr>
          <p:nvPr>
            <p:ph type="sldNum" sz="quarter" idx="10"/>
          </p:nvPr>
        </p:nvSpPr>
        <p:spPr/>
        <p:txBody>
          <a:bodyPr/>
          <a:lstStyle/>
          <a:p>
            <a:fld id="{DB056F8D-19ED-477C-91CE-B60597CDA20A}" type="slidenum">
              <a:rPr lang="en-US" smtClean="0"/>
              <a:t>64</a:t>
            </a:fld>
            <a:endParaRPr lang="en-US"/>
          </a:p>
        </p:txBody>
      </p:sp>
    </p:spTree>
    <p:extLst>
      <p:ext uri="{BB962C8B-B14F-4D97-AF65-F5344CB8AC3E}">
        <p14:creationId xmlns:p14="http://schemas.microsoft.com/office/powerpoint/2010/main" val="1421087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Basic concepts.</a:t>
            </a:r>
          </a:p>
          <a:p>
            <a:pPr marL="228600" indent="-228600">
              <a:buAutoNum type="alphaLcPeriod"/>
            </a:pPr>
            <a:r>
              <a:rPr lang="en-US" sz="1200" b="0" i="0" kern="1200" dirty="0" smtClean="0">
                <a:solidFill>
                  <a:schemeClr val="tx1"/>
                </a:solidFill>
                <a:effectLst/>
                <a:latin typeface="+mn-lt"/>
                <a:ea typeface="+mn-ea"/>
                <a:cs typeface="+mn-cs"/>
              </a:rPr>
              <a:t>The design goal is to find the geometry of a structure within a design domain for a given objective and constraint.</a:t>
            </a:r>
          </a:p>
          <a:p>
            <a:pPr marL="228600" marR="0" indent="-228600" algn="l" defTabSz="914400" rtl="0" eaLnBrk="1" fontAlgn="auto" latinLnBrk="0" hangingPunct="1">
              <a:lnSpc>
                <a:spcPct val="100000"/>
              </a:lnSpc>
              <a:spcBef>
                <a:spcPts val="0"/>
              </a:spcBef>
              <a:spcAft>
                <a:spcPts val="0"/>
              </a:spcAft>
              <a:buClrTx/>
              <a:buSzTx/>
              <a:buFontTx/>
              <a:buAutoNum type="alphaLcPeriod"/>
              <a:tabLst/>
              <a:defRPr/>
            </a:pPr>
            <a:r>
              <a:rPr lang="en-US" sz="1200" b="0" i="0" kern="1200" dirty="0" smtClean="0">
                <a:solidFill>
                  <a:schemeClr val="tx1"/>
                </a:solidFill>
                <a:effectLst/>
                <a:latin typeface="+mn-lt"/>
                <a:ea typeface="+mn-ea"/>
                <a:cs typeface="+mn-cs"/>
              </a:rPr>
              <a:t>The problem is solved by introducing a fictitious porous material with density rho which varies from zero to one.</a:t>
            </a:r>
          </a:p>
          <a:p>
            <a:pPr marL="228600" indent="-228600">
              <a:buAutoNum type="alphaLcPeriod"/>
            </a:pPr>
            <a:r>
              <a:rPr lang="en-US" sz="1200" b="0" i="0" kern="1200" dirty="0" smtClean="0">
                <a:solidFill>
                  <a:schemeClr val="tx1"/>
                </a:solidFill>
                <a:effectLst/>
                <a:latin typeface="+mn-lt"/>
                <a:ea typeface="+mn-ea"/>
                <a:cs typeface="+mn-cs"/>
              </a:rPr>
              <a:t>The density distribution is discretized and the elemental/nodal densities are treated as design variables.</a:t>
            </a:r>
          </a:p>
          <a:p>
            <a:pPr marL="228600" indent="-228600">
              <a:buAutoNum type="alphaLcPeriod"/>
            </a:pPr>
            <a:r>
              <a:rPr lang="en-US" sz="1200" b="0" i="0" kern="1200" dirty="0" smtClean="0">
                <a:solidFill>
                  <a:schemeClr val="tx1"/>
                </a:solidFill>
                <a:effectLst/>
                <a:latin typeface="+mn-lt"/>
                <a:ea typeface="+mn-ea"/>
                <a:cs typeface="+mn-cs"/>
              </a:rPr>
              <a:t>The optimum density distribution is found by a NLP.</a:t>
            </a:r>
          </a:p>
          <a:p>
            <a:pPr marL="228600" indent="-228600">
              <a:buAutoNum type="alphaLcPeriod"/>
            </a:pPr>
            <a:r>
              <a:rPr lang="en-US" sz="1200" b="0" i="0" kern="1200" dirty="0" smtClean="0">
                <a:solidFill>
                  <a:schemeClr val="tx1"/>
                </a:solidFill>
                <a:effectLst/>
                <a:latin typeface="+mn-lt"/>
                <a:ea typeface="+mn-ea"/>
                <a:cs typeface="+mn-cs"/>
              </a:rPr>
              <a:t>An example for this approach is shown.</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B056F8D-19ED-477C-91CE-B60597CDA20A}" type="slidenum">
              <a:rPr lang="en-US" smtClean="0"/>
              <a:t>5</a:t>
            </a:fld>
            <a:endParaRPr lang="en-US"/>
          </a:p>
        </p:txBody>
      </p:sp>
    </p:spTree>
    <p:extLst>
      <p:ext uri="{BB962C8B-B14F-4D97-AF65-F5344CB8AC3E}">
        <p14:creationId xmlns:p14="http://schemas.microsoft.com/office/powerpoint/2010/main" val="1465675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Let me illustrate</a:t>
            </a:r>
            <a:r>
              <a:rPr lang="en-US" sz="1200" b="0" i="0" kern="1200" baseline="0" dirty="0" smtClean="0">
                <a:solidFill>
                  <a:schemeClr val="tx1"/>
                </a:solidFill>
                <a:effectLst/>
                <a:latin typeface="+mn-lt"/>
                <a:ea typeface="+mn-ea"/>
                <a:cs typeface="+mn-cs"/>
              </a:rPr>
              <a:t> topology optimization with two optimization examples in structural linear elasticity and incompressible </a:t>
            </a:r>
            <a:r>
              <a:rPr lang="en-US" sz="1200" b="0" i="0" kern="1200" baseline="0" dirty="0" err="1" smtClean="0">
                <a:solidFill>
                  <a:schemeClr val="tx1"/>
                </a:solidFill>
                <a:effectLst/>
                <a:latin typeface="+mn-lt"/>
                <a:ea typeface="+mn-ea"/>
                <a:cs typeface="+mn-cs"/>
              </a:rPr>
              <a:t>Navier</a:t>
            </a:r>
            <a:r>
              <a:rPr lang="en-US" sz="1200" b="0" i="0" kern="1200" baseline="0" dirty="0" smtClean="0">
                <a:solidFill>
                  <a:schemeClr val="tx1"/>
                </a:solidFill>
                <a:effectLst/>
                <a:latin typeface="+mn-lt"/>
                <a:ea typeface="+mn-ea"/>
                <a:cs typeface="+mn-cs"/>
              </a:rPr>
              <a:t>-Stokes.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a:t>
            </a:r>
            <a:r>
              <a:rPr lang="en-US" sz="1200" b="0" i="0" kern="1200" baseline="0" dirty="0" smtClean="0">
                <a:solidFill>
                  <a:schemeClr val="tx1"/>
                </a:solidFill>
                <a:effectLst/>
                <a:latin typeface="+mn-lt"/>
                <a:ea typeface="+mn-ea"/>
                <a:cs typeface="+mn-cs"/>
              </a:rPr>
              <a:t> the optimization problem converges, the design moves toward a 0-1 material definition.</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Application </a:t>
            </a:r>
            <a:r>
              <a:rPr lang="en-US" sz="1200" b="0" i="0" kern="1200" dirty="0" smtClean="0">
                <a:solidFill>
                  <a:schemeClr val="tx1"/>
                </a:solidFill>
                <a:effectLst/>
                <a:latin typeface="+mn-lt"/>
                <a:ea typeface="+mn-ea"/>
                <a:cs typeface="+mn-cs"/>
              </a:rPr>
              <a:t>examples</a:t>
            </a:r>
            <a:r>
              <a:rPr lang="en-US" sz="1200" b="0" i="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pPr marL="228600" indent="-228600">
              <a:buAutoNum type="alphaLcPeriod"/>
            </a:pPr>
            <a:r>
              <a:rPr lang="en-US" sz="1200" b="0" i="0" kern="1200" dirty="0" smtClean="0">
                <a:solidFill>
                  <a:schemeClr val="tx1"/>
                </a:solidFill>
                <a:effectLst/>
                <a:latin typeface="+mn-lt"/>
                <a:ea typeface="+mn-ea"/>
                <a:cs typeface="+mn-cs"/>
              </a:rPr>
              <a:t>Structural topology optimization example: linear elasticity, problem setup and optimized result; density interpolates Young’s modulus.</a:t>
            </a:r>
          </a:p>
          <a:p>
            <a:pPr marL="228600" marR="0" indent="-228600" algn="l" defTabSz="914400" rtl="0" eaLnBrk="1" fontAlgn="auto" latinLnBrk="0" hangingPunct="1">
              <a:lnSpc>
                <a:spcPct val="100000"/>
              </a:lnSpc>
              <a:spcBef>
                <a:spcPts val="0"/>
              </a:spcBef>
              <a:spcAft>
                <a:spcPts val="0"/>
              </a:spcAft>
              <a:buClrTx/>
              <a:buSzTx/>
              <a:buFontTx/>
              <a:buAutoNum type="alphaLcPeriod"/>
              <a:tabLst/>
              <a:defRPr/>
            </a:pPr>
            <a:r>
              <a:rPr lang="en-US" sz="1200" b="0" i="0" kern="1200" dirty="0" smtClean="0">
                <a:solidFill>
                  <a:schemeClr val="tx1"/>
                </a:solidFill>
                <a:effectLst/>
                <a:latin typeface="+mn-lt"/>
                <a:ea typeface="+mn-ea"/>
                <a:cs typeface="+mn-cs"/>
              </a:rPr>
              <a:t>Flow topology optimization example: </a:t>
            </a:r>
            <a:r>
              <a:rPr lang="en-US" sz="1200" b="0" i="0" kern="1200" dirty="0" err="1" smtClean="0">
                <a:solidFill>
                  <a:schemeClr val="tx1"/>
                </a:solidFill>
                <a:effectLst/>
                <a:latin typeface="+mn-lt"/>
                <a:ea typeface="+mn-ea"/>
                <a:cs typeface="+mn-cs"/>
              </a:rPr>
              <a:t>Navier</a:t>
            </a:r>
            <a:r>
              <a:rPr lang="en-US" sz="1200" b="0" i="0" kern="1200" dirty="0" smtClean="0">
                <a:solidFill>
                  <a:schemeClr val="tx1"/>
                </a:solidFill>
                <a:effectLst/>
                <a:latin typeface="+mn-lt"/>
                <a:ea typeface="+mn-ea"/>
                <a:cs typeface="+mn-cs"/>
              </a:rPr>
              <a:t>-Stokes model, problem setup and optimized result; density interpolates permeability.</a:t>
            </a:r>
          </a:p>
        </p:txBody>
      </p:sp>
      <p:sp>
        <p:nvSpPr>
          <p:cNvPr id="4" name="Slide Number Placeholder 3"/>
          <p:cNvSpPr>
            <a:spLocks noGrp="1"/>
          </p:cNvSpPr>
          <p:nvPr>
            <p:ph type="sldNum" sz="quarter" idx="10"/>
          </p:nvPr>
        </p:nvSpPr>
        <p:spPr/>
        <p:txBody>
          <a:bodyPr/>
          <a:lstStyle/>
          <a:p>
            <a:fld id="{DB056F8D-19ED-477C-91CE-B60597CDA20A}" type="slidenum">
              <a:rPr lang="en-US" smtClean="0"/>
              <a:t>6</a:t>
            </a:fld>
            <a:endParaRPr lang="en-US"/>
          </a:p>
        </p:txBody>
      </p:sp>
    </p:spTree>
    <p:extLst>
      <p:ext uri="{BB962C8B-B14F-4D97-AF65-F5344CB8AC3E}">
        <p14:creationId xmlns:p14="http://schemas.microsoft.com/office/powerpoint/2010/main" val="1465675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density method has some pros and cons.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Among the pros are that the method is simple,</a:t>
            </a:r>
          </a:p>
          <a:p>
            <a:r>
              <a:rPr lang="en-US" sz="1200" b="0" i="0" kern="1200" dirty="0" smtClean="0">
                <a:solidFill>
                  <a:schemeClr val="tx1"/>
                </a:solidFill>
                <a:effectLst/>
                <a:latin typeface="+mn-lt"/>
                <a:ea typeface="+mn-ea"/>
                <a:cs typeface="+mn-cs"/>
              </a:rPr>
              <a:t>used broadly, </a:t>
            </a:r>
          </a:p>
          <a:p>
            <a:r>
              <a:rPr lang="en-US" sz="1200" b="0" i="0" kern="1200" dirty="0" smtClean="0">
                <a:solidFill>
                  <a:schemeClr val="tx1"/>
                </a:solidFill>
                <a:effectLst/>
                <a:latin typeface="+mn-lt"/>
                <a:ea typeface="+mn-ea"/>
                <a:cs typeface="+mn-cs"/>
              </a:rPr>
              <a:t>and even has interactive design</a:t>
            </a:r>
            <a:r>
              <a:rPr lang="en-US" sz="1200" b="0" i="0" kern="1200" baseline="0" dirty="0" smtClean="0">
                <a:solidFill>
                  <a:schemeClr val="tx1"/>
                </a:solidFill>
                <a:effectLst/>
                <a:latin typeface="+mn-lt"/>
                <a:ea typeface="+mn-ea"/>
                <a:cs typeface="+mn-cs"/>
              </a:rPr>
              <a:t> tools, </a:t>
            </a:r>
          </a:p>
          <a:p>
            <a:r>
              <a:rPr lang="en-US" sz="1200" b="0" i="0" kern="1200" baseline="0" dirty="0" smtClean="0">
                <a:solidFill>
                  <a:schemeClr val="tx1"/>
                </a:solidFill>
                <a:effectLst/>
                <a:latin typeface="+mn-lt"/>
                <a:ea typeface="+mn-ea"/>
                <a:cs typeface="+mn-cs"/>
              </a:rPr>
              <a:t>like app for iPhones.</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Among the cons are that the method causes fuzzy or jagged boundaries.</a:t>
            </a:r>
          </a:p>
          <a:p>
            <a:r>
              <a:rPr lang="en-US" sz="1200" b="0" i="0" kern="1200" baseline="0" dirty="0" smtClean="0">
                <a:solidFill>
                  <a:schemeClr val="tx1"/>
                </a:solidFill>
                <a:effectLst/>
                <a:latin typeface="+mn-lt"/>
                <a:ea typeface="+mn-ea"/>
                <a:cs typeface="+mn-cs"/>
              </a:rPr>
              <a:t>Which affect the accuracy of finite element predictions, </a:t>
            </a:r>
          </a:p>
          <a:p>
            <a:r>
              <a:rPr lang="en-US" sz="1200" b="0" i="0" kern="1200" baseline="0" dirty="0" smtClean="0">
                <a:solidFill>
                  <a:schemeClr val="tx1"/>
                </a:solidFill>
                <a:effectLst/>
                <a:latin typeface="+mn-lt"/>
                <a:ea typeface="+mn-ea"/>
                <a:cs typeface="+mn-cs"/>
              </a:rPr>
              <a:t>Especially at the material interface and for nonlinear problems.</a:t>
            </a:r>
          </a:p>
          <a:p>
            <a:r>
              <a:rPr lang="en-US" sz="1200" b="0" i="0" kern="1200" baseline="0" dirty="0" smtClean="0">
                <a:solidFill>
                  <a:schemeClr val="tx1"/>
                </a:solidFill>
                <a:effectLst/>
                <a:latin typeface="+mn-lt"/>
                <a:ea typeface="+mn-ea"/>
                <a:cs typeface="+mn-cs"/>
              </a:rPr>
              <a:t>A way to mitigate this is to introduce mesh refinement; however that can be tricky and expensive for 3D.</a:t>
            </a:r>
          </a:p>
          <a:p>
            <a:r>
              <a:rPr lang="en-US" sz="1200" b="0" i="0" kern="1200" baseline="0" dirty="0" smtClean="0">
                <a:solidFill>
                  <a:schemeClr val="tx1"/>
                </a:solidFill>
                <a:effectLst/>
                <a:latin typeface="+mn-lt"/>
                <a:ea typeface="+mn-ea"/>
                <a:cs typeface="+mn-cs"/>
              </a:rPr>
              <a:t>The method requires </a:t>
            </a:r>
            <a:r>
              <a:rPr lang="en-US" sz="1200" b="0" i="0" kern="1200" baseline="0" dirty="0" err="1" smtClean="0">
                <a:solidFill>
                  <a:schemeClr val="tx1"/>
                </a:solidFill>
                <a:effectLst/>
                <a:latin typeface="+mn-lt"/>
                <a:ea typeface="+mn-ea"/>
                <a:cs typeface="+mn-cs"/>
              </a:rPr>
              <a:t>postprocessing</a:t>
            </a:r>
            <a:r>
              <a:rPr lang="en-US" sz="1200" b="0" i="0" kern="1200" baseline="0" dirty="0" smtClean="0">
                <a:solidFill>
                  <a:schemeClr val="tx1"/>
                </a:solidFill>
                <a:effectLst/>
                <a:latin typeface="+mn-lt"/>
                <a:ea typeface="+mn-ea"/>
                <a:cs typeface="+mn-cs"/>
              </a:rPr>
              <a:t> to extract the design from the pixelated model and manufacture it.</a:t>
            </a:r>
          </a:p>
          <a:p>
            <a:r>
              <a:rPr lang="en-US" sz="1200" b="0" i="0" kern="1200" baseline="0" dirty="0" smtClean="0">
                <a:solidFill>
                  <a:schemeClr val="tx1"/>
                </a:solidFill>
                <a:effectLst/>
                <a:latin typeface="+mn-lt"/>
                <a:ea typeface="+mn-ea"/>
                <a:cs typeface="+mn-cs"/>
              </a:rPr>
              <a:t>And as shown in the example before, the interpolation schemes are problem dependent, as well as physics, objectives, and constraints.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Issues</a:t>
            </a:r>
            <a:r>
              <a:rPr lang="en-US" sz="1200" b="0" i="0" kern="1200" dirty="0" smtClean="0">
                <a:solidFill>
                  <a:schemeClr val="tx1"/>
                </a:solidFill>
                <a:effectLst/>
                <a:latin typeface="+mn-lt"/>
                <a:ea typeface="+mn-ea"/>
                <a:cs typeface="+mn-cs"/>
              </a:rPr>
              <a:t>.</a:t>
            </a:r>
          </a:p>
          <a:p>
            <a:pPr marL="228600" indent="-228600">
              <a:buAutoNum type="alphaLcPeriod"/>
            </a:pPr>
            <a:r>
              <a:rPr lang="en-US" sz="1200" b="0" i="0" kern="1200" dirty="0" smtClean="0">
                <a:solidFill>
                  <a:schemeClr val="tx1"/>
                </a:solidFill>
                <a:effectLst/>
                <a:latin typeface="+mn-lt"/>
                <a:ea typeface="+mn-ea"/>
                <a:cs typeface="+mn-cs"/>
              </a:rPr>
              <a:t>Pros: simple, used broadly, allows even for interactive design tools.</a:t>
            </a:r>
          </a:p>
          <a:p>
            <a:pPr marL="228600" marR="0" indent="-228600" algn="l" defTabSz="914400" rtl="0" eaLnBrk="1" fontAlgn="auto" latinLnBrk="0" hangingPunct="1">
              <a:lnSpc>
                <a:spcPct val="100000"/>
              </a:lnSpc>
              <a:spcBef>
                <a:spcPts val="0"/>
              </a:spcBef>
              <a:spcAft>
                <a:spcPts val="0"/>
              </a:spcAft>
              <a:buClrTx/>
              <a:buSzTx/>
              <a:buFontTx/>
              <a:buAutoNum type="alphaLcPeriod"/>
              <a:tabLst/>
              <a:defRPr/>
            </a:pPr>
            <a:r>
              <a:rPr lang="en-US" sz="1200" b="0" i="0" kern="1200" dirty="0" smtClean="0">
                <a:solidFill>
                  <a:schemeClr val="tx1"/>
                </a:solidFill>
                <a:effectLst/>
                <a:latin typeface="+mn-lt"/>
                <a:ea typeface="+mn-ea"/>
                <a:cs typeface="+mn-cs"/>
              </a:rPr>
              <a:t>Con: Fuzzy or jagged boundaries, affects accuracy of FE predictions (nonlinear problems: yielding, buckling, flow </a:t>
            </a:r>
            <a:r>
              <a:rPr lang="en-US" sz="1200" b="0" i="0" kern="1200" dirty="0" err="1" smtClean="0">
                <a:solidFill>
                  <a:schemeClr val="tx1"/>
                </a:solidFill>
                <a:effectLst/>
                <a:latin typeface="+mn-lt"/>
                <a:ea typeface="+mn-ea"/>
                <a:cs typeface="+mn-cs"/>
              </a:rPr>
              <a:t>instabilites</a:t>
            </a:r>
            <a:r>
              <a:rPr lang="en-US" sz="1200" b="0" i="0" kern="1200" dirty="0" smtClean="0">
                <a:solidFill>
                  <a:schemeClr val="tx1"/>
                </a:solidFill>
                <a:effectLst/>
                <a:latin typeface="+mn-lt"/>
                <a:ea typeface="+mn-ea"/>
                <a:cs typeface="+mn-cs"/>
              </a:rPr>
              <a:t>), requires post-processing for manufacturing</a:t>
            </a:r>
          </a:p>
        </p:txBody>
      </p:sp>
      <p:sp>
        <p:nvSpPr>
          <p:cNvPr id="4" name="Slide Number Placeholder 3"/>
          <p:cNvSpPr>
            <a:spLocks noGrp="1"/>
          </p:cNvSpPr>
          <p:nvPr>
            <p:ph type="sldNum" sz="quarter" idx="10"/>
          </p:nvPr>
        </p:nvSpPr>
        <p:spPr/>
        <p:txBody>
          <a:bodyPr/>
          <a:lstStyle/>
          <a:p>
            <a:fld id="{DB056F8D-19ED-477C-91CE-B60597CDA20A}" type="slidenum">
              <a:rPr lang="en-US" smtClean="0"/>
              <a:t>7</a:t>
            </a:fld>
            <a:endParaRPr lang="en-US"/>
          </a:p>
        </p:txBody>
      </p:sp>
    </p:spTree>
    <p:extLst>
      <p:ext uri="{BB962C8B-B14F-4D97-AF65-F5344CB8AC3E}">
        <p14:creationId xmlns:p14="http://schemas.microsoft.com/office/powerpoint/2010/main" val="3628474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level set was applied to topology optimization as an alternative</a:t>
            </a:r>
            <a:r>
              <a:rPr lang="en-US" sz="1200" baseline="0" dirty="0" smtClean="0"/>
              <a:t> to density methods.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The level set method provides a crisp definition of the interface, by introducing the shape boundary as the zero level set of a higher dimensional function.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For example, on the figure on the right I have two three dimensional cones, that when projected to my 2D mesh, form circles.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We can then define the material layout with respect to the sign of the level set.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The level set method is useful because it can represent complex geometries with a function.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It can form holes, merge, and smooth changes in the function leads to changes in topology, which is useful for the optimization process.</a:t>
            </a: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Level </a:t>
            </a:r>
            <a:r>
              <a:rPr lang="en-US" sz="1200" dirty="0" smtClean="0"/>
              <a:t>set method.</a:t>
            </a:r>
          </a:p>
          <a:p>
            <a:pPr marL="228600" marR="0" indent="-228600" algn="l" defTabSz="914400" rtl="0" eaLnBrk="1" fontAlgn="auto" latinLnBrk="0" hangingPunct="1">
              <a:lnSpc>
                <a:spcPct val="100000"/>
              </a:lnSpc>
              <a:spcBef>
                <a:spcPts val="0"/>
              </a:spcBef>
              <a:spcAft>
                <a:spcPts val="0"/>
              </a:spcAft>
              <a:buClrTx/>
              <a:buSzTx/>
              <a:buFontTx/>
              <a:buAutoNum type="alphaLcPeriod"/>
              <a:tabLst/>
              <a:defRPr/>
            </a:pPr>
            <a:r>
              <a:rPr lang="en-US" sz="1200" baseline="0" dirty="0" smtClean="0"/>
              <a:t>How are topologies represented.</a:t>
            </a:r>
          </a:p>
          <a:p>
            <a:pPr marL="228600" marR="0" indent="-228600" algn="l" defTabSz="914400" rtl="0" eaLnBrk="1" fontAlgn="auto" latinLnBrk="0" hangingPunct="1">
              <a:lnSpc>
                <a:spcPct val="100000"/>
              </a:lnSpc>
              <a:spcBef>
                <a:spcPts val="0"/>
              </a:spcBef>
              <a:spcAft>
                <a:spcPts val="0"/>
              </a:spcAft>
              <a:buClrTx/>
              <a:buSzTx/>
              <a:buFontTx/>
              <a:buAutoNum type="alphaLcPeriod"/>
              <a:tabLst/>
              <a:defRPr/>
            </a:pPr>
            <a:r>
              <a:rPr lang="en-US" sz="1200" baseline="0" dirty="0" smtClean="0"/>
              <a:t>Examples complex geometries functions.</a:t>
            </a:r>
          </a:p>
          <a:p>
            <a:pPr marL="228600" marR="0" indent="-228600" algn="l" defTabSz="914400" rtl="0" eaLnBrk="1" fontAlgn="auto" latinLnBrk="0" hangingPunct="1">
              <a:lnSpc>
                <a:spcPct val="100000"/>
              </a:lnSpc>
              <a:spcBef>
                <a:spcPts val="0"/>
              </a:spcBef>
              <a:spcAft>
                <a:spcPts val="0"/>
              </a:spcAft>
              <a:buClrTx/>
              <a:buSzTx/>
              <a:buFontTx/>
              <a:buAutoNum type="alphaLcPeriod"/>
              <a:tabLst/>
              <a:defRPr/>
            </a:pPr>
            <a:r>
              <a:rPr lang="en-US" sz="1200" baseline="0" dirty="0" smtClean="0"/>
              <a:t>Region definition.</a:t>
            </a:r>
          </a:p>
          <a:p>
            <a:pPr marL="228600" marR="0" indent="-228600" algn="l" defTabSz="914400" rtl="0" eaLnBrk="1" fontAlgn="auto" latinLnBrk="0" hangingPunct="1">
              <a:lnSpc>
                <a:spcPct val="100000"/>
              </a:lnSpc>
              <a:spcBef>
                <a:spcPts val="0"/>
              </a:spcBef>
              <a:spcAft>
                <a:spcPts val="0"/>
              </a:spcAft>
              <a:buClrTx/>
              <a:buSzTx/>
              <a:buFontTx/>
              <a:buAutoNum type="alphaLcPeriod"/>
              <a:tabLst/>
              <a:defRPr/>
            </a:pPr>
            <a:r>
              <a:rPr lang="en-US" sz="1200" baseline="0" dirty="0" smtClean="0"/>
              <a:t>Example of topology changes.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Alternative to geometry description of density methods.</a:t>
            </a:r>
          </a:p>
          <a:p>
            <a:pPr marL="463550" lvl="1" indent="-176213">
              <a:buFont typeface="Arial" panose="020B0604020202020204" pitchFamily="34" charset="0"/>
              <a:buChar char="•"/>
            </a:pPr>
            <a:r>
              <a:rPr lang="en-US" sz="1400" dirty="0" smtClean="0"/>
              <a:t>Form holes.</a:t>
            </a:r>
          </a:p>
          <a:p>
            <a:pPr marL="463550" lvl="1" indent="-176213">
              <a:buFont typeface="Arial" panose="020B0604020202020204" pitchFamily="34" charset="0"/>
              <a:buChar char="•"/>
            </a:pPr>
            <a:r>
              <a:rPr lang="en-US" sz="1400" dirty="0" smtClean="0"/>
              <a:t>Split into multiple pieces.</a:t>
            </a:r>
          </a:p>
          <a:p>
            <a:pPr marL="463550" lvl="1" indent="-176213">
              <a:buFont typeface="Arial" panose="020B0604020202020204" pitchFamily="34" charset="0"/>
              <a:buChar char="•"/>
            </a:pPr>
            <a:r>
              <a:rPr lang="en-US" sz="1400" dirty="0" smtClean="0"/>
              <a:t>Merge with other level set functions.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endParaRPr lang="en-US" dirty="0"/>
          </a:p>
        </p:txBody>
      </p:sp>
      <p:sp>
        <p:nvSpPr>
          <p:cNvPr id="4" name="Slide Number Placeholder 3"/>
          <p:cNvSpPr>
            <a:spLocks noGrp="1"/>
          </p:cNvSpPr>
          <p:nvPr>
            <p:ph type="sldNum" sz="quarter" idx="10"/>
          </p:nvPr>
        </p:nvSpPr>
        <p:spPr/>
        <p:txBody>
          <a:bodyPr/>
          <a:lstStyle/>
          <a:p>
            <a:fld id="{DB056F8D-19ED-477C-91CE-B60597CDA20A}" type="slidenum">
              <a:rPr lang="en-US" smtClean="0"/>
              <a:t>8</a:t>
            </a:fld>
            <a:endParaRPr lang="en-US"/>
          </a:p>
        </p:txBody>
      </p:sp>
    </p:spTree>
    <p:extLst>
      <p:ext uri="{BB962C8B-B14F-4D97-AF65-F5344CB8AC3E}">
        <p14:creationId xmlns:p14="http://schemas.microsoft.com/office/powerpoint/2010/main" val="4051835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the</a:t>
            </a:r>
            <a:r>
              <a:rPr lang="en-US" baseline="0" dirty="0" smtClean="0"/>
              <a:t> level set method provides a definition of the geometry.</a:t>
            </a:r>
          </a:p>
          <a:p>
            <a:r>
              <a:rPr lang="en-US" baseline="0" dirty="0" smtClean="0"/>
              <a:t>What we need now is to map these geometries to material properties.</a:t>
            </a:r>
          </a:p>
          <a:p>
            <a:endParaRPr lang="en-US" baseline="0" dirty="0" smtClean="0"/>
          </a:p>
          <a:p>
            <a:r>
              <a:rPr lang="en-US" dirty="0" smtClean="0"/>
              <a:t>I will explain here three</a:t>
            </a:r>
            <a:r>
              <a:rPr lang="en-US" baseline="0" dirty="0" smtClean="0"/>
              <a:t> methods</a:t>
            </a:r>
            <a:r>
              <a:rPr lang="en-US" dirty="0" smtClean="0"/>
              <a:t>, the Ersatz</a:t>
            </a:r>
            <a:r>
              <a:rPr lang="en-US" baseline="0" dirty="0" smtClean="0"/>
              <a:t> material, </a:t>
            </a:r>
            <a:r>
              <a:rPr lang="en-US" baseline="0" dirty="0" err="1" smtClean="0"/>
              <a:t>remeshing</a:t>
            </a:r>
            <a:r>
              <a:rPr lang="en-US" baseline="0" dirty="0" smtClean="0"/>
              <a:t> techniques, and the extended finite element method.</a:t>
            </a:r>
          </a:p>
          <a:p>
            <a:endParaRPr lang="en-US" baseline="0" dirty="0" smtClean="0"/>
          </a:p>
          <a:p>
            <a:r>
              <a:rPr lang="en-US" baseline="0" dirty="0" smtClean="0"/>
              <a:t>In </a:t>
            </a:r>
            <a:r>
              <a:rPr lang="en-US" baseline="0" dirty="0" err="1" smtClean="0"/>
              <a:t>Erstaz</a:t>
            </a:r>
            <a:r>
              <a:rPr lang="en-US" baseline="0" dirty="0" smtClean="0"/>
              <a:t> material interpolation, the material is proportional to the solid and void volumes.</a:t>
            </a:r>
          </a:p>
          <a:p>
            <a:r>
              <a:rPr lang="en-US" baseline="0" dirty="0" smtClean="0"/>
              <a:t>However, it provides a fuzzy definition of the interface</a:t>
            </a:r>
          </a:p>
          <a:p>
            <a:r>
              <a:rPr lang="en-US" baseline="0" dirty="0" smtClean="0"/>
              <a:t>And suffer from the same issues as density methods.</a:t>
            </a:r>
          </a:p>
          <a:p>
            <a:endParaRPr lang="en-US" baseline="0" dirty="0" smtClean="0"/>
          </a:p>
          <a:p>
            <a:r>
              <a:rPr lang="en-US" baseline="0" dirty="0" smtClean="0"/>
              <a:t>In </a:t>
            </a:r>
            <a:r>
              <a:rPr lang="en-US" baseline="0" dirty="0" err="1" smtClean="0"/>
              <a:t>remeshing</a:t>
            </a:r>
            <a:r>
              <a:rPr lang="en-US" baseline="0" dirty="0" smtClean="0"/>
              <a:t> techniques, new meshes are generated that align with the zero level set.</a:t>
            </a:r>
          </a:p>
          <a:p>
            <a:r>
              <a:rPr lang="en-US" baseline="0" dirty="0" smtClean="0"/>
              <a:t>The cons are that it suffers from robustness and efficiency,</a:t>
            </a:r>
          </a:p>
          <a:p>
            <a:r>
              <a:rPr lang="en-US" baseline="0" dirty="0" smtClean="0"/>
              <a:t>And affects the convergence of the optimization process.</a:t>
            </a:r>
          </a:p>
          <a:p>
            <a:r>
              <a:rPr lang="en-US" baseline="0" dirty="0" smtClean="0"/>
              <a:t>Recent developments have appeared in the literature, such as a study on the design of toys, however it is still tricky.</a:t>
            </a:r>
          </a:p>
          <a:p>
            <a:endParaRPr lang="en-US" baseline="0" dirty="0" smtClean="0"/>
          </a:p>
          <a:p>
            <a:r>
              <a:rPr lang="en-US" baseline="0" dirty="0" smtClean="0"/>
              <a:t>On the hand, the XFEM is an immersed boundary technique. And overcomes the limitations of the previous two methods by decomposing the finite element into subdomains and interfaces for integration. As you can see in the figure, integration points are placed at the subdomains of the element and the interface.</a:t>
            </a:r>
            <a:endParaRPr lang="en-US" dirty="0" smtClean="0"/>
          </a:p>
          <a:p>
            <a:r>
              <a:rPr lang="en-US" dirty="0" smtClean="0"/>
              <a:t>Pros </a:t>
            </a:r>
            <a:r>
              <a:rPr lang="en-US" dirty="0" smtClean="0"/>
              <a:t>and cons</a:t>
            </a:r>
            <a:r>
              <a:rPr lang="en-US" baseline="0" dirty="0" smtClean="0"/>
              <a:t> of each interpolation method.</a:t>
            </a:r>
          </a:p>
          <a:p>
            <a:r>
              <a:rPr lang="en-US" baseline="0" dirty="0" smtClean="0"/>
              <a:t>Preamble to why is there a need for yet another interpolation method.</a:t>
            </a:r>
          </a:p>
          <a:p>
            <a:endParaRPr lang="en-US" baseline="0" dirty="0" smtClean="0"/>
          </a:p>
          <a:p>
            <a:pPr marL="228600" indent="-228600">
              <a:buAutoNum type="alphaLcPeriod"/>
            </a:pPr>
            <a:r>
              <a:rPr lang="en-US" baseline="0" dirty="0" smtClean="0"/>
              <a:t>Ersatz material.</a:t>
            </a:r>
          </a:p>
          <a:p>
            <a:pPr marL="228600" indent="-228600">
              <a:buAutoNum type="alphaLcPeriod"/>
            </a:pPr>
            <a:r>
              <a:rPr lang="en-US" baseline="0" dirty="0" err="1" smtClean="0"/>
              <a:t>Remeshing</a:t>
            </a:r>
            <a:r>
              <a:rPr lang="en-US" baseline="0" dirty="0" smtClean="0"/>
              <a:t>.</a:t>
            </a:r>
          </a:p>
          <a:p>
            <a:pPr marL="228600" indent="-228600">
              <a:buAutoNum type="alphaLcPeriod"/>
            </a:pPr>
            <a:r>
              <a:rPr lang="en-US" baseline="0" dirty="0" smtClean="0"/>
              <a:t>XFEM.</a:t>
            </a:r>
          </a:p>
          <a:p>
            <a:pPr marL="0" indent="0">
              <a:buNone/>
            </a:pPr>
            <a:endParaRPr lang="en-US" baseline="0" dirty="0" smtClean="0"/>
          </a:p>
          <a:p>
            <a:pPr marL="0" indent="0">
              <a:buNone/>
            </a:pPr>
            <a:r>
              <a:rPr lang="en-US" baseline="0" dirty="0" smtClean="0"/>
              <a:t>Pros and cons.</a:t>
            </a:r>
          </a:p>
          <a:p>
            <a:pPr marL="0" indent="0">
              <a:buNone/>
            </a:pPr>
            <a:endParaRPr lang="en-US" baseline="0" dirty="0" smtClean="0"/>
          </a:p>
          <a:p>
            <a:pPr marL="0" indent="0">
              <a:buNone/>
            </a:pPr>
            <a:r>
              <a:rPr lang="en-US" baseline="0" dirty="0" smtClean="0"/>
              <a:t>Notes: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Toy models optimized with </a:t>
            </a:r>
            <a:r>
              <a:rPr lang="en-US" sz="1200" dirty="0" err="1" smtClean="0"/>
              <a:t>remeshing</a:t>
            </a:r>
            <a:r>
              <a:rPr lang="en-US" sz="1200" dirty="0" smtClean="0"/>
              <a:t> to improve balance while maintaining the initial shape.</a:t>
            </a:r>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DB056F8D-19ED-477C-91CE-B60597CDA20A}" type="slidenum">
              <a:rPr lang="en-US" smtClean="0"/>
              <a:t>9</a:t>
            </a:fld>
            <a:endParaRPr lang="en-US"/>
          </a:p>
        </p:txBody>
      </p:sp>
    </p:spTree>
    <p:extLst>
      <p:ext uri="{BB962C8B-B14F-4D97-AF65-F5344CB8AC3E}">
        <p14:creationId xmlns:p14="http://schemas.microsoft.com/office/powerpoint/2010/main" val="11337267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7CA89AB-FF7B-400A-8C9A-767FD3112B70}" type="datetimeFigureOut">
              <a:rPr lang="en-US" smtClean="0"/>
              <a:t>1/8/2015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DEB444-89FB-4953-B470-5600EA2B2DFC}" type="slidenum">
              <a:rPr lang="en-US" smtClean="0"/>
              <a:t>‹#›</a:t>
            </a:fld>
            <a:endParaRPr lang="en-US"/>
          </a:p>
        </p:txBody>
      </p:sp>
    </p:spTree>
    <p:extLst>
      <p:ext uri="{BB962C8B-B14F-4D97-AF65-F5344CB8AC3E}">
        <p14:creationId xmlns:p14="http://schemas.microsoft.com/office/powerpoint/2010/main" val="363892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7CA89AB-FF7B-400A-8C9A-767FD3112B70}" type="datetimeFigureOut">
              <a:rPr lang="en-US" smtClean="0"/>
              <a:t>1/8/2015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DEB444-89FB-4953-B470-5600EA2B2DFC}" type="slidenum">
              <a:rPr lang="en-US" smtClean="0"/>
              <a:t>‹#›</a:t>
            </a:fld>
            <a:endParaRPr lang="en-US"/>
          </a:p>
        </p:txBody>
      </p:sp>
    </p:spTree>
    <p:extLst>
      <p:ext uri="{BB962C8B-B14F-4D97-AF65-F5344CB8AC3E}">
        <p14:creationId xmlns:p14="http://schemas.microsoft.com/office/powerpoint/2010/main" val="1870868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7CA89AB-FF7B-400A-8C9A-767FD3112B70}" type="datetimeFigureOut">
              <a:rPr lang="en-US" smtClean="0"/>
              <a:t>1/8/2015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DEB444-89FB-4953-B470-5600EA2B2DFC}" type="slidenum">
              <a:rPr lang="en-US" smtClean="0"/>
              <a:t>‹#›</a:t>
            </a:fld>
            <a:endParaRPr lang="en-US"/>
          </a:p>
        </p:txBody>
      </p:sp>
    </p:spTree>
    <p:extLst>
      <p:ext uri="{BB962C8B-B14F-4D97-AF65-F5344CB8AC3E}">
        <p14:creationId xmlns:p14="http://schemas.microsoft.com/office/powerpoint/2010/main" val="999520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7CA89AB-FF7B-400A-8C9A-767FD3112B70}" type="datetimeFigureOut">
              <a:rPr lang="en-US" smtClean="0"/>
              <a:t>1/8/2015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DEB444-89FB-4953-B470-5600EA2B2DFC}" type="slidenum">
              <a:rPr lang="en-US" smtClean="0"/>
              <a:t>‹#›</a:t>
            </a:fld>
            <a:endParaRPr lang="en-US"/>
          </a:p>
        </p:txBody>
      </p:sp>
    </p:spTree>
    <p:extLst>
      <p:ext uri="{BB962C8B-B14F-4D97-AF65-F5344CB8AC3E}">
        <p14:creationId xmlns:p14="http://schemas.microsoft.com/office/powerpoint/2010/main" val="18980228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7CA89AB-FF7B-400A-8C9A-767FD3112B70}" type="datetimeFigureOut">
              <a:rPr lang="en-US" smtClean="0"/>
              <a:t>1/8/2015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DEB444-89FB-4953-B470-5600EA2B2DFC}" type="slidenum">
              <a:rPr lang="en-US" smtClean="0"/>
              <a:t>‹#›</a:t>
            </a:fld>
            <a:endParaRPr lang="en-US"/>
          </a:p>
        </p:txBody>
      </p:sp>
    </p:spTree>
    <p:extLst>
      <p:ext uri="{BB962C8B-B14F-4D97-AF65-F5344CB8AC3E}">
        <p14:creationId xmlns:p14="http://schemas.microsoft.com/office/powerpoint/2010/main" val="142952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7CA89AB-FF7B-400A-8C9A-767FD3112B70}" type="datetimeFigureOut">
              <a:rPr lang="en-US" smtClean="0"/>
              <a:t>1/8/2015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DEB444-89FB-4953-B470-5600EA2B2DFC}" type="slidenum">
              <a:rPr lang="en-US" smtClean="0"/>
              <a:t>‹#›</a:t>
            </a:fld>
            <a:endParaRPr lang="en-US"/>
          </a:p>
        </p:txBody>
      </p:sp>
    </p:spTree>
    <p:extLst>
      <p:ext uri="{BB962C8B-B14F-4D97-AF65-F5344CB8AC3E}">
        <p14:creationId xmlns:p14="http://schemas.microsoft.com/office/powerpoint/2010/main" val="192475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7CA89AB-FF7B-400A-8C9A-767FD3112B70}" type="datetimeFigureOut">
              <a:rPr lang="en-US" smtClean="0"/>
              <a:t>1/8/2015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DEB444-89FB-4953-B470-5600EA2B2DFC}" type="slidenum">
              <a:rPr lang="en-US" smtClean="0"/>
              <a:t>‹#›</a:t>
            </a:fld>
            <a:endParaRPr lang="en-US"/>
          </a:p>
        </p:txBody>
      </p:sp>
    </p:spTree>
    <p:extLst>
      <p:ext uri="{BB962C8B-B14F-4D97-AF65-F5344CB8AC3E}">
        <p14:creationId xmlns:p14="http://schemas.microsoft.com/office/powerpoint/2010/main" val="3499413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7CA89AB-FF7B-400A-8C9A-767FD3112B70}" type="datetimeFigureOut">
              <a:rPr lang="en-US" smtClean="0"/>
              <a:t>1/8/2015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DEB444-89FB-4953-B470-5600EA2B2DFC}" type="slidenum">
              <a:rPr lang="en-US" smtClean="0"/>
              <a:t>‹#›</a:t>
            </a:fld>
            <a:endParaRPr lang="en-US"/>
          </a:p>
        </p:txBody>
      </p:sp>
    </p:spTree>
    <p:extLst>
      <p:ext uri="{BB962C8B-B14F-4D97-AF65-F5344CB8AC3E}">
        <p14:creationId xmlns:p14="http://schemas.microsoft.com/office/powerpoint/2010/main" val="3861390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CA89AB-FF7B-400A-8C9A-767FD3112B70}" type="datetimeFigureOut">
              <a:rPr lang="en-US" smtClean="0"/>
              <a:t>1/8/2015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3DEB444-89FB-4953-B470-5600EA2B2DFC}" type="slidenum">
              <a:rPr lang="en-US" smtClean="0"/>
              <a:t>‹#›</a:t>
            </a:fld>
            <a:endParaRPr lang="en-US"/>
          </a:p>
        </p:txBody>
      </p:sp>
    </p:spTree>
    <p:extLst>
      <p:ext uri="{BB962C8B-B14F-4D97-AF65-F5344CB8AC3E}">
        <p14:creationId xmlns:p14="http://schemas.microsoft.com/office/powerpoint/2010/main" val="2782195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CA89AB-FF7B-400A-8C9A-767FD3112B70}" type="datetimeFigureOut">
              <a:rPr lang="en-US" smtClean="0"/>
              <a:t>1/8/2015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DEB444-89FB-4953-B470-5600EA2B2DFC}" type="slidenum">
              <a:rPr lang="en-US" smtClean="0"/>
              <a:t>‹#›</a:t>
            </a:fld>
            <a:endParaRPr lang="en-US"/>
          </a:p>
        </p:txBody>
      </p:sp>
    </p:spTree>
    <p:extLst>
      <p:ext uri="{BB962C8B-B14F-4D97-AF65-F5344CB8AC3E}">
        <p14:creationId xmlns:p14="http://schemas.microsoft.com/office/powerpoint/2010/main" val="2636365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CA89AB-FF7B-400A-8C9A-767FD3112B70}" type="datetimeFigureOut">
              <a:rPr lang="en-US" smtClean="0"/>
              <a:t>1/8/2015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DEB444-89FB-4953-B470-5600EA2B2DFC}" type="slidenum">
              <a:rPr lang="en-US" smtClean="0"/>
              <a:t>‹#›</a:t>
            </a:fld>
            <a:endParaRPr lang="en-US"/>
          </a:p>
        </p:txBody>
      </p:sp>
    </p:spTree>
    <p:extLst>
      <p:ext uri="{BB962C8B-B14F-4D97-AF65-F5344CB8AC3E}">
        <p14:creationId xmlns:p14="http://schemas.microsoft.com/office/powerpoint/2010/main" val="875257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CA89AB-FF7B-400A-8C9A-767FD3112B70}" type="datetimeFigureOut">
              <a:rPr lang="en-US" smtClean="0"/>
              <a:t>1/8/2015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DEB444-89FB-4953-B470-5600EA2B2DFC}" type="slidenum">
              <a:rPr lang="en-US" smtClean="0"/>
              <a:t>‹#›</a:t>
            </a:fld>
            <a:endParaRPr lang="en-US"/>
          </a:p>
        </p:txBody>
      </p:sp>
    </p:spTree>
    <p:extLst>
      <p:ext uri="{BB962C8B-B14F-4D97-AF65-F5344CB8AC3E}">
        <p14:creationId xmlns:p14="http://schemas.microsoft.com/office/powerpoint/2010/main" val="22426719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5.png"/><Relationship Id="rId7" Type="http://schemas.openxmlformats.org/officeDocument/2006/relationships/image" Target="../media/image48.png"/><Relationship Id="rId12"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3.png"/><Relationship Id="rId5" Type="http://schemas.openxmlformats.org/officeDocument/2006/relationships/image" Target="../media/image43.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15.xml.rels><?xml version="1.0" encoding="UTF-8" standalone="yes"?>
<Relationships xmlns="http://schemas.openxmlformats.org/package/2006/relationships"><Relationship Id="rId8" Type="http://schemas.microsoft.com/office/2007/relationships/diagramDrawing" Target="../diagrams/drawing2.xml"/><Relationship Id="rId13" Type="http://schemas.openxmlformats.org/officeDocument/2006/relationships/image" Target="../media/image58.png"/><Relationship Id="rId3" Type="http://schemas.openxmlformats.org/officeDocument/2006/relationships/image" Target="../media/image55.png"/><Relationship Id="rId7" Type="http://schemas.openxmlformats.org/officeDocument/2006/relationships/diagramColors" Target="../diagrams/colors2.xml"/><Relationship Id="rId12"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2.xml"/><Relationship Id="rId11" Type="http://schemas.openxmlformats.org/officeDocument/2006/relationships/image" Target="../media/image6.png"/><Relationship Id="rId5" Type="http://schemas.openxmlformats.org/officeDocument/2006/relationships/diagramLayout" Target="../diagrams/layout2.xml"/><Relationship Id="rId10" Type="http://schemas.openxmlformats.org/officeDocument/2006/relationships/image" Target="../media/image57.png"/><Relationship Id="rId4" Type="http://schemas.openxmlformats.org/officeDocument/2006/relationships/diagramData" Target="../diagrams/data2.xml"/><Relationship Id="rId9" Type="http://schemas.openxmlformats.org/officeDocument/2006/relationships/image" Target="../media/image56.png"/></Relationships>
</file>

<file path=ppt/slides/_rels/slide1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png"/><Relationship Id="rId7"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63.png"/><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91.png"/><Relationship Id="rId3" Type="http://schemas.openxmlformats.org/officeDocument/2006/relationships/image" Target="../media/image69.png"/><Relationship Id="rId7" Type="http://schemas.openxmlformats.org/officeDocument/2006/relationships/image" Target="../media/image72.png"/><Relationship Id="rId12" Type="http://schemas.openxmlformats.org/officeDocument/2006/relationships/image" Target="../media/image90.png"/><Relationship Id="rId17" Type="http://schemas.openxmlformats.org/officeDocument/2006/relationships/image" Target="../media/image73.png"/><Relationship Id="rId2" Type="http://schemas.openxmlformats.org/officeDocument/2006/relationships/notesSlide" Target="../notesSlides/notesSlide21.xml"/><Relationship Id="rId16" Type="http://schemas.openxmlformats.org/officeDocument/2006/relationships/image" Target="../media/image94.png"/><Relationship Id="rId1" Type="http://schemas.openxmlformats.org/officeDocument/2006/relationships/slideLayout" Target="../slideLayouts/slideLayout4.xml"/><Relationship Id="rId6" Type="http://schemas.openxmlformats.org/officeDocument/2006/relationships/image" Target="../media/image6.png"/><Relationship Id="rId11" Type="http://schemas.openxmlformats.org/officeDocument/2006/relationships/image" Target="../media/image89.png"/><Relationship Id="rId5" Type="http://schemas.openxmlformats.org/officeDocument/2006/relationships/image" Target="../media/image71.png"/><Relationship Id="rId15" Type="http://schemas.openxmlformats.org/officeDocument/2006/relationships/image" Target="../media/image93.png"/><Relationship Id="rId10" Type="http://schemas.openxmlformats.org/officeDocument/2006/relationships/image" Target="../media/image52.png"/><Relationship Id="rId4" Type="http://schemas.openxmlformats.org/officeDocument/2006/relationships/image" Target="../media/image70.png"/><Relationship Id="rId9" Type="http://schemas.openxmlformats.org/officeDocument/2006/relationships/image" Target="../media/image51.png"/><Relationship Id="rId14" Type="http://schemas.openxmlformats.org/officeDocument/2006/relationships/image" Target="../media/image92.png"/></Relationships>
</file>

<file path=ppt/slides/_rels/slide22.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53.png"/><Relationship Id="rId7" Type="http://schemas.openxmlformats.org/officeDocument/2006/relationships/image" Target="../media/image76.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97.png"/></Relationships>
</file>

<file path=ppt/slides/_rels/slide2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1.png"/><Relationship Id="rId7"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25.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6.png"/><Relationship Id="rId7" Type="http://schemas.openxmlformats.org/officeDocument/2006/relationships/image" Target="../media/image78.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87.png"/><Relationship Id="rId5" Type="http://schemas.openxmlformats.org/officeDocument/2006/relationships/image" Target="../media/image100.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3" Type="http://schemas.openxmlformats.org/officeDocument/2006/relationships/image" Target="../media/image95.png"/><Relationship Id="rId7" Type="http://schemas.openxmlformats.org/officeDocument/2006/relationships/image" Target="../media/image102.png"/><Relationship Id="rId12" Type="http://schemas.openxmlformats.org/officeDocument/2006/relationships/image" Target="../media/image107.png"/><Relationship Id="rId17" Type="http://schemas.openxmlformats.org/officeDocument/2006/relationships/image" Target="../media/image112.png"/><Relationship Id="rId2" Type="http://schemas.openxmlformats.org/officeDocument/2006/relationships/notesSlide" Target="../notesSlides/notesSlide26.xml"/><Relationship Id="rId16"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99.png"/><Relationship Id="rId15" Type="http://schemas.openxmlformats.org/officeDocument/2006/relationships/image" Target="../media/image110.png"/><Relationship Id="rId10" Type="http://schemas.openxmlformats.org/officeDocument/2006/relationships/image" Target="../media/image105.png"/><Relationship Id="rId4" Type="http://schemas.openxmlformats.org/officeDocument/2006/relationships/image" Target="../media/image98.png"/><Relationship Id="rId9" Type="http://schemas.openxmlformats.org/officeDocument/2006/relationships/image" Target="../media/image104.png"/><Relationship Id="rId14" Type="http://schemas.openxmlformats.org/officeDocument/2006/relationships/image" Target="../media/image109.png"/></Relationships>
</file>

<file path=ppt/slides/_rels/slide27.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113.png"/><Relationship Id="rId7" Type="http://schemas.openxmlformats.org/officeDocument/2006/relationships/image" Target="../media/image167.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166.png"/><Relationship Id="rId5" Type="http://schemas.openxmlformats.org/officeDocument/2006/relationships/image" Target="../media/image114.png"/><Relationship Id="rId4" Type="http://schemas.openxmlformats.org/officeDocument/2006/relationships/image" Target="../media/image1640.png"/></Relationships>
</file>

<file path=ppt/slides/_rels/slide28.xml.rels><?xml version="1.0" encoding="UTF-8" standalone="yes"?>
<Relationships xmlns="http://schemas.openxmlformats.org/package/2006/relationships"><Relationship Id="rId8" Type="http://schemas.openxmlformats.org/officeDocument/2006/relationships/image" Target="../media/image1110.png"/><Relationship Id="rId3" Type="http://schemas.openxmlformats.org/officeDocument/2006/relationships/image" Target="../media/image48.png"/><Relationship Id="rId7" Type="http://schemas.openxmlformats.org/officeDocument/2006/relationships/image" Target="../media/image1100.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117.png"/><Relationship Id="rId11" Type="http://schemas.openxmlformats.org/officeDocument/2006/relationships/image" Target="../media/image1140.png"/><Relationship Id="rId5" Type="http://schemas.openxmlformats.org/officeDocument/2006/relationships/image" Target="../media/image116.png"/><Relationship Id="rId10" Type="http://schemas.openxmlformats.org/officeDocument/2006/relationships/image" Target="../media/image1130.png"/><Relationship Id="rId4" Type="http://schemas.openxmlformats.org/officeDocument/2006/relationships/image" Target="../media/image115.png"/><Relationship Id="rId9" Type="http://schemas.openxmlformats.org/officeDocument/2006/relationships/image" Target="../media/image11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32.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6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33.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9.png"/><Relationship Id="rId7" Type="http://schemas.openxmlformats.org/officeDocument/2006/relationships/image" Target="../media/image13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9.png"/><Relationship Id="rId5" Type="http://schemas.openxmlformats.org/officeDocument/2006/relationships/image" Target="../media/image131.png"/><Relationship Id="rId10" Type="http://schemas.openxmlformats.org/officeDocument/2006/relationships/image" Target="../media/image135.png"/><Relationship Id="rId4" Type="http://schemas.openxmlformats.org/officeDocument/2006/relationships/image" Target="../media/image130.png"/><Relationship Id="rId9" Type="http://schemas.openxmlformats.org/officeDocument/2006/relationships/image" Target="../media/image134.png"/></Relationships>
</file>

<file path=ppt/slides/_rels/slide3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138.png"/><Relationship Id="rId5" Type="http://schemas.openxmlformats.org/officeDocument/2006/relationships/image" Target="../media/image1290.png"/><Relationship Id="rId4" Type="http://schemas.openxmlformats.org/officeDocument/2006/relationships/image" Target="../media/image1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3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25.png"/><Relationship Id="rId7" Type="http://schemas.openxmlformats.org/officeDocument/2006/relationships/image" Target="../media/image65.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48.png"/><Relationship Id="rId4" Type="http://schemas.openxmlformats.org/officeDocument/2006/relationships/image" Target="../media/image127.png"/></Relationships>
</file>

<file path=ppt/slides/_rels/slide4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60.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8.png"/><Relationship Id="rId4" Type="http://schemas.openxmlformats.org/officeDocument/2006/relationships/image" Target="../media/image151.png"/></Relationships>
</file>

<file path=ppt/slides/_rels/slide4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610.png"/><Relationship Id="rId13" Type="http://schemas.openxmlformats.org/officeDocument/2006/relationships/image" Target="../media/image1310.png"/><Relationship Id="rId3" Type="http://schemas.openxmlformats.org/officeDocument/2006/relationships/slideLayout" Target="../slideLayouts/slideLayout2.xml"/><Relationship Id="rId7" Type="http://schemas.openxmlformats.org/officeDocument/2006/relationships/image" Target="../media/image155.png"/><Relationship Id="rId12" Type="http://schemas.openxmlformats.org/officeDocument/2006/relationships/image" Target="../media/image1210.png"/><Relationship Id="rId2" Type="http://schemas.openxmlformats.org/officeDocument/2006/relationships/video" Target="../media/media2.avi"/><Relationship Id="rId1" Type="http://schemas.microsoft.com/office/2007/relationships/media" Target="../media/media2.avi"/><Relationship Id="rId6" Type="http://schemas.openxmlformats.org/officeDocument/2006/relationships/image" Target="../media/image20.png"/><Relationship Id="rId11" Type="http://schemas.openxmlformats.org/officeDocument/2006/relationships/image" Target="../media/image910.png"/><Relationship Id="rId5" Type="http://schemas.openxmlformats.org/officeDocument/2006/relationships/image" Target="../media/image19.png"/><Relationship Id="rId10" Type="http://schemas.openxmlformats.org/officeDocument/2006/relationships/image" Target="../media/image810.png"/><Relationship Id="rId4" Type="http://schemas.openxmlformats.org/officeDocument/2006/relationships/notesSlide" Target="../notesSlides/notesSlide34.xml"/><Relationship Id="rId9" Type="http://schemas.openxmlformats.org/officeDocument/2006/relationships/image" Target="../media/image710.png"/><Relationship Id="rId14" Type="http://schemas.openxmlformats.org/officeDocument/2006/relationships/image" Target="../media/image15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172.png"/></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3.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157.png"/><Relationship Id="rId7"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320.png"/><Relationship Id="rId5" Type="http://schemas.openxmlformats.org/officeDocument/2006/relationships/image" Target="../media/image310.png"/><Relationship Id="rId10" Type="http://schemas.openxmlformats.org/officeDocument/2006/relationships/image" Target="../media/image350.png"/><Relationship Id="rId4" Type="http://schemas.openxmlformats.org/officeDocument/2006/relationships/image" Target="../media/image300.png"/><Relationship Id="rId9" Type="http://schemas.openxmlformats.org/officeDocument/2006/relationships/image" Target="../media/image340.png"/></Relationships>
</file>

<file path=ppt/slides/_rels/slide54.xml.rels><?xml version="1.0" encoding="UTF-8" standalone="yes"?>
<Relationships xmlns="http://schemas.openxmlformats.org/package/2006/relationships"><Relationship Id="rId3" Type="http://schemas.openxmlformats.org/officeDocument/2006/relationships/image" Target="../media/image1740.png"/><Relationship Id="rId2" Type="http://schemas.openxmlformats.org/officeDocument/2006/relationships/image" Target="../media/image158.png"/><Relationship Id="rId1" Type="http://schemas.openxmlformats.org/officeDocument/2006/relationships/slideLayout" Target="../slideLayouts/slideLayout2.xml"/><Relationship Id="rId4" Type="http://schemas.openxmlformats.org/officeDocument/2006/relationships/image" Target="../media/image176.png"/></Relationships>
</file>

<file path=ppt/slides/_rels/slide55.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media" Target="../media/media2.avi"/><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notesSlide" Target="../notesSlides/notesSlide39.xml"/><Relationship Id="rId11" Type="http://schemas.openxmlformats.org/officeDocument/2006/relationships/image" Target="../media/image19.png"/><Relationship Id="rId5" Type="http://schemas.openxmlformats.org/officeDocument/2006/relationships/slideLayout" Target="../slideLayouts/slideLayout2.xml"/><Relationship Id="rId10" Type="http://schemas.openxmlformats.org/officeDocument/2006/relationships/image" Target="../media/image1010.png"/><Relationship Id="rId4" Type="http://schemas.openxmlformats.org/officeDocument/2006/relationships/video" Target="../media/media2.avi"/><Relationship Id="rId9" Type="http://schemas.openxmlformats.org/officeDocument/2006/relationships/image" Target="../media/image9.png"/></Relationships>
</file>

<file path=ppt/slides/_rels/slide56.xml.rels><?xml version="1.0" encoding="UTF-8" standalone="yes"?>
<Relationships xmlns="http://schemas.openxmlformats.org/package/2006/relationships"><Relationship Id="rId3" Type="http://schemas.openxmlformats.org/officeDocument/2006/relationships/image" Target="../media/image270.png"/><Relationship Id="rId7"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157.png"/><Relationship Id="rId5" Type="http://schemas.openxmlformats.org/officeDocument/2006/relationships/image" Target="../media/image290.png"/><Relationship Id="rId4" Type="http://schemas.openxmlformats.org/officeDocument/2006/relationships/image" Target="../media/image280.png"/></Relationships>
</file>

<file path=ppt/slides/_rels/slide57.xml.rels><?xml version="1.0" encoding="UTF-8" standalone="yes"?>
<Relationships xmlns="http://schemas.openxmlformats.org/package/2006/relationships"><Relationship Id="rId8" Type="http://schemas.openxmlformats.org/officeDocument/2006/relationships/image" Target="../media/image470.png"/><Relationship Id="rId3" Type="http://schemas.openxmlformats.org/officeDocument/2006/relationships/image" Target="../media/image370.png"/><Relationship Id="rId7" Type="http://schemas.openxmlformats.org/officeDocument/2006/relationships/image" Target="../media/image460.png"/><Relationship Id="rId2" Type="http://schemas.openxmlformats.org/officeDocument/2006/relationships/notesSlide" Target="../notesSlides/notesSlide41.xml"/><Relationship Id="rId1" Type="http://schemas.openxmlformats.org/officeDocument/2006/relationships/slideLayout" Target="../slideLayouts/slideLayout2.xml"/><Relationship Id="rId10" Type="http://schemas.openxmlformats.org/officeDocument/2006/relationships/image" Target="../media/image400.png"/><Relationship Id="rId4" Type="http://schemas.openxmlformats.org/officeDocument/2006/relationships/image" Target="../media/image159.png"/><Relationship Id="rId9" Type="http://schemas.openxmlformats.org/officeDocument/2006/relationships/image" Target="../media/image41.png"/></Relationships>
</file>

<file path=ppt/slides/_rels/slide5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image" Target="../media/image162.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media" Target="../media/media2.avi"/><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notesSlide" Target="../notesSlides/notesSlide6.xml"/><Relationship Id="rId11" Type="http://schemas.openxmlformats.org/officeDocument/2006/relationships/image" Target="../media/image19.png"/><Relationship Id="rId5" Type="http://schemas.openxmlformats.org/officeDocument/2006/relationships/slideLayout" Target="../slideLayouts/slideLayout2.xml"/><Relationship Id="rId10" Type="http://schemas.openxmlformats.org/officeDocument/2006/relationships/image" Target="../media/image18.png"/><Relationship Id="rId4" Type="http://schemas.openxmlformats.org/officeDocument/2006/relationships/video" Target="../media/media2.avi"/><Relationship Id="rId9" Type="http://schemas.openxmlformats.org/officeDocument/2006/relationships/image" Target="../media/image17.png"/></Relationships>
</file>

<file path=ppt/slides/_rels/slide60.xml.rels><?xml version="1.0" encoding="UTF-8" standalone="yes"?>
<Relationships xmlns="http://schemas.openxmlformats.org/package/2006/relationships"><Relationship Id="rId8" Type="http://schemas.openxmlformats.org/officeDocument/2006/relationships/image" Target="../media/image600.png"/><Relationship Id="rId3" Type="http://schemas.openxmlformats.org/officeDocument/2006/relationships/image" Target="../media/image164.png"/><Relationship Id="rId7" Type="http://schemas.openxmlformats.org/officeDocument/2006/relationships/image" Target="../media/image59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00.png"/><Relationship Id="rId5" Type="http://schemas.openxmlformats.org/officeDocument/2006/relationships/image" Target="../media/image490.png"/><Relationship Id="rId4" Type="http://schemas.openxmlformats.org/officeDocument/2006/relationships/image" Target="../media/image480.png"/></Relationships>
</file>

<file path=ppt/slides/_rels/slide61.xml.rels><?xml version="1.0" encoding="UTF-8" standalone="yes"?>
<Relationships xmlns="http://schemas.openxmlformats.org/package/2006/relationships"><Relationship Id="rId8" Type="http://schemas.openxmlformats.org/officeDocument/2006/relationships/image" Target="../media/image631.png"/><Relationship Id="rId3" Type="http://schemas.openxmlformats.org/officeDocument/2006/relationships/image" Target="../media/image169.png"/><Relationship Id="rId7" Type="http://schemas.openxmlformats.org/officeDocument/2006/relationships/image" Target="../media/image170.png"/><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image" Target="../media/image590.png"/><Relationship Id="rId5" Type="http://schemas.openxmlformats.org/officeDocument/2006/relationships/image" Target="../media/image580.png"/><Relationship Id="rId4" Type="http://schemas.openxmlformats.org/officeDocument/2006/relationships/image" Target="../media/image570.png"/></Relationships>
</file>

<file path=ppt/slides/_rels/slide62.xml.rels><?xml version="1.0" encoding="UTF-8" standalone="yes"?>
<Relationships xmlns="http://schemas.openxmlformats.org/package/2006/relationships"><Relationship Id="rId8" Type="http://schemas.openxmlformats.org/officeDocument/2006/relationships/image" Target="../media/image660.png"/><Relationship Id="rId3" Type="http://schemas.openxmlformats.org/officeDocument/2006/relationships/image" Target="../media/image641.png"/><Relationship Id="rId7" Type="http://schemas.openxmlformats.org/officeDocument/2006/relationships/image" Target="../media/image650.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640.png"/><Relationship Id="rId5" Type="http://schemas.openxmlformats.org/officeDocument/2006/relationships/image" Target="../media/image630.png"/><Relationship Id="rId4" Type="http://schemas.openxmlformats.org/officeDocument/2006/relationships/image" Target="../media/image41.png"/></Relationships>
</file>

<file path=ppt/slides/_rels/slide63.xml.rels><?xml version="1.0" encoding="UTF-8" standalone="yes"?>
<Relationships xmlns="http://schemas.openxmlformats.org/package/2006/relationships"><Relationship Id="rId8" Type="http://schemas.openxmlformats.org/officeDocument/2006/relationships/image" Target="../media/image711.png"/><Relationship Id="rId3" Type="http://schemas.openxmlformats.org/officeDocument/2006/relationships/image" Target="../media/image81.png"/><Relationship Id="rId7"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680.png"/></Relationships>
</file>

<file path=ppt/slides/_rels/slide64.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171.png"/></Relationships>
</file>

<file path=ppt/slides/_rels/slide65.xml.rels><?xml version="1.0" encoding="UTF-8" standalone="yes"?>
<Relationships xmlns="http://schemas.openxmlformats.org/package/2006/relationships"><Relationship Id="rId3" Type="http://schemas.openxmlformats.org/officeDocument/2006/relationships/image" Target="../media/image1350.png"/><Relationship Id="rId7" Type="http://schemas.openxmlformats.org/officeDocument/2006/relationships/image" Target="../media/image139.png"/><Relationship Id="rId2" Type="http://schemas.openxmlformats.org/officeDocument/2006/relationships/image" Target="../media/image1340.png"/><Relationship Id="rId1" Type="http://schemas.openxmlformats.org/officeDocument/2006/relationships/slideLayout" Target="../slideLayouts/slideLayout2.xml"/><Relationship Id="rId6" Type="http://schemas.openxmlformats.org/officeDocument/2006/relationships/image" Target="../media/image1380.png"/><Relationship Id="rId5" Type="http://schemas.openxmlformats.org/officeDocument/2006/relationships/image" Target="../media/image1370.png"/><Relationship Id="rId4" Type="http://schemas.openxmlformats.org/officeDocument/2006/relationships/image" Target="../media/image1360.png"/></Relationships>
</file>

<file path=ppt/slides/_rels/slide66.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173.png"/><Relationship Id="rId7" Type="http://schemas.openxmlformats.org/officeDocument/2006/relationships/image" Target="../media/image1460.png"/><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450.png"/><Relationship Id="rId5" Type="http://schemas.openxmlformats.org/officeDocument/2006/relationships/image" Target="../media/image174.png"/><Relationship Id="rId4" Type="http://schemas.openxmlformats.org/officeDocument/2006/relationships/image" Target="../media/image1430.png"/><Relationship Id="rId9" Type="http://schemas.openxmlformats.org/officeDocument/2006/relationships/image" Target="../media/image177.png"/></Relationships>
</file>

<file path=ppt/slides/_rels/slide67.xml.rels><?xml version="1.0" encoding="UTF-8" standalone="yes"?>
<Relationships xmlns="http://schemas.openxmlformats.org/package/2006/relationships"><Relationship Id="rId8" Type="http://schemas.openxmlformats.org/officeDocument/2006/relationships/image" Target="../media/image1550.png"/><Relationship Id="rId13" Type="http://schemas.openxmlformats.org/officeDocument/2006/relationships/image" Target="../media/image1600.png"/><Relationship Id="rId3" Type="http://schemas.openxmlformats.org/officeDocument/2006/relationships/image" Target="../media/image179.png"/><Relationship Id="rId7" Type="http://schemas.openxmlformats.org/officeDocument/2006/relationships/image" Target="../media/image141.png"/><Relationship Id="rId12" Type="http://schemas.openxmlformats.org/officeDocument/2006/relationships/image" Target="../media/image183.png"/><Relationship Id="rId2" Type="http://schemas.openxmlformats.org/officeDocument/2006/relationships/image" Target="../media/image178.png"/><Relationship Id="rId1" Type="http://schemas.openxmlformats.org/officeDocument/2006/relationships/slideLayout" Target="../slideLayouts/slideLayout2.xml"/><Relationship Id="rId6" Type="http://schemas.openxmlformats.org/officeDocument/2006/relationships/image" Target="../media/image182.png"/><Relationship Id="rId11" Type="http://schemas.openxmlformats.org/officeDocument/2006/relationships/image" Target="../media/image1580.png"/><Relationship Id="rId5" Type="http://schemas.openxmlformats.org/officeDocument/2006/relationships/image" Target="../media/image181.png"/><Relationship Id="rId10" Type="http://schemas.openxmlformats.org/officeDocument/2006/relationships/image" Target="../media/image1570.png"/><Relationship Id="rId4" Type="http://schemas.openxmlformats.org/officeDocument/2006/relationships/image" Target="../media/image180.png"/><Relationship Id="rId9" Type="http://schemas.openxmlformats.org/officeDocument/2006/relationships/image" Target="../media/image1560.png"/><Relationship Id="rId14" Type="http://schemas.openxmlformats.org/officeDocument/2006/relationships/image" Target="../media/image184.png"/></Relationships>
</file>

<file path=ppt/slides/_rels/slide68.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image" Target="../media/image1600.png"/><Relationship Id="rId3" Type="http://schemas.openxmlformats.org/officeDocument/2006/relationships/image" Target="../media/image186.png"/><Relationship Id="rId7" Type="http://schemas.openxmlformats.org/officeDocument/2006/relationships/image" Target="../media/image190.png"/><Relationship Id="rId12" Type="http://schemas.openxmlformats.org/officeDocument/2006/relationships/image" Target="../media/image1460.png"/><Relationship Id="rId2"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189.png"/><Relationship Id="rId11" Type="http://schemas.openxmlformats.org/officeDocument/2006/relationships/image" Target="../media/image1450.png"/><Relationship Id="rId5" Type="http://schemas.openxmlformats.org/officeDocument/2006/relationships/image" Target="../media/image188.png"/><Relationship Id="rId10" Type="http://schemas.openxmlformats.org/officeDocument/2006/relationships/image" Target="../media/image1430.png"/><Relationship Id="rId4" Type="http://schemas.openxmlformats.org/officeDocument/2006/relationships/image" Target="../media/image187.png"/><Relationship Id="rId9" Type="http://schemas.openxmlformats.org/officeDocument/2006/relationships/image" Target="../media/image1690.png"/></Relationships>
</file>

<file path=ppt/slides/_rels/slide69.xml.rels><?xml version="1.0" encoding="UTF-8" standalone="yes"?>
<Relationships xmlns="http://schemas.openxmlformats.org/package/2006/relationships"><Relationship Id="rId8" Type="http://schemas.openxmlformats.org/officeDocument/2006/relationships/image" Target="../media/image1550.png"/><Relationship Id="rId13" Type="http://schemas.openxmlformats.org/officeDocument/2006/relationships/image" Target="../media/image1600.png"/><Relationship Id="rId3" Type="http://schemas.openxmlformats.org/officeDocument/2006/relationships/image" Target="../media/image193.png"/><Relationship Id="rId7" Type="http://schemas.openxmlformats.org/officeDocument/2006/relationships/image" Target="../media/image1690.png"/><Relationship Id="rId12" Type="http://schemas.openxmlformats.org/officeDocument/2006/relationships/image" Target="../media/image178.png"/><Relationship Id="rId2" Type="http://schemas.openxmlformats.org/officeDocument/2006/relationships/image" Target="../media/image192.png"/><Relationship Id="rId1" Type="http://schemas.openxmlformats.org/officeDocument/2006/relationships/slideLayout" Target="../slideLayouts/slideLayout2.xml"/><Relationship Id="rId6" Type="http://schemas.openxmlformats.org/officeDocument/2006/relationships/image" Target="../media/image196.png"/><Relationship Id="rId11" Type="http://schemas.openxmlformats.org/officeDocument/2006/relationships/image" Target="../media/image1580.png"/><Relationship Id="rId5" Type="http://schemas.openxmlformats.org/officeDocument/2006/relationships/image" Target="../media/image195.png"/><Relationship Id="rId10" Type="http://schemas.openxmlformats.org/officeDocument/2006/relationships/image" Target="../media/image1570.png"/><Relationship Id="rId4" Type="http://schemas.openxmlformats.org/officeDocument/2006/relationships/image" Target="../media/image194.png"/><Relationship Id="rId9" Type="http://schemas.openxmlformats.org/officeDocument/2006/relationships/image" Target="../media/image1560.png"/><Relationship Id="rId14" Type="http://schemas.openxmlformats.org/officeDocument/2006/relationships/image" Target="../media/image197.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jpe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Topology Optimization using the Level Set and Extended Finite Element Methods</a:t>
            </a:r>
            <a:endParaRPr lang="en-US" dirty="0"/>
          </a:p>
        </p:txBody>
      </p:sp>
      <p:sp>
        <p:nvSpPr>
          <p:cNvPr id="3" name="Subtitle 2"/>
          <p:cNvSpPr>
            <a:spLocks noGrp="1"/>
          </p:cNvSpPr>
          <p:nvPr>
            <p:ph type="subTitle" idx="1"/>
          </p:nvPr>
        </p:nvSpPr>
        <p:spPr/>
        <p:txBody>
          <a:bodyPr>
            <a:normAutofit fontScale="85000" lnSpcReduction="20000"/>
          </a:bodyPr>
          <a:lstStyle/>
          <a:p>
            <a:r>
              <a:rPr lang="en-US" dirty="0" smtClean="0"/>
              <a:t>Theory and Applications</a:t>
            </a:r>
          </a:p>
          <a:p>
            <a:endParaRPr lang="en-US" dirty="0"/>
          </a:p>
          <a:p>
            <a:r>
              <a:rPr lang="en-US" dirty="0" smtClean="0"/>
              <a:t>Hernan Villanueva</a:t>
            </a:r>
          </a:p>
          <a:p>
            <a:r>
              <a:rPr lang="en-US" dirty="0" smtClean="0"/>
              <a:t>January 9</a:t>
            </a:r>
            <a:r>
              <a:rPr lang="en-US" baseline="30000" dirty="0" smtClean="0"/>
              <a:t>th</a:t>
            </a:r>
            <a:r>
              <a:rPr lang="en-US" dirty="0" smtClean="0"/>
              <a:t>, 2015</a:t>
            </a:r>
            <a:endParaRPr lang="en-US" dirty="0"/>
          </a:p>
        </p:txBody>
      </p:sp>
    </p:spTree>
    <p:extLst>
      <p:ext uri="{BB962C8B-B14F-4D97-AF65-F5344CB8AC3E}">
        <p14:creationId xmlns:p14="http://schemas.microsoft.com/office/powerpoint/2010/main" val="21563369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4" name="TextBox 23"/>
              <p:cNvSpPr txBox="1"/>
              <p:nvPr/>
            </p:nvSpPr>
            <p:spPr>
              <a:xfrm>
                <a:off x="4320489" y="1601108"/>
                <a:ext cx="126736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0" smtClean="0">
                          <a:latin typeface="Cambria Math"/>
                        </a:rPr>
                        <m:t>𝐮</m:t>
                      </m:r>
                      <m:d>
                        <m:dPr>
                          <m:ctrlPr>
                            <a:rPr lang="en-US" sz="1600" b="1" i="1" smtClean="0">
                              <a:latin typeface="Cambria Math"/>
                            </a:rPr>
                          </m:ctrlPr>
                        </m:dPr>
                        <m:e>
                          <m:r>
                            <a:rPr lang="en-US" sz="1600" b="1" i="0" smtClean="0">
                              <a:latin typeface="Cambria Math"/>
                            </a:rPr>
                            <m:t>𝐱</m:t>
                          </m:r>
                        </m:e>
                      </m:d>
                    </m:oMath>
                  </m:oMathPara>
                </a14:m>
                <a:endParaRPr lang="en-US" b="1" dirty="0"/>
              </a:p>
            </p:txBody>
          </p:sp>
        </mc:Choice>
        <mc:Fallback>
          <p:sp>
            <p:nvSpPr>
              <p:cNvPr id="24" name="TextBox 23"/>
              <p:cNvSpPr txBox="1">
                <a:spLocks noRot="1" noChangeAspect="1" noMove="1" noResize="1" noEditPoints="1" noAdjustHandles="1" noChangeArrowheads="1" noChangeShapeType="1" noTextEdit="1"/>
              </p:cNvSpPr>
              <p:nvPr/>
            </p:nvSpPr>
            <p:spPr>
              <a:xfrm>
                <a:off x="4320489" y="1601108"/>
                <a:ext cx="1267365" cy="338554"/>
              </a:xfrm>
              <a:prstGeom prst="rect">
                <a:avLst/>
              </a:prstGeom>
              <a:blipFill rotWithShape="1">
                <a:blip r:embed="rId3"/>
                <a:stretch>
                  <a:fillRect/>
                </a:stretch>
              </a:blipFill>
            </p:spPr>
            <p:txBody>
              <a:bodyPr/>
              <a:lstStyle/>
              <a:p>
                <a:r>
                  <a:rPr lang="en-US">
                    <a:noFill/>
                  </a:rPr>
                  <a:t> </a:t>
                </a:r>
              </a:p>
            </p:txBody>
          </p:sp>
        </mc:Fallback>
      </mc:AlternateContent>
      <p:sp>
        <p:nvSpPr>
          <p:cNvPr id="7" name="Title 6"/>
          <p:cNvSpPr>
            <a:spLocks noGrp="1"/>
          </p:cNvSpPr>
          <p:nvPr>
            <p:ph type="title"/>
          </p:nvPr>
        </p:nvSpPr>
        <p:spPr>
          <a:xfrm>
            <a:off x="457200" y="96915"/>
            <a:ext cx="8229600" cy="1143000"/>
          </a:xfrm>
        </p:spPr>
        <p:txBody>
          <a:bodyPr>
            <a:normAutofit/>
          </a:bodyPr>
          <a:lstStyle/>
          <a:p>
            <a:r>
              <a:rPr lang="en-US" dirty="0" smtClean="0"/>
              <a:t>XFEM solution approximation</a:t>
            </a:r>
            <a:endParaRPr lang="en-US" dirty="0"/>
          </a:p>
        </p:txBody>
      </p:sp>
      <mc:AlternateContent xmlns:mc="http://schemas.openxmlformats.org/markup-compatibility/2006">
        <mc:Choice xmlns:a14="http://schemas.microsoft.com/office/drawing/2010/main" Requires="a14">
          <p:sp>
            <p:nvSpPr>
              <p:cNvPr id="21" name="TextBox 20"/>
              <p:cNvSpPr txBox="1"/>
              <p:nvPr/>
            </p:nvSpPr>
            <p:spPr>
              <a:xfrm>
                <a:off x="2189986" y="4235505"/>
                <a:ext cx="4668013" cy="2344168"/>
              </a:xfrm>
              <a:prstGeom prst="rect">
                <a:avLst/>
              </a:prstGeom>
              <a:noFill/>
            </p:spPr>
            <p:txBody>
              <a:bodyPr wrap="square" rtlCol="0">
                <a:spAutoFit/>
              </a:bodyPr>
              <a:lstStyle/>
              <a:p>
                <a:pPr algn="ctr"/>
                <a:r>
                  <a:rPr lang="en-US" dirty="0" smtClean="0"/>
                  <a:t>Solution approximation by </a:t>
                </a:r>
                <a:r>
                  <a:rPr lang="en-US" b="1" dirty="0" smtClean="0"/>
                  <a:t>generalized enrichment</a:t>
                </a:r>
                <a:r>
                  <a:rPr lang="en-US" dirty="0" smtClean="0"/>
                  <a:t>.</a:t>
                </a:r>
              </a:p>
              <a:p>
                <a:pPr marL="0" lvl="1" algn="ctr"/>
                <a:endParaRPr lang="en-US" sz="1400" b="1" dirty="0" smtClean="0">
                  <a:latin typeface="Cambria Math"/>
                </a:endParaRPr>
              </a:p>
              <a:p>
                <a:pPr marL="0" lvl="1" algn="ctr"/>
                <a14:m>
                  <m:oMathPara xmlns:m="http://schemas.openxmlformats.org/officeDocument/2006/math">
                    <m:oMathParaPr>
                      <m:jc m:val="centerGroup"/>
                    </m:oMathParaPr>
                    <m:oMath xmlns:m="http://schemas.openxmlformats.org/officeDocument/2006/math">
                      <m:r>
                        <a:rPr lang="en-US" sz="1400" b="1">
                          <a:latin typeface="Cambria Math"/>
                        </a:rPr>
                        <m:t>𝐮</m:t>
                      </m:r>
                      <m:d>
                        <m:dPr>
                          <m:ctrlPr>
                            <a:rPr lang="en-US" sz="1400" b="1" i="1">
                              <a:latin typeface="Cambria Math"/>
                            </a:rPr>
                          </m:ctrlPr>
                        </m:dPr>
                        <m:e>
                          <m:r>
                            <a:rPr lang="en-US" sz="1400" b="1">
                              <a:latin typeface="Cambria Math"/>
                            </a:rPr>
                            <m:t>𝐱</m:t>
                          </m:r>
                        </m:e>
                      </m:d>
                      <m:r>
                        <a:rPr lang="en-US" sz="1400" b="1" i="1">
                          <a:latin typeface="Cambria Math"/>
                        </a:rPr>
                        <m:t>=</m:t>
                      </m:r>
                      <m:nary>
                        <m:naryPr>
                          <m:chr m:val="∑"/>
                          <m:ctrlPr>
                            <a:rPr lang="en-US" sz="1400" i="1">
                              <a:latin typeface="Cambria Math"/>
                            </a:rPr>
                          </m:ctrlPr>
                        </m:naryPr>
                        <m:sub>
                          <m:r>
                            <a:rPr lang="en-US" sz="1400" i="1">
                              <a:latin typeface="Cambria Math"/>
                            </a:rPr>
                            <m:t>𝑚</m:t>
                          </m:r>
                          <m:r>
                            <a:rPr lang="en-US" sz="1400" i="1">
                              <a:latin typeface="Cambria Math"/>
                            </a:rPr>
                            <m:t>=1</m:t>
                          </m:r>
                        </m:sub>
                        <m:sup>
                          <m:r>
                            <a:rPr lang="en-US" sz="1400" i="1">
                              <a:latin typeface="Cambria Math"/>
                            </a:rPr>
                            <m:t>𝑀</m:t>
                          </m:r>
                        </m:sup>
                        <m:e>
                          <m:d>
                            <m:dPr>
                              <m:ctrlPr>
                                <a:rPr lang="en-US" sz="1400" i="1">
                                  <a:latin typeface="Cambria Math"/>
                                </a:rPr>
                              </m:ctrlPr>
                            </m:dPr>
                            <m:e>
                              <m:r>
                                <a:rPr lang="en-US" sz="1400" i="1">
                                  <a:latin typeface="Cambria Math"/>
                                </a:rPr>
                                <m:t>𝐻</m:t>
                              </m:r>
                              <m:d>
                                <m:dPr>
                                  <m:ctrlPr>
                                    <a:rPr lang="en-US" sz="1400" i="1">
                                      <a:latin typeface="Cambria Math"/>
                                    </a:rPr>
                                  </m:ctrlPr>
                                </m:dPr>
                                <m:e>
                                  <m:r>
                                    <a:rPr lang="en-US" sz="1400" i="1">
                                      <a:latin typeface="Cambria Math"/>
                                    </a:rPr>
                                    <m:t>−</m:t>
                                  </m:r>
                                  <m:r>
                                    <a:rPr lang="en-US" sz="1400" i="1">
                                      <a:latin typeface="Cambria Math"/>
                                      <a:ea typeface="Cambria Math"/>
                                    </a:rPr>
                                    <m:t>𝜙</m:t>
                                  </m:r>
                                </m:e>
                              </m:d>
                              <m:nary>
                                <m:naryPr>
                                  <m:chr m:val="∑"/>
                                  <m:ctrlPr>
                                    <a:rPr lang="en-US" sz="1400" i="1">
                                      <a:latin typeface="Cambria Math"/>
                                    </a:rPr>
                                  </m:ctrlPr>
                                </m:naryPr>
                                <m:sub>
                                  <m:r>
                                    <m:rPr>
                                      <m:brk m:alnAt="23"/>
                                    </m:rPr>
                                    <a:rPr lang="en-US" sz="1400" i="1">
                                      <a:latin typeface="Cambria Math"/>
                                    </a:rPr>
                                    <m:t>𝑖</m:t>
                                  </m:r>
                                  <m:r>
                                    <a:rPr lang="en-US" sz="1400" i="1">
                                      <a:latin typeface="Cambria Math"/>
                                    </a:rPr>
                                    <m:t>=1</m:t>
                                  </m:r>
                                </m:sub>
                                <m:sup>
                                  <m:r>
                                    <a:rPr lang="en-US" sz="1400" i="1">
                                      <a:latin typeface="Cambria Math"/>
                                    </a:rPr>
                                    <m:t>𝑛</m:t>
                                  </m:r>
                                </m:sup>
                                <m:e>
                                  <m:sSub>
                                    <m:sSubPr>
                                      <m:ctrlPr>
                                        <a:rPr lang="en-US" sz="1400" i="1">
                                          <a:latin typeface="Cambria Math"/>
                                        </a:rPr>
                                      </m:ctrlPr>
                                    </m:sSubPr>
                                    <m:e>
                                      <m:r>
                                        <a:rPr lang="en-US" sz="1400" b="1">
                                          <a:latin typeface="Cambria Math"/>
                                        </a:rPr>
                                        <m:t>𝐍</m:t>
                                      </m:r>
                                    </m:e>
                                    <m:sub>
                                      <m:r>
                                        <a:rPr lang="en-US" sz="1400" i="1">
                                          <a:latin typeface="Cambria Math"/>
                                        </a:rPr>
                                        <m:t>𝑖</m:t>
                                      </m:r>
                                    </m:sub>
                                  </m:sSub>
                                  <m:sSubSup>
                                    <m:sSubSupPr>
                                      <m:ctrlPr>
                                        <a:rPr lang="en-US" sz="1400" i="1">
                                          <a:latin typeface="Cambria Math"/>
                                        </a:rPr>
                                      </m:ctrlPr>
                                    </m:sSubSupPr>
                                    <m:e>
                                      <m:r>
                                        <a:rPr lang="en-US" sz="1400" b="1">
                                          <a:latin typeface="Cambria Math"/>
                                        </a:rPr>
                                        <m:t>𝐮</m:t>
                                      </m:r>
                                    </m:e>
                                    <m:sub>
                                      <m:r>
                                        <a:rPr lang="en-US" sz="1400" i="1">
                                          <a:latin typeface="Cambria Math"/>
                                        </a:rPr>
                                        <m:t>𝑖</m:t>
                                      </m:r>
                                      <m:r>
                                        <a:rPr lang="en-US" sz="1400" i="1">
                                          <a:latin typeface="Cambria Math"/>
                                        </a:rPr>
                                        <m:t>,</m:t>
                                      </m:r>
                                      <m:r>
                                        <a:rPr lang="en-US" sz="1400" i="1">
                                          <a:latin typeface="Cambria Math"/>
                                        </a:rPr>
                                        <m:t>𝑚</m:t>
                                      </m:r>
                                    </m:sub>
                                    <m:sup>
                                      <m:r>
                                        <a:rPr lang="en-US" sz="1400" i="1">
                                          <a:latin typeface="Cambria Math"/>
                                        </a:rPr>
                                        <m:t>𝐴</m:t>
                                      </m:r>
                                    </m:sup>
                                  </m:sSubSup>
                                </m:e>
                              </m:nary>
                              <m:r>
                                <a:rPr lang="en-US" sz="1400" i="1">
                                  <a:latin typeface="Cambria Math"/>
                                </a:rPr>
                                <m:t>+</m:t>
                              </m:r>
                              <m:r>
                                <a:rPr lang="en-US" sz="1400" i="1">
                                  <a:latin typeface="Cambria Math"/>
                                </a:rPr>
                                <m:t>𝐻</m:t>
                              </m:r>
                              <m:d>
                                <m:dPr>
                                  <m:ctrlPr>
                                    <a:rPr lang="en-US" sz="1400" i="1">
                                      <a:latin typeface="Cambria Math"/>
                                    </a:rPr>
                                  </m:ctrlPr>
                                </m:dPr>
                                <m:e>
                                  <m:r>
                                    <a:rPr lang="en-US" sz="1400" i="1">
                                      <a:latin typeface="Cambria Math"/>
                                      <a:ea typeface="Cambria Math"/>
                                    </a:rPr>
                                    <m:t>𝜙</m:t>
                                  </m:r>
                                </m:e>
                              </m:d>
                              <m:nary>
                                <m:naryPr>
                                  <m:chr m:val="∑"/>
                                  <m:ctrlPr>
                                    <a:rPr lang="en-US" sz="1400" i="1">
                                      <a:latin typeface="Cambria Math"/>
                                    </a:rPr>
                                  </m:ctrlPr>
                                </m:naryPr>
                                <m:sub>
                                  <m:r>
                                    <m:rPr>
                                      <m:brk m:alnAt="23"/>
                                    </m:rPr>
                                    <a:rPr lang="en-US" sz="1400" i="1">
                                      <a:latin typeface="Cambria Math"/>
                                    </a:rPr>
                                    <m:t>𝑖</m:t>
                                  </m:r>
                                  <m:r>
                                    <a:rPr lang="en-US" sz="1400" i="1">
                                      <a:latin typeface="Cambria Math"/>
                                    </a:rPr>
                                    <m:t>=1</m:t>
                                  </m:r>
                                </m:sub>
                                <m:sup>
                                  <m:r>
                                    <a:rPr lang="en-US" sz="1400" i="1">
                                      <a:latin typeface="Cambria Math"/>
                                    </a:rPr>
                                    <m:t>𝑛</m:t>
                                  </m:r>
                                </m:sup>
                                <m:e>
                                  <m:sSub>
                                    <m:sSubPr>
                                      <m:ctrlPr>
                                        <a:rPr lang="en-US" sz="1400" i="1">
                                          <a:latin typeface="Cambria Math"/>
                                        </a:rPr>
                                      </m:ctrlPr>
                                    </m:sSubPr>
                                    <m:e>
                                      <m:r>
                                        <a:rPr lang="en-US" sz="1400" b="1">
                                          <a:latin typeface="Cambria Math"/>
                                        </a:rPr>
                                        <m:t>𝐍</m:t>
                                      </m:r>
                                    </m:e>
                                    <m:sub>
                                      <m:r>
                                        <a:rPr lang="en-US" sz="1400" i="1">
                                          <a:latin typeface="Cambria Math"/>
                                        </a:rPr>
                                        <m:t>𝑖</m:t>
                                      </m:r>
                                    </m:sub>
                                  </m:sSub>
                                  <m:sSubSup>
                                    <m:sSubSupPr>
                                      <m:ctrlPr>
                                        <a:rPr lang="en-US" sz="1400" i="1">
                                          <a:latin typeface="Cambria Math"/>
                                        </a:rPr>
                                      </m:ctrlPr>
                                    </m:sSubSupPr>
                                    <m:e>
                                      <m:r>
                                        <a:rPr lang="en-US" sz="1400" b="1">
                                          <a:latin typeface="Cambria Math"/>
                                        </a:rPr>
                                        <m:t>𝐮</m:t>
                                      </m:r>
                                    </m:e>
                                    <m:sub>
                                      <m:r>
                                        <a:rPr lang="en-US" sz="1400" i="1">
                                          <a:latin typeface="Cambria Math"/>
                                        </a:rPr>
                                        <m:t>𝑖</m:t>
                                      </m:r>
                                      <m:r>
                                        <a:rPr lang="en-US" sz="1400" i="1">
                                          <a:latin typeface="Cambria Math"/>
                                        </a:rPr>
                                        <m:t>,</m:t>
                                      </m:r>
                                      <m:r>
                                        <a:rPr lang="en-US" sz="1400" i="1">
                                          <a:latin typeface="Cambria Math"/>
                                        </a:rPr>
                                        <m:t>𝑚</m:t>
                                      </m:r>
                                    </m:sub>
                                    <m:sup>
                                      <m:r>
                                        <a:rPr lang="en-US" sz="1400" i="1">
                                          <a:latin typeface="Cambria Math"/>
                                        </a:rPr>
                                        <m:t>𝐵</m:t>
                                      </m:r>
                                    </m:sup>
                                  </m:sSubSup>
                                </m:e>
                              </m:nary>
                            </m:e>
                          </m:d>
                        </m:e>
                      </m:nary>
                    </m:oMath>
                  </m:oMathPara>
                </a14:m>
                <a:endParaRPr lang="en-US" sz="1400" dirty="0" smtClean="0"/>
              </a:p>
              <a:p>
                <a:pPr marL="0" lvl="1" algn="ctr"/>
                <a:endParaRPr lang="en-US" sz="1400" i="1" dirty="0" smtClean="0">
                  <a:latin typeface="Cambria Math"/>
                </a:endParaRPr>
              </a:p>
              <a:p>
                <a:pPr marL="0" lvl="1" algn="ctr"/>
                <a14:m>
                  <m:oMathPara xmlns:m="http://schemas.openxmlformats.org/officeDocument/2006/math">
                    <m:oMathParaPr>
                      <m:jc m:val="centerGroup"/>
                    </m:oMathParaPr>
                    <m:oMath xmlns:m="http://schemas.openxmlformats.org/officeDocument/2006/math">
                      <m:r>
                        <a:rPr lang="en-US" sz="1400" i="1">
                          <a:latin typeface="Cambria Math"/>
                        </a:rPr>
                        <m:t>𝐻</m:t>
                      </m:r>
                      <m:d>
                        <m:dPr>
                          <m:ctrlPr>
                            <a:rPr lang="en-US" sz="1400" i="1">
                              <a:latin typeface="Cambria Math"/>
                            </a:rPr>
                          </m:ctrlPr>
                        </m:dPr>
                        <m:e>
                          <m:r>
                            <a:rPr lang="en-US" sz="1400" i="1">
                              <a:latin typeface="Cambria Math"/>
                            </a:rPr>
                            <m:t>𝑧</m:t>
                          </m:r>
                        </m:e>
                      </m:d>
                      <m:r>
                        <a:rPr lang="en-US" sz="1400" i="1">
                          <a:latin typeface="Cambria Math"/>
                        </a:rPr>
                        <m:t>=</m:t>
                      </m:r>
                      <m:d>
                        <m:dPr>
                          <m:begChr m:val="{"/>
                          <m:endChr m:val=""/>
                          <m:ctrlPr>
                            <a:rPr lang="en-US" sz="1400" i="1">
                              <a:latin typeface="Cambria Math"/>
                            </a:rPr>
                          </m:ctrlPr>
                        </m:dPr>
                        <m:e>
                          <m:eqArr>
                            <m:eqArrPr>
                              <m:ctrlPr>
                                <a:rPr lang="en-US" sz="1400" i="1">
                                  <a:latin typeface="Cambria Math"/>
                                </a:rPr>
                              </m:ctrlPr>
                            </m:eqArrPr>
                            <m:e>
                              <m:r>
                                <a:rPr lang="en-US" sz="1400" i="1">
                                  <a:latin typeface="Cambria Math"/>
                                </a:rPr>
                                <m:t>1,  </m:t>
                              </m:r>
                              <m:r>
                                <a:rPr lang="en-US" sz="1400" i="1">
                                  <a:latin typeface="Cambria Math"/>
                                </a:rPr>
                                <m:t>𝑧</m:t>
                              </m:r>
                              <m:r>
                                <a:rPr lang="en-US" sz="1400" i="1">
                                  <a:latin typeface="Cambria Math"/>
                                </a:rPr>
                                <m:t>&lt;0</m:t>
                              </m:r>
                            </m:e>
                            <m:e>
                              <m:r>
                                <a:rPr lang="en-US" sz="1400" i="1">
                                  <a:latin typeface="Cambria Math"/>
                                </a:rPr>
                                <m:t>&amp;0,  </m:t>
                              </m:r>
                              <m:r>
                                <a:rPr lang="en-US" sz="1400" i="1">
                                  <a:latin typeface="Cambria Math"/>
                                </a:rPr>
                                <m:t>𝑧</m:t>
                              </m:r>
                              <m:r>
                                <a:rPr lang="en-US" sz="1400" i="1">
                                  <a:latin typeface="Cambria Math"/>
                                </a:rPr>
                                <m:t>≥0</m:t>
                              </m:r>
                            </m:e>
                          </m:eqArr>
                        </m:e>
                      </m:d>
                    </m:oMath>
                  </m:oMathPara>
                </a14:m>
                <a:endParaRPr lang="en-US" sz="1400" dirty="0"/>
              </a:p>
              <a:p>
                <a:pPr algn="ctr"/>
                <a:endParaRPr lang="en-US" dirty="0"/>
              </a:p>
            </p:txBody>
          </p:sp>
        </mc:Choice>
        <mc:Fallback>
          <p:sp>
            <p:nvSpPr>
              <p:cNvPr id="21" name="TextBox 20"/>
              <p:cNvSpPr txBox="1">
                <a:spLocks noRot="1" noChangeAspect="1" noMove="1" noResize="1" noEditPoints="1" noAdjustHandles="1" noChangeArrowheads="1" noChangeShapeType="1" noTextEdit="1"/>
              </p:cNvSpPr>
              <p:nvPr/>
            </p:nvSpPr>
            <p:spPr>
              <a:xfrm>
                <a:off x="2189986" y="4235505"/>
                <a:ext cx="4668013" cy="2344168"/>
              </a:xfrm>
              <a:prstGeom prst="rect">
                <a:avLst/>
              </a:prstGeom>
              <a:blipFill rotWithShape="1">
                <a:blip r:embed="rId4"/>
                <a:stretch>
                  <a:fillRect t="-1302" b="-38542"/>
                </a:stretch>
              </a:blipFill>
            </p:spPr>
            <p:txBody>
              <a:bodyPr/>
              <a:lstStyle/>
              <a:p>
                <a:r>
                  <a:rPr lang="en-US">
                    <a:noFill/>
                  </a:rPr>
                  <a:t> </a:t>
                </a:r>
              </a:p>
            </p:txBody>
          </p:sp>
        </mc:Fallback>
      </mc:AlternateContent>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61195" y="1759156"/>
            <a:ext cx="2286000" cy="2286000"/>
          </a:xfrm>
          <a:prstGeom prst="rect">
            <a:avLst/>
          </a:prstGeom>
        </p:spPr>
      </p:pic>
      <p:cxnSp>
        <p:nvCxnSpPr>
          <p:cNvPr id="20" name="Straight Arrow Connector 19"/>
          <p:cNvCxnSpPr/>
          <p:nvPr/>
        </p:nvCxnSpPr>
        <p:spPr>
          <a:xfrm>
            <a:off x="4320489" y="1868622"/>
            <a:ext cx="0" cy="198283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320489" y="1875708"/>
            <a:ext cx="126736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320489" y="2907376"/>
            <a:ext cx="1267365"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203804" y="1875708"/>
            <a:ext cx="0" cy="102644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4742944" y="2907376"/>
            <a:ext cx="460860" cy="944079"/>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4984346" y="3363358"/>
            <a:ext cx="633683" cy="307777"/>
          </a:xfrm>
          <a:prstGeom prst="rect">
            <a:avLst/>
          </a:prstGeom>
          <a:noFill/>
        </p:spPr>
        <p:txBody>
          <a:bodyPr wrap="square" rtlCol="0">
            <a:spAutoFit/>
          </a:bodyPr>
          <a:lstStyle/>
          <a:p>
            <a:r>
              <a:rPr lang="en-US" sz="1400" dirty="0" smtClean="0"/>
              <a:t>Kinks</a:t>
            </a:r>
            <a:endParaRPr lang="en-US" dirty="0"/>
          </a:p>
        </p:txBody>
      </p:sp>
      <mc:AlternateContent xmlns:mc="http://schemas.openxmlformats.org/markup-compatibility/2006">
        <mc:Choice xmlns:a14="http://schemas.microsoft.com/office/drawing/2010/main" Requires="a14">
          <p:sp>
            <p:nvSpPr>
              <p:cNvPr id="39" name="TextBox 38"/>
              <p:cNvSpPr txBox="1"/>
              <p:nvPr/>
            </p:nvSpPr>
            <p:spPr>
              <a:xfrm>
                <a:off x="5856689" y="1603925"/>
                <a:ext cx="126736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0" smtClean="0">
                          <a:latin typeface="Cambria Math"/>
                        </a:rPr>
                        <m:t>𝐮</m:t>
                      </m:r>
                      <m:d>
                        <m:dPr>
                          <m:ctrlPr>
                            <a:rPr lang="en-US" sz="1600" b="1" i="1" smtClean="0">
                              <a:latin typeface="Cambria Math"/>
                            </a:rPr>
                          </m:ctrlPr>
                        </m:dPr>
                        <m:e>
                          <m:r>
                            <a:rPr lang="en-US" sz="1600" b="1" i="0" smtClean="0">
                              <a:latin typeface="Cambria Math"/>
                            </a:rPr>
                            <m:t>𝐱</m:t>
                          </m:r>
                        </m:e>
                      </m:d>
                    </m:oMath>
                  </m:oMathPara>
                </a14:m>
                <a:endParaRPr lang="en-US" b="1" dirty="0"/>
              </a:p>
            </p:txBody>
          </p:sp>
        </mc:Choice>
        <mc:Fallback>
          <p:sp>
            <p:nvSpPr>
              <p:cNvPr id="39" name="TextBox 38"/>
              <p:cNvSpPr txBox="1">
                <a:spLocks noRot="1" noChangeAspect="1" noMove="1" noResize="1" noEditPoints="1" noAdjustHandles="1" noChangeArrowheads="1" noChangeShapeType="1" noTextEdit="1"/>
              </p:cNvSpPr>
              <p:nvPr/>
            </p:nvSpPr>
            <p:spPr>
              <a:xfrm>
                <a:off x="5856689" y="1603925"/>
                <a:ext cx="1267365" cy="338554"/>
              </a:xfrm>
              <a:prstGeom prst="rect">
                <a:avLst/>
              </a:prstGeom>
              <a:blipFill rotWithShape="1">
                <a:blip r:embed="rId6"/>
                <a:stretch>
                  <a:fillRect/>
                </a:stretch>
              </a:blipFill>
            </p:spPr>
            <p:txBody>
              <a:bodyPr/>
              <a:lstStyle/>
              <a:p>
                <a:r>
                  <a:rPr lang="en-US">
                    <a:noFill/>
                  </a:rPr>
                  <a:t> </a:t>
                </a:r>
              </a:p>
            </p:txBody>
          </p:sp>
        </mc:Fallback>
      </mc:AlternateContent>
      <p:cxnSp>
        <p:nvCxnSpPr>
          <p:cNvPr id="40" name="Straight Arrow Connector 39"/>
          <p:cNvCxnSpPr/>
          <p:nvPr/>
        </p:nvCxnSpPr>
        <p:spPr>
          <a:xfrm>
            <a:off x="5856689" y="1871439"/>
            <a:ext cx="0" cy="198001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856689" y="1878525"/>
            <a:ext cx="126736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856689" y="2883770"/>
            <a:ext cx="1267365"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6250340" y="1888597"/>
            <a:ext cx="28804" cy="99517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6221536" y="2883770"/>
            <a:ext cx="460860" cy="967685"/>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561715" y="3339268"/>
            <a:ext cx="710493" cy="307777"/>
          </a:xfrm>
          <a:prstGeom prst="rect">
            <a:avLst/>
          </a:prstGeom>
          <a:noFill/>
        </p:spPr>
        <p:txBody>
          <a:bodyPr wrap="square" rtlCol="0">
            <a:spAutoFit/>
          </a:bodyPr>
          <a:lstStyle/>
          <a:p>
            <a:r>
              <a:rPr lang="en-US" sz="1400" dirty="0" smtClean="0"/>
              <a:t>Jumps</a:t>
            </a:r>
            <a:endParaRPr lang="en-US" dirty="0"/>
          </a:p>
        </p:txBody>
      </p:sp>
      <p:sp>
        <p:nvSpPr>
          <p:cNvPr id="5" name="Oval 4"/>
          <p:cNvSpPr/>
          <p:nvPr/>
        </p:nvSpPr>
        <p:spPr>
          <a:xfrm>
            <a:off x="4975204" y="2678776"/>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6054429" y="2678776"/>
            <a:ext cx="795074"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4916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1" grpId="0"/>
      <p:bldP spid="38" grpId="0"/>
      <p:bldP spid="39" grpId="0"/>
      <p:bldP spid="45" grpId="0"/>
      <p:bldP spid="5" grpId="0" animBg="1"/>
      <p:bldP spid="3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96915"/>
            <a:ext cx="8229600" cy="1143000"/>
          </a:xfrm>
        </p:spPr>
        <p:txBody>
          <a:bodyPr>
            <a:normAutofit/>
          </a:bodyPr>
          <a:lstStyle/>
          <a:p>
            <a:r>
              <a:rPr lang="en-US" dirty="0" smtClean="0"/>
              <a:t>XFEM solution approximation</a:t>
            </a:r>
            <a:endParaRPr lang="en-US" dirty="0"/>
          </a:p>
        </p:txBody>
      </p:sp>
      <p:sp>
        <p:nvSpPr>
          <p:cNvPr id="27" name="Text Placeholder 3"/>
          <p:cNvSpPr txBox="1">
            <a:spLocks/>
          </p:cNvSpPr>
          <p:nvPr/>
        </p:nvSpPr>
        <p:spPr>
          <a:xfrm>
            <a:off x="0" y="1687380"/>
            <a:ext cx="4572000" cy="43918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endParaRPr lang="en-US" sz="2200" b="1" dirty="0"/>
          </a:p>
        </p:txBody>
      </p:sp>
      <p:sp>
        <p:nvSpPr>
          <p:cNvPr id="29" name="Right Arrow 28"/>
          <p:cNvSpPr/>
          <p:nvPr/>
        </p:nvSpPr>
        <p:spPr>
          <a:xfrm rot="5400000">
            <a:off x="3886200" y="3457251"/>
            <a:ext cx="1371600" cy="806505"/>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5711" y="1201123"/>
            <a:ext cx="3840480" cy="2640330"/>
          </a:xfrm>
          <a:prstGeom prst="rect">
            <a:avLst/>
          </a:prstGeom>
        </p:spPr>
      </p:pic>
      <p:sp>
        <p:nvSpPr>
          <p:cNvPr id="33" name="TextBox 32"/>
          <p:cNvSpPr txBox="1"/>
          <p:nvPr/>
        </p:nvSpPr>
        <p:spPr>
          <a:xfrm>
            <a:off x="6316191" y="5490855"/>
            <a:ext cx="2365144" cy="707886"/>
          </a:xfrm>
          <a:prstGeom prst="rect">
            <a:avLst/>
          </a:prstGeom>
          <a:noFill/>
        </p:spPr>
        <p:txBody>
          <a:bodyPr wrap="square" rtlCol="0">
            <a:spAutoFit/>
          </a:bodyPr>
          <a:lstStyle/>
          <a:p>
            <a:pPr algn="ctr"/>
            <a:r>
              <a:rPr lang="en-US" sz="2000" dirty="0" smtClean="0"/>
              <a:t>High algorithmic complexity in 3D.</a:t>
            </a:r>
            <a:endParaRPr lang="en-US" sz="2000" dirty="0"/>
          </a:p>
        </p:txBody>
      </p:sp>
      <p:sp>
        <p:nvSpPr>
          <p:cNvPr id="2" name="Rectangle 1"/>
          <p:cNvSpPr/>
          <p:nvPr/>
        </p:nvSpPr>
        <p:spPr>
          <a:xfrm>
            <a:off x="6354292" y="2321233"/>
            <a:ext cx="2480664" cy="707886"/>
          </a:xfrm>
          <a:prstGeom prst="rect">
            <a:avLst/>
          </a:prstGeom>
        </p:spPr>
        <p:txBody>
          <a:bodyPr wrap="square">
            <a:spAutoFit/>
          </a:bodyPr>
          <a:lstStyle/>
          <a:p>
            <a:pPr algn="ctr"/>
            <a:r>
              <a:rPr lang="en-US" sz="2000" dirty="0" smtClean="0"/>
              <a:t>Has been </a:t>
            </a:r>
            <a:r>
              <a:rPr lang="en-US" sz="2000" dirty="0"/>
              <a:t>implemented in 2D.</a:t>
            </a:r>
          </a:p>
        </p:txBody>
      </p:sp>
      <p:grpSp>
        <p:nvGrpSpPr>
          <p:cNvPr id="11" name="Group 10"/>
          <p:cNvGrpSpPr/>
          <p:nvPr/>
        </p:nvGrpSpPr>
        <p:grpSpPr>
          <a:xfrm>
            <a:off x="2364614" y="4684802"/>
            <a:ext cx="3894426" cy="1981439"/>
            <a:chOff x="5257800" y="4015558"/>
            <a:chExt cx="3894426" cy="1981439"/>
          </a:xfrm>
        </p:grpSpPr>
        <p:pic>
          <p:nvPicPr>
            <p:cNvPr id="34"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9989" t="25325" r="4906" b="14931"/>
            <a:stretch/>
          </p:blipFill>
          <p:spPr bwMode="auto">
            <a:xfrm>
              <a:off x="5311746" y="4015558"/>
              <a:ext cx="3840480" cy="19814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5" name="Action Button: Help 34">
              <a:hlinkClick r:id="" action="ppaction://noaction" highlightClick="1"/>
            </p:cNvPr>
            <p:cNvSpPr/>
            <p:nvPr/>
          </p:nvSpPr>
          <p:spPr>
            <a:xfrm>
              <a:off x="6774786" y="4549077"/>
              <a:ext cx="914400" cy="914400"/>
            </a:xfrm>
            <a:prstGeom prst="actionButtonHelp">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257800" y="5618085"/>
              <a:ext cx="653828" cy="378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94869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LSM-XFEM framework</a:t>
            </a:r>
            <a:endParaRPr lang="en-US" dirty="0"/>
          </a:p>
        </p:txBody>
      </p:sp>
      <p:sp>
        <p:nvSpPr>
          <p:cNvPr id="6" name="Rectangle 5"/>
          <p:cNvSpPr/>
          <p:nvPr/>
        </p:nvSpPr>
        <p:spPr>
          <a:xfrm>
            <a:off x="925355" y="1746042"/>
            <a:ext cx="2741369" cy="4608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LSF parametrization</a:t>
            </a:r>
            <a:endParaRPr lang="en-US" sz="2000" dirty="0">
              <a:solidFill>
                <a:schemeClr val="tx1"/>
              </a:solidFill>
            </a:endParaRPr>
          </a:p>
        </p:txBody>
      </p:sp>
      <p:grpSp>
        <p:nvGrpSpPr>
          <p:cNvPr id="14" name="Group 13"/>
          <p:cNvGrpSpPr/>
          <p:nvPr/>
        </p:nvGrpSpPr>
        <p:grpSpPr>
          <a:xfrm>
            <a:off x="923524" y="2507280"/>
            <a:ext cx="2743200" cy="1828800"/>
            <a:chOff x="923524" y="2083170"/>
            <a:chExt cx="2743200" cy="2743200"/>
          </a:xfrm>
        </p:grpSpPr>
        <p:sp>
          <p:nvSpPr>
            <p:cNvPr id="7" name="Rectangle 6"/>
            <p:cNvSpPr/>
            <p:nvPr/>
          </p:nvSpPr>
          <p:spPr>
            <a:xfrm>
              <a:off x="923524" y="2083170"/>
              <a:ext cx="2743200" cy="2743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smtClean="0">
                  <a:solidFill>
                    <a:schemeClr val="tx1"/>
                  </a:solidFill>
                </a:rPr>
                <a:t>Physical model</a:t>
              </a:r>
              <a:endParaRPr lang="en-US" sz="2000" dirty="0">
                <a:solidFill>
                  <a:schemeClr val="tx1"/>
                </a:solidFill>
              </a:endParaRPr>
            </a:p>
          </p:txBody>
        </p:sp>
        <p:sp>
          <p:nvSpPr>
            <p:cNvPr id="8" name="Rectangle 7"/>
            <p:cNvSpPr/>
            <p:nvPr/>
          </p:nvSpPr>
          <p:spPr>
            <a:xfrm>
              <a:off x="1153955" y="2737710"/>
              <a:ext cx="2286000" cy="182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Geometry mapping</a:t>
              </a:r>
            </a:p>
            <a:p>
              <a:pPr algn="ctr"/>
              <a:endParaRPr lang="en-US" dirty="0">
                <a:solidFill>
                  <a:schemeClr val="tx1"/>
                </a:solidFill>
              </a:endParaRPr>
            </a:p>
            <a:p>
              <a:pPr algn="ctr"/>
              <a:r>
                <a:rPr lang="en-US" dirty="0" smtClean="0">
                  <a:solidFill>
                    <a:schemeClr val="tx1"/>
                  </a:solidFill>
                </a:rPr>
                <a:t>Discretized PDE</a:t>
              </a:r>
            </a:p>
          </p:txBody>
        </p:sp>
      </p:grpSp>
      <mc:AlternateContent xmlns:mc="http://schemas.openxmlformats.org/markup-compatibility/2006" xmlns:a14="http://schemas.microsoft.com/office/drawing/2010/main">
        <mc:Choice Requires="a14">
          <p:sp>
            <p:nvSpPr>
              <p:cNvPr id="11" name="Rectangle 10"/>
              <p:cNvSpPr/>
              <p:nvPr/>
            </p:nvSpPr>
            <p:spPr>
              <a:xfrm>
                <a:off x="5340100" y="1346220"/>
                <a:ext cx="2880375" cy="1468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66688" indent="-166688">
                  <a:buFont typeface="Arial" panose="020B0604020202020204" pitchFamily="34" charset="0"/>
                  <a:buChar char="•"/>
                </a:pPr>
                <a:r>
                  <a:rPr lang="en-US" dirty="0" smtClean="0">
                    <a:solidFill>
                      <a:schemeClr val="tx1"/>
                    </a:solidFill>
                  </a:rPr>
                  <a:t>Design variables mapped to a </a:t>
                </a:r>
                <a14:m>
                  <m:oMath xmlns:m="http://schemas.openxmlformats.org/officeDocument/2006/math">
                    <m:r>
                      <a:rPr lang="en-US" i="1" dirty="0" smtClean="0">
                        <a:solidFill>
                          <a:schemeClr val="tx1"/>
                        </a:solidFill>
                        <a:latin typeface="Cambria Math"/>
                        <a:ea typeface="Cambria Math"/>
                      </a:rPr>
                      <m:t>𝜙</m:t>
                    </m:r>
                    <m:d>
                      <m:dPr>
                        <m:ctrlPr>
                          <a:rPr lang="en-US" i="1" dirty="0" smtClean="0">
                            <a:solidFill>
                              <a:schemeClr val="tx1"/>
                            </a:solidFill>
                            <a:latin typeface="Cambria Math"/>
                            <a:ea typeface="Cambria Math"/>
                          </a:rPr>
                        </m:ctrlPr>
                      </m:dPr>
                      <m:e>
                        <m:r>
                          <a:rPr lang="en-US" b="1" i="0" dirty="0" smtClean="0">
                            <a:solidFill>
                              <a:schemeClr val="tx1"/>
                            </a:solidFill>
                            <a:latin typeface="Cambria Math"/>
                            <a:ea typeface="Cambria Math"/>
                          </a:rPr>
                          <m:t>𝐱</m:t>
                        </m:r>
                      </m:e>
                    </m:d>
                  </m:oMath>
                </a14:m>
                <a:r>
                  <a:rPr lang="en-US" dirty="0" smtClean="0">
                    <a:solidFill>
                      <a:schemeClr val="tx1"/>
                    </a:solidFill>
                  </a:rPr>
                  <a:t>.</a:t>
                </a:r>
              </a:p>
              <a:p>
                <a:pPr marL="166688" indent="-166688">
                  <a:buFont typeface="Arial" panose="020B0604020202020204" pitchFamily="34" charset="0"/>
                  <a:buChar char="•"/>
                </a:pPr>
                <a:r>
                  <a:rPr lang="en-US" dirty="0" smtClean="0">
                    <a:solidFill>
                      <a:schemeClr val="tx1"/>
                    </a:solidFill>
                  </a:rPr>
                  <a:t>LSF discretized by finite elements.</a:t>
                </a:r>
              </a:p>
              <a:p>
                <a:pPr marL="166688" indent="-166688">
                  <a:buFont typeface="Arial" panose="020B0604020202020204" pitchFamily="34" charset="0"/>
                  <a:buChar char="•"/>
                </a:pPr>
                <a:r>
                  <a:rPr lang="en-US" dirty="0" smtClean="0">
                    <a:solidFill>
                      <a:schemeClr val="tx1"/>
                    </a:solidFill>
                  </a:rPr>
                  <a:t>Regularization?</a:t>
                </a:r>
              </a:p>
            </p:txBody>
          </p:sp>
        </mc:Choice>
        <mc:Fallback xmlns="">
          <p:sp>
            <p:nvSpPr>
              <p:cNvPr id="11" name="Rectangle 10"/>
              <p:cNvSpPr>
                <a:spLocks noRot="1" noChangeAspect="1" noMove="1" noResize="1" noEditPoints="1" noAdjustHandles="1" noChangeArrowheads="1" noChangeShapeType="1" noTextEdit="1"/>
              </p:cNvSpPr>
              <p:nvPr/>
            </p:nvSpPr>
            <p:spPr>
              <a:xfrm>
                <a:off x="5340100" y="1346220"/>
                <a:ext cx="2880375" cy="1468300"/>
              </a:xfrm>
              <a:prstGeom prst="rect">
                <a:avLst/>
              </a:prstGeom>
              <a:blipFill rotWithShape="1">
                <a:blip r:embed="rId3"/>
                <a:stretch>
                  <a:fillRect l="-839" t="-1224" b="-5306"/>
                </a:stretch>
              </a:blipFill>
              <a:ln>
                <a:solidFill>
                  <a:schemeClr val="tx1"/>
                </a:solidFill>
              </a:ln>
            </p:spPr>
            <p:txBody>
              <a:bodyPr/>
              <a:lstStyle/>
              <a:p>
                <a:r>
                  <a:rPr lang="en-US">
                    <a:noFill/>
                  </a:rPr>
                  <a:t> </a:t>
                </a:r>
              </a:p>
            </p:txBody>
          </p:sp>
        </mc:Fallback>
      </mc:AlternateContent>
      <p:sp>
        <p:nvSpPr>
          <p:cNvPr id="12" name="Rectangle 11"/>
          <p:cNvSpPr/>
          <p:nvPr/>
        </p:nvSpPr>
        <p:spPr>
          <a:xfrm>
            <a:off x="5340100" y="5539665"/>
            <a:ext cx="2880374" cy="923330"/>
          </a:xfrm>
          <a:prstGeom prst="rect">
            <a:avLst/>
          </a:prstGeom>
          <a:solidFill>
            <a:schemeClr val="bg1"/>
          </a:solidFill>
          <a:ln w="28575">
            <a:solidFill>
              <a:schemeClr val="tx1"/>
            </a:solidFill>
          </a:ln>
        </p:spPr>
        <p:txBody>
          <a:bodyPr wrap="square">
            <a:spAutoFit/>
          </a:bodyPr>
          <a:lstStyle/>
          <a:p>
            <a:pPr marL="166688" indent="-166688">
              <a:buFont typeface="Arial" panose="020B0604020202020204" pitchFamily="34" charset="0"/>
              <a:buChar char="•"/>
            </a:pPr>
            <a:r>
              <a:rPr lang="en-US" dirty="0" smtClean="0"/>
              <a:t>Solved </a:t>
            </a:r>
            <a:r>
              <a:rPr lang="en-US" dirty="0"/>
              <a:t>by Nonlinear Programming </a:t>
            </a:r>
            <a:r>
              <a:rPr lang="en-US" dirty="0" smtClean="0"/>
              <a:t>Methods.</a:t>
            </a:r>
          </a:p>
          <a:p>
            <a:pPr marL="166688" indent="-166688">
              <a:buFont typeface="Arial" panose="020B0604020202020204" pitchFamily="34" charset="0"/>
              <a:buChar char="•"/>
            </a:pPr>
            <a:r>
              <a:rPr lang="en-US" dirty="0" smtClean="0"/>
              <a:t>GCMMA.</a:t>
            </a:r>
            <a:endParaRPr lang="en-US" dirty="0"/>
          </a:p>
        </p:txBody>
      </p:sp>
      <p:sp>
        <p:nvSpPr>
          <p:cNvPr id="13" name="Rectangle 12"/>
          <p:cNvSpPr/>
          <p:nvPr/>
        </p:nvSpPr>
        <p:spPr>
          <a:xfrm>
            <a:off x="5340100" y="5070555"/>
            <a:ext cx="2880373" cy="369332"/>
          </a:xfrm>
          <a:prstGeom prst="rect">
            <a:avLst/>
          </a:prstGeom>
          <a:solidFill>
            <a:schemeClr val="bg1"/>
          </a:solidFill>
          <a:ln w="28575">
            <a:solidFill>
              <a:schemeClr val="tx1"/>
            </a:solidFill>
          </a:ln>
        </p:spPr>
        <p:txBody>
          <a:bodyPr wrap="square">
            <a:spAutoFit/>
          </a:bodyPr>
          <a:lstStyle/>
          <a:p>
            <a:pPr marL="166688" indent="-166688">
              <a:buFont typeface="Arial" panose="020B0604020202020204" pitchFamily="34" charset="0"/>
              <a:buChar char="•"/>
            </a:pPr>
            <a:r>
              <a:rPr lang="en-US" dirty="0" err="1" smtClean="0"/>
              <a:t>Adjoint</a:t>
            </a:r>
            <a:r>
              <a:rPr lang="en-US" dirty="0" smtClean="0"/>
              <a:t> method.</a:t>
            </a:r>
            <a:endParaRPr lang="en-US" dirty="0"/>
          </a:p>
        </p:txBody>
      </p:sp>
      <p:grpSp>
        <p:nvGrpSpPr>
          <p:cNvPr id="16" name="Group 15"/>
          <p:cNvGrpSpPr/>
          <p:nvPr/>
        </p:nvGrpSpPr>
        <p:grpSpPr>
          <a:xfrm>
            <a:off x="925355" y="4634195"/>
            <a:ext cx="2743200" cy="1828800"/>
            <a:chOff x="923524" y="2083170"/>
            <a:chExt cx="2743200" cy="2743200"/>
          </a:xfrm>
        </p:grpSpPr>
        <p:sp>
          <p:nvSpPr>
            <p:cNvPr id="17" name="Rectangle 16"/>
            <p:cNvSpPr/>
            <p:nvPr/>
          </p:nvSpPr>
          <p:spPr>
            <a:xfrm>
              <a:off x="923524" y="2083170"/>
              <a:ext cx="2743200" cy="2743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smtClean="0">
                  <a:solidFill>
                    <a:schemeClr val="tx1"/>
                  </a:solidFill>
                </a:rPr>
                <a:t>Optimization model</a:t>
              </a:r>
              <a:endParaRPr lang="en-US" sz="2000" dirty="0">
                <a:solidFill>
                  <a:schemeClr val="tx1"/>
                </a:solidFill>
              </a:endParaRPr>
            </a:p>
          </p:txBody>
        </p:sp>
        <p:sp>
          <p:nvSpPr>
            <p:cNvPr id="18" name="Rectangle 17"/>
            <p:cNvSpPr/>
            <p:nvPr/>
          </p:nvSpPr>
          <p:spPr>
            <a:xfrm>
              <a:off x="1153955" y="2737710"/>
              <a:ext cx="2286000" cy="182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Sensitivities</a:t>
              </a:r>
            </a:p>
            <a:p>
              <a:pPr algn="ctr"/>
              <a:endParaRPr lang="en-US" dirty="0">
                <a:solidFill>
                  <a:schemeClr val="tx1"/>
                </a:solidFill>
              </a:endParaRPr>
            </a:p>
            <a:p>
              <a:pPr algn="ctr"/>
              <a:r>
                <a:rPr lang="en-US" dirty="0" smtClean="0">
                  <a:solidFill>
                    <a:schemeClr val="tx1"/>
                  </a:solidFill>
                </a:rPr>
                <a:t>Update procedure</a:t>
              </a:r>
            </a:p>
          </p:txBody>
        </p:sp>
      </p:grpSp>
      <p:sp>
        <p:nvSpPr>
          <p:cNvPr id="19" name="Left Arrow 18"/>
          <p:cNvSpPr/>
          <p:nvPr/>
        </p:nvSpPr>
        <p:spPr>
          <a:xfrm>
            <a:off x="3679184" y="1768675"/>
            <a:ext cx="1660915" cy="415593"/>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Left Arrow 19"/>
          <p:cNvSpPr/>
          <p:nvPr/>
        </p:nvSpPr>
        <p:spPr>
          <a:xfrm>
            <a:off x="3679183" y="3345443"/>
            <a:ext cx="1660917" cy="415593"/>
          </a:xfrm>
          <a:prstGeom prst="leftArrow">
            <a:avLst>
              <a:gd name="adj1" fmla="val 43125"/>
              <a:gd name="adj2" fmla="val 5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Left Arrow 20"/>
          <p:cNvSpPr/>
          <p:nvPr/>
        </p:nvSpPr>
        <p:spPr>
          <a:xfrm>
            <a:off x="3679185" y="5047424"/>
            <a:ext cx="1660915" cy="415593"/>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Left Arrow 21"/>
          <p:cNvSpPr/>
          <p:nvPr/>
        </p:nvSpPr>
        <p:spPr>
          <a:xfrm>
            <a:off x="3679185" y="5793533"/>
            <a:ext cx="1660915" cy="415593"/>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340100" y="2943641"/>
            <a:ext cx="2880375" cy="15426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66688" indent="-166688">
              <a:buFont typeface="Arial" panose="020B0604020202020204" pitchFamily="34" charset="0"/>
              <a:buChar char="•"/>
            </a:pPr>
            <a:r>
              <a:rPr lang="en-US" dirty="0" smtClean="0">
                <a:solidFill>
                  <a:schemeClr val="tx1"/>
                </a:solidFill>
              </a:rPr>
              <a:t>XFEM.</a:t>
            </a:r>
          </a:p>
          <a:p>
            <a:pPr marL="166688" indent="-166688">
              <a:buFont typeface="Arial" panose="020B0604020202020204" pitchFamily="34" charset="0"/>
              <a:buChar char="•"/>
            </a:pPr>
            <a:r>
              <a:rPr lang="en-US" dirty="0" smtClean="0">
                <a:solidFill>
                  <a:schemeClr val="tx1"/>
                </a:solidFill>
              </a:rPr>
              <a:t>Generalized enrichment strategy.</a:t>
            </a:r>
          </a:p>
          <a:p>
            <a:pPr marL="166688" indent="-166688">
              <a:buFont typeface="Arial" panose="020B0604020202020204" pitchFamily="34" charset="0"/>
              <a:buChar char="•"/>
            </a:pPr>
            <a:r>
              <a:rPr lang="en-US" dirty="0" smtClean="0">
                <a:solidFill>
                  <a:schemeClr val="tx1"/>
                </a:solidFill>
              </a:rPr>
              <a:t>Stab. Lagrange, </a:t>
            </a:r>
            <a:r>
              <a:rPr lang="en-US" dirty="0" err="1" smtClean="0">
                <a:solidFill>
                  <a:schemeClr val="tx1"/>
                </a:solidFill>
              </a:rPr>
              <a:t>Nitsche</a:t>
            </a:r>
            <a:r>
              <a:rPr lang="en-US" dirty="0" smtClean="0">
                <a:solidFill>
                  <a:schemeClr val="tx1"/>
                </a:solidFill>
              </a:rPr>
              <a:t>, ghost penalty</a:t>
            </a:r>
            <a:r>
              <a:rPr lang="en-US" dirty="0" smtClean="0">
                <a:solidFill>
                  <a:schemeClr val="tx1"/>
                </a:solidFill>
              </a:rPr>
              <a:t>.</a:t>
            </a:r>
            <a:endParaRPr lang="en-US" dirty="0" smtClean="0">
              <a:solidFill>
                <a:schemeClr val="tx1"/>
              </a:solidFill>
            </a:endParaRPr>
          </a:p>
        </p:txBody>
      </p:sp>
      <p:sp>
        <p:nvSpPr>
          <p:cNvPr id="24" name="Left Arrow 23"/>
          <p:cNvSpPr/>
          <p:nvPr/>
        </p:nvSpPr>
        <p:spPr>
          <a:xfrm rot="5400000" flipH="1">
            <a:off x="2144934" y="2149294"/>
            <a:ext cx="300378" cy="415593"/>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Left Arrow 24"/>
          <p:cNvSpPr/>
          <p:nvPr/>
        </p:nvSpPr>
        <p:spPr>
          <a:xfrm rot="5400000" flipH="1">
            <a:off x="2144934" y="4278472"/>
            <a:ext cx="300378" cy="415593"/>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128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animBg="1"/>
      <p:bldP spid="13" grpId="0" animBg="1"/>
      <p:bldP spid="19" grpId="0" animBg="1"/>
      <p:bldP spid="20" grpId="0" animBg="1"/>
      <p:bldP spid="21" grpId="0" animBg="1"/>
      <p:bldP spid="22" grpId="0" animBg="1"/>
      <p:bldP spid="23" grpId="0" animBg="1"/>
      <p:bldP spid="24" grpId="0" animBg="1"/>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Goals and Approach</a:t>
            </a:r>
            <a:endParaRPr lang="en-US" dirty="0"/>
          </a:p>
        </p:txBody>
      </p:sp>
      <p:sp>
        <p:nvSpPr>
          <p:cNvPr id="6" name="Text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7084190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6347329" y="2140209"/>
            <a:ext cx="2517333" cy="46166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Robustness</a:t>
            </a:r>
            <a:endParaRPr lang="en-US" sz="2400" dirty="0">
              <a:solidFill>
                <a:sysClr val="windowText" lastClr="000000"/>
              </a:solidFill>
            </a:endParaRPr>
          </a:p>
        </p:txBody>
      </p:sp>
      <p:sp>
        <p:nvSpPr>
          <p:cNvPr id="25" name="Rectangle 24"/>
          <p:cNvSpPr/>
          <p:nvPr/>
        </p:nvSpPr>
        <p:spPr>
          <a:xfrm>
            <a:off x="3313333" y="2140209"/>
            <a:ext cx="2517333" cy="46166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Efficiency</a:t>
            </a:r>
            <a:endParaRPr lang="en-US" sz="2400" dirty="0">
              <a:solidFill>
                <a:sysClr val="windowText" lastClr="000000"/>
              </a:solidFill>
            </a:endParaRPr>
          </a:p>
        </p:txBody>
      </p:sp>
      <p:sp>
        <p:nvSpPr>
          <p:cNvPr id="5" name="Title 4"/>
          <p:cNvSpPr>
            <a:spLocks noGrp="1"/>
          </p:cNvSpPr>
          <p:nvPr>
            <p:ph type="title"/>
          </p:nvPr>
        </p:nvSpPr>
        <p:spPr>
          <a:xfrm>
            <a:off x="457200" y="10955"/>
            <a:ext cx="8229600" cy="1143000"/>
          </a:xfrm>
        </p:spPr>
        <p:txBody>
          <a:bodyPr/>
          <a:lstStyle/>
          <a:p>
            <a:r>
              <a:rPr lang="en-US" dirty="0" smtClean="0"/>
              <a:t>Goals and objectives</a:t>
            </a:r>
            <a:endParaRPr lang="en-US" dirty="0"/>
          </a:p>
        </p:txBody>
      </p:sp>
      <p:sp>
        <p:nvSpPr>
          <p:cNvPr id="3" name="Rectangle 2"/>
          <p:cNvSpPr/>
          <p:nvPr/>
        </p:nvSpPr>
        <p:spPr>
          <a:xfrm>
            <a:off x="2670953" y="1071874"/>
            <a:ext cx="3802095" cy="830997"/>
          </a:xfrm>
          <a:prstGeom prst="rect">
            <a:avLst/>
          </a:prstGeom>
          <a:ln w="28575">
            <a:solidFill>
              <a:schemeClr val="tx1"/>
            </a:solidFill>
          </a:ln>
        </p:spPr>
        <p:txBody>
          <a:bodyPr wrap="square">
            <a:spAutoFit/>
          </a:bodyPr>
          <a:lstStyle/>
          <a:p>
            <a:pPr marL="176213" algn="ctr"/>
            <a:r>
              <a:rPr lang="en-US" sz="2400" dirty="0"/>
              <a:t>LSM-XFEM topology optimization </a:t>
            </a:r>
            <a:r>
              <a:rPr lang="en-US" sz="2400" dirty="0" smtClean="0"/>
              <a:t>framework</a:t>
            </a:r>
            <a:endParaRPr lang="en-US" sz="2400" dirty="0"/>
          </a:p>
        </p:txBody>
      </p:sp>
      <p:sp>
        <p:nvSpPr>
          <p:cNvPr id="4" name="Rectangle 3"/>
          <p:cNvSpPr/>
          <p:nvPr/>
        </p:nvSpPr>
        <p:spPr>
          <a:xfrm>
            <a:off x="153620" y="2754690"/>
            <a:ext cx="2766966" cy="707886"/>
          </a:xfrm>
          <a:prstGeom prst="rect">
            <a:avLst/>
          </a:prstGeom>
          <a:ln w="28575">
            <a:noFill/>
          </a:ln>
        </p:spPr>
        <p:txBody>
          <a:bodyPr wrap="square">
            <a:spAutoFit/>
          </a:bodyPr>
          <a:lstStyle/>
          <a:p>
            <a:pPr marL="0" lvl="1"/>
            <a:r>
              <a:rPr lang="en-US" sz="2000" dirty="0" smtClean="0"/>
              <a:t>Applicable </a:t>
            </a:r>
            <a:r>
              <a:rPr lang="en-US" sz="2000" dirty="0"/>
              <a:t>to broad range of </a:t>
            </a:r>
            <a:r>
              <a:rPr lang="en-US" sz="2000" dirty="0" smtClean="0"/>
              <a:t>problems.</a:t>
            </a:r>
          </a:p>
        </p:txBody>
      </p:sp>
      <p:sp>
        <p:nvSpPr>
          <p:cNvPr id="6" name="Rectangle 5"/>
          <p:cNvSpPr/>
          <p:nvPr/>
        </p:nvSpPr>
        <p:spPr>
          <a:xfrm>
            <a:off x="6223416" y="2754690"/>
            <a:ext cx="2765160" cy="707886"/>
          </a:xfrm>
          <a:prstGeom prst="rect">
            <a:avLst/>
          </a:prstGeom>
          <a:ln w="28575">
            <a:noFill/>
          </a:ln>
        </p:spPr>
        <p:txBody>
          <a:bodyPr wrap="square">
            <a:spAutoFit/>
          </a:bodyPr>
          <a:lstStyle/>
          <a:p>
            <a:pPr marL="0" lvl="1"/>
            <a:r>
              <a:rPr lang="en-US" sz="2000" dirty="0" smtClean="0"/>
              <a:t>Ability </a:t>
            </a:r>
            <a:r>
              <a:rPr lang="en-US" sz="2000" dirty="0"/>
              <a:t>to control </a:t>
            </a:r>
            <a:r>
              <a:rPr lang="en-US" sz="2000" dirty="0" smtClean="0"/>
              <a:t>shape.</a:t>
            </a:r>
            <a:endParaRPr lang="en-US" sz="2000" dirty="0"/>
          </a:p>
        </p:txBody>
      </p:sp>
      <p:sp>
        <p:nvSpPr>
          <p:cNvPr id="7" name="Rectangle 6"/>
          <p:cNvSpPr/>
          <p:nvPr/>
        </p:nvSpPr>
        <p:spPr>
          <a:xfrm>
            <a:off x="2920586" y="3123217"/>
            <a:ext cx="1920249" cy="1631216"/>
          </a:xfrm>
          <a:prstGeom prst="rect">
            <a:avLst/>
          </a:prstGeom>
          <a:ln w="28575">
            <a:noFill/>
          </a:ln>
        </p:spPr>
        <p:txBody>
          <a:bodyPr wrap="square">
            <a:spAutoFit/>
          </a:bodyPr>
          <a:lstStyle/>
          <a:p>
            <a:r>
              <a:rPr lang="en-US" sz="2000" dirty="0" smtClean="0"/>
              <a:t>Reduce </a:t>
            </a:r>
            <a:r>
              <a:rPr lang="en-US" sz="2000" dirty="0"/>
              <a:t>computational cost against density methods</a:t>
            </a:r>
            <a:r>
              <a:rPr lang="en-US" sz="2000" dirty="0" smtClean="0"/>
              <a:t>.</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9133" y="3462575"/>
            <a:ext cx="457200" cy="952500"/>
          </a:xfrm>
          <a:prstGeom prst="rect">
            <a:avLst/>
          </a:prstGeom>
        </p:spPr>
      </p:pic>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b="15635"/>
          <a:stretch/>
        </p:blipFill>
        <p:spPr>
          <a:xfrm>
            <a:off x="1115550" y="3530418"/>
            <a:ext cx="1371600" cy="816815"/>
          </a:xfrm>
          <a:prstGeom prst="rect">
            <a:avLst/>
          </a:prstGeom>
        </p:spPr>
      </p:pic>
      <p:sp>
        <p:nvSpPr>
          <p:cNvPr id="14" name="Rectangle 13"/>
          <p:cNvSpPr/>
          <p:nvPr/>
        </p:nvSpPr>
        <p:spPr>
          <a:xfrm>
            <a:off x="153620" y="2140210"/>
            <a:ext cx="2517333" cy="46166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ysClr val="windowText" lastClr="000000"/>
                </a:solidFill>
              </a:rPr>
              <a:t>Genericity</a:t>
            </a:r>
            <a:endParaRPr lang="en-US" sz="2400" dirty="0">
              <a:solidFill>
                <a:sysClr val="windowText" lastClr="000000"/>
              </a:solidFill>
            </a:endParaRPr>
          </a:p>
        </p:txBody>
      </p:sp>
      <p:sp>
        <p:nvSpPr>
          <p:cNvPr id="15" name="Rectangle 14"/>
          <p:cNvSpPr/>
          <p:nvPr/>
        </p:nvSpPr>
        <p:spPr>
          <a:xfrm>
            <a:off x="153620" y="4350720"/>
            <a:ext cx="2766965" cy="400110"/>
          </a:xfrm>
          <a:prstGeom prst="rect">
            <a:avLst/>
          </a:prstGeom>
          <a:ln w="28575">
            <a:noFill/>
          </a:ln>
        </p:spPr>
        <p:txBody>
          <a:bodyPr wrap="square">
            <a:spAutoFit/>
          </a:bodyPr>
          <a:lstStyle/>
          <a:p>
            <a:pPr marL="0" lvl="1"/>
            <a:r>
              <a:rPr lang="en-US" sz="2000" dirty="0" smtClean="0"/>
              <a:t>2D and 3D.</a:t>
            </a:r>
          </a:p>
        </p:txBody>
      </p:sp>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257" y="4734770"/>
            <a:ext cx="1188720" cy="817245"/>
          </a:xfrm>
          <a:prstGeom prst="rect">
            <a:avLst/>
          </a:prstGeom>
        </p:spPr>
      </p:pic>
      <p:pic>
        <p:nvPicPr>
          <p:cNvPr id="18"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9989" t="25325" r="4906" b="14931"/>
          <a:stretch/>
        </p:blipFill>
        <p:spPr bwMode="auto">
          <a:xfrm>
            <a:off x="1412286" y="4849985"/>
            <a:ext cx="1188720" cy="6133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Rectangle 22"/>
          <p:cNvSpPr/>
          <p:nvPr/>
        </p:nvSpPr>
        <p:spPr>
          <a:xfrm>
            <a:off x="153619" y="5618085"/>
            <a:ext cx="2766965" cy="400110"/>
          </a:xfrm>
          <a:prstGeom prst="rect">
            <a:avLst/>
          </a:prstGeom>
          <a:ln w="28575">
            <a:noFill/>
          </a:ln>
        </p:spPr>
        <p:txBody>
          <a:bodyPr wrap="square">
            <a:spAutoFit/>
          </a:bodyPr>
          <a:lstStyle/>
          <a:p>
            <a:pPr marL="0" lvl="1"/>
            <a:r>
              <a:rPr lang="en-US" sz="2000" dirty="0" smtClean="0"/>
              <a:t>Material-material.</a:t>
            </a:r>
          </a:p>
        </p:txBody>
      </p:sp>
      <p:pic>
        <p:nvPicPr>
          <p:cNvPr id="24" name="Picture 23"/>
          <p:cNvPicPr>
            <a:picLocks noChangeAspect="1"/>
          </p:cNvPicPr>
          <p:nvPr/>
        </p:nvPicPr>
        <p:blipFill rotWithShape="1">
          <a:blip r:embed="rId7" cstate="print">
            <a:extLst>
              <a:ext uri="{28A0092B-C50C-407E-A947-70E740481C1C}">
                <a14:useLocalDpi xmlns:a14="http://schemas.microsoft.com/office/drawing/2010/main" val="0"/>
              </a:ext>
            </a:extLst>
          </a:blip>
          <a:srcRect l="50000" r="23677" b="50000"/>
          <a:stretch/>
        </p:blipFill>
        <p:spPr>
          <a:xfrm>
            <a:off x="497886" y="6002135"/>
            <a:ext cx="1828800" cy="860174"/>
          </a:xfrm>
          <a:prstGeom prst="rect">
            <a:avLst/>
          </a:prstGeom>
        </p:spPr>
      </p:pic>
      <p:pic>
        <p:nvPicPr>
          <p:cNvPr id="27" name="Picture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57056" y="2754690"/>
            <a:ext cx="731520" cy="1371601"/>
          </a:xfrm>
          <a:prstGeom prst="rect">
            <a:avLst/>
          </a:prstGeom>
        </p:spPr>
      </p:pic>
      <p:sp>
        <p:nvSpPr>
          <p:cNvPr id="28" name="Rectangle 27"/>
          <p:cNvSpPr/>
          <p:nvPr/>
        </p:nvSpPr>
        <p:spPr>
          <a:xfrm>
            <a:off x="2920584" y="5045515"/>
            <a:ext cx="2202631" cy="1323439"/>
          </a:xfrm>
          <a:prstGeom prst="rect">
            <a:avLst/>
          </a:prstGeom>
        </p:spPr>
        <p:txBody>
          <a:bodyPr wrap="square">
            <a:spAutoFit/>
          </a:bodyPr>
          <a:lstStyle/>
          <a:p>
            <a:pPr marL="0" lvl="1"/>
            <a:r>
              <a:rPr lang="en-US" sz="2000" dirty="0"/>
              <a:t>Convergence of optimized geometry with mesh refinement.</a:t>
            </a:r>
            <a:endParaRPr lang="en-US" sz="2000" dirty="0"/>
          </a:p>
        </p:txBody>
      </p:sp>
      <p:pic>
        <p:nvPicPr>
          <p:cNvPr id="30" name="Picture 2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29968" y="3176825"/>
            <a:ext cx="731520" cy="1524000"/>
          </a:xfrm>
          <a:prstGeom prst="rect">
            <a:avLst/>
          </a:prstGeom>
        </p:spPr>
      </p:pic>
      <p:pic>
        <p:nvPicPr>
          <p:cNvPr id="31" name="Picture 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88436" y="3176825"/>
            <a:ext cx="731520" cy="1524000"/>
          </a:xfrm>
          <a:prstGeom prst="rect">
            <a:avLst/>
          </a:prstGeom>
        </p:spPr>
      </p:pic>
      <p:sp>
        <p:nvSpPr>
          <p:cNvPr id="32" name="Rectangle 31"/>
          <p:cNvSpPr/>
          <p:nvPr/>
        </p:nvSpPr>
        <p:spPr>
          <a:xfrm>
            <a:off x="6222684" y="5704870"/>
            <a:ext cx="2921316" cy="707886"/>
          </a:xfrm>
          <a:prstGeom prst="rect">
            <a:avLst/>
          </a:prstGeom>
        </p:spPr>
        <p:txBody>
          <a:bodyPr wrap="square">
            <a:spAutoFit/>
          </a:bodyPr>
          <a:lstStyle/>
          <a:p>
            <a:pPr marL="0" lvl="1"/>
            <a:r>
              <a:rPr lang="en-US" sz="2000" dirty="0" smtClean="0"/>
              <a:t>Accurate enforcement </a:t>
            </a:r>
            <a:r>
              <a:rPr lang="en-US" sz="2000" dirty="0"/>
              <a:t>of boundary conditions.</a:t>
            </a:r>
            <a:endParaRPr lang="en-US" sz="2000" dirty="0"/>
          </a:p>
        </p:txBody>
      </p:sp>
      <p:pic>
        <p:nvPicPr>
          <p:cNvPr id="33" name="Picture 3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288436" y="4983896"/>
            <a:ext cx="731520" cy="1524000"/>
          </a:xfrm>
          <a:prstGeom prst="rect">
            <a:avLst/>
          </a:prstGeom>
        </p:spPr>
      </p:pic>
      <p:pic>
        <p:nvPicPr>
          <p:cNvPr id="3074" name="Picture 2"/>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33475" t="31452" r="983" b="14307"/>
          <a:stretch/>
        </p:blipFill>
        <p:spPr bwMode="auto">
          <a:xfrm>
            <a:off x="6222684" y="3760531"/>
            <a:ext cx="1572164" cy="731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Rectangle 33"/>
          <p:cNvSpPr/>
          <p:nvPr/>
        </p:nvSpPr>
        <p:spPr>
          <a:xfrm>
            <a:off x="6230004" y="4492051"/>
            <a:ext cx="2920584" cy="1015663"/>
          </a:xfrm>
          <a:prstGeom prst="rect">
            <a:avLst/>
          </a:prstGeom>
        </p:spPr>
        <p:txBody>
          <a:bodyPr wrap="square">
            <a:spAutoFit/>
          </a:bodyPr>
          <a:lstStyle/>
          <a:p>
            <a:pPr marL="0" lvl="1" algn="r"/>
            <a:r>
              <a:rPr lang="en-US" sz="2000" dirty="0"/>
              <a:t>Ability to </a:t>
            </a:r>
            <a:r>
              <a:rPr lang="en-US" sz="2000" dirty="0" smtClean="0"/>
              <a:t>accurately </a:t>
            </a:r>
            <a:r>
              <a:rPr lang="en-US" sz="2000" dirty="0"/>
              <a:t>predict relevant physical phenomena.</a:t>
            </a:r>
            <a:endParaRPr lang="en-US" sz="2000" dirty="0"/>
          </a:p>
        </p:txBody>
      </p:sp>
      <p:cxnSp>
        <p:nvCxnSpPr>
          <p:cNvPr id="38" name="Straight Connector 37"/>
          <p:cNvCxnSpPr>
            <a:stCxn id="3" idx="3"/>
          </p:cNvCxnSpPr>
          <p:nvPr/>
        </p:nvCxnSpPr>
        <p:spPr>
          <a:xfrm>
            <a:off x="6473048" y="1487373"/>
            <a:ext cx="11329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 idx="1"/>
          </p:cNvCxnSpPr>
          <p:nvPr/>
        </p:nvCxnSpPr>
        <p:spPr>
          <a:xfrm flipH="1">
            <a:off x="1412286" y="1487373"/>
            <a:ext cx="12586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endCxn id="14" idx="0"/>
          </p:cNvCxnSpPr>
          <p:nvPr/>
        </p:nvCxnSpPr>
        <p:spPr>
          <a:xfrm>
            <a:off x="1412286" y="1487373"/>
            <a:ext cx="1" cy="65283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endCxn id="26" idx="0"/>
          </p:cNvCxnSpPr>
          <p:nvPr/>
        </p:nvCxnSpPr>
        <p:spPr>
          <a:xfrm>
            <a:off x="7605995" y="1487373"/>
            <a:ext cx="1" cy="65283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3" idx="2"/>
            <a:endCxn id="25" idx="0"/>
          </p:cNvCxnSpPr>
          <p:nvPr/>
        </p:nvCxnSpPr>
        <p:spPr>
          <a:xfrm flipH="1">
            <a:off x="4572000" y="1902871"/>
            <a:ext cx="1" cy="23733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9734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07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5" grpId="0" animBg="1"/>
      <p:bldP spid="3" grpId="0" animBg="1"/>
      <p:bldP spid="4" grpId="0"/>
      <p:bldP spid="6" grpId="0"/>
      <p:bldP spid="7" grpId="0"/>
      <p:bldP spid="14" grpId="0" animBg="1"/>
      <p:bldP spid="15" grpId="0"/>
      <p:bldP spid="23" grpId="0"/>
      <p:bldP spid="28" grpId="0"/>
      <p:bldP spid="32" grpId="0"/>
      <p:bldP spid="3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cstate="print">
            <a:extLst>
              <a:ext uri="{28A0092B-C50C-407E-A947-70E740481C1C}">
                <a14:useLocalDpi xmlns:a14="http://schemas.microsoft.com/office/drawing/2010/main" val="0"/>
              </a:ext>
            </a:extLst>
          </a:blip>
          <a:srcRect b="14934"/>
          <a:stretch/>
        </p:blipFill>
        <p:spPr>
          <a:xfrm>
            <a:off x="1038740" y="3928367"/>
            <a:ext cx="1828800" cy="1098126"/>
          </a:xfrm>
          <a:prstGeom prst="rect">
            <a:avLst/>
          </a:prstGeom>
        </p:spPr>
      </p:pic>
      <p:graphicFrame>
        <p:nvGraphicFramePr>
          <p:cNvPr id="8" name="Diagram 7"/>
          <p:cNvGraphicFramePr/>
          <p:nvPr>
            <p:extLst>
              <p:ext uri="{D42A27DB-BD31-4B8C-83A1-F6EECF244321}">
                <p14:modId xmlns:p14="http://schemas.microsoft.com/office/powerpoint/2010/main" val="3881902979"/>
              </p:ext>
            </p:extLst>
          </p:nvPr>
        </p:nvGraphicFramePr>
        <p:xfrm>
          <a:off x="1524000" y="2053350"/>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7" name="Group 16"/>
          <p:cNvGrpSpPr>
            <a:grpSpLocks noChangeAspect="1"/>
          </p:cNvGrpSpPr>
          <p:nvPr/>
        </p:nvGrpSpPr>
        <p:grpSpPr>
          <a:xfrm>
            <a:off x="1267340" y="5717822"/>
            <a:ext cx="1371600" cy="1037243"/>
            <a:chOff x="5605596" y="4230030"/>
            <a:chExt cx="2901987" cy="2194560"/>
          </a:xfrm>
        </p:grpSpPr>
        <p:pic>
          <p:nvPicPr>
            <p:cNvPr id="18" name="Picture 2" descr="C:\Users\Hernan\Desktop\ALD_slides_1.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8085" t="17285" r="59814" b="23720"/>
            <a:stretch/>
          </p:blipFill>
          <p:spPr bwMode="auto">
            <a:xfrm>
              <a:off x="5608935" y="4230030"/>
              <a:ext cx="2895309" cy="2194560"/>
            </a:xfrm>
            <a:prstGeom prst="rect">
              <a:avLst/>
            </a:prstGeom>
            <a:noFill/>
            <a:extLst>
              <a:ext uri="{909E8E84-426E-40DD-AFC4-6F175D3DCCD1}">
                <a14:hiddenFill xmlns:a14="http://schemas.microsoft.com/office/drawing/2010/main">
                  <a:solidFill>
                    <a:srgbClr val="FFFFFF"/>
                  </a:solidFill>
                </a14:hiddenFill>
              </a:ext>
            </a:extLst>
          </p:spPr>
        </p:pic>
        <p:sp>
          <p:nvSpPr>
            <p:cNvPr id="19" name="Oval 18"/>
            <p:cNvSpPr/>
            <p:nvPr/>
          </p:nvSpPr>
          <p:spPr>
            <a:xfrm>
              <a:off x="6799490" y="5258730"/>
              <a:ext cx="137160" cy="1371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p:nvCxnSpPr>
          <p:spPr>
            <a:xfrm flipH="1">
              <a:off x="5608935" y="4619555"/>
              <a:ext cx="289864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5605596" y="6078945"/>
              <a:ext cx="289864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7298755" y="5258730"/>
              <a:ext cx="137160" cy="1371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4"/>
          <p:cNvSpPr>
            <a:spLocks noGrp="1"/>
          </p:cNvSpPr>
          <p:nvPr>
            <p:ph type="title"/>
          </p:nvPr>
        </p:nvSpPr>
        <p:spPr>
          <a:xfrm>
            <a:off x="457200" y="10955"/>
            <a:ext cx="8229600" cy="1143000"/>
          </a:xfrm>
        </p:spPr>
        <p:txBody>
          <a:bodyPr/>
          <a:lstStyle/>
          <a:p>
            <a:r>
              <a:rPr lang="en-US" dirty="0" smtClean="0"/>
              <a:t>Approach</a:t>
            </a:r>
            <a:endParaRPr lang="en-US" dirty="0"/>
          </a:p>
        </p:txBody>
      </p:sp>
      <p:sp>
        <p:nvSpPr>
          <p:cNvPr id="3" name="Rectangle 2"/>
          <p:cNvSpPr/>
          <p:nvPr/>
        </p:nvSpPr>
        <p:spPr>
          <a:xfrm>
            <a:off x="3200370" y="1023848"/>
            <a:ext cx="2743261" cy="1200329"/>
          </a:xfrm>
          <a:prstGeom prst="rect">
            <a:avLst/>
          </a:prstGeom>
        </p:spPr>
        <p:txBody>
          <a:bodyPr wrap="square">
            <a:spAutoFit/>
          </a:bodyPr>
          <a:lstStyle/>
          <a:p>
            <a:pPr marL="285750" indent="-285750">
              <a:buFont typeface="Arial" panose="020B0604020202020204" pitchFamily="34" charset="0"/>
              <a:buChar char="•"/>
            </a:pPr>
            <a:r>
              <a:rPr lang="en-US" dirty="0"/>
              <a:t>Develop 3D XFEM.</a:t>
            </a:r>
          </a:p>
          <a:p>
            <a:pPr marL="285750" indent="-285750">
              <a:buFont typeface="Arial" panose="020B0604020202020204" pitchFamily="34" charset="0"/>
              <a:buChar char="•"/>
            </a:pPr>
            <a:r>
              <a:rPr lang="en-US" dirty="0" smtClean="0"/>
              <a:t>Perform </a:t>
            </a:r>
            <a:r>
              <a:rPr lang="en-US" dirty="0"/>
              <a:t>case studies on problems in solid and fluid mechanics.</a:t>
            </a:r>
            <a:endParaRPr lang="en-US" dirty="0"/>
          </a:p>
        </p:txBody>
      </p:sp>
      <p:sp>
        <p:nvSpPr>
          <p:cNvPr id="9" name="Rectangle 8"/>
          <p:cNvSpPr/>
          <p:nvPr/>
        </p:nvSpPr>
        <p:spPr>
          <a:xfrm>
            <a:off x="155425" y="2528392"/>
            <a:ext cx="3917309" cy="1477328"/>
          </a:xfrm>
          <a:prstGeom prst="rect">
            <a:avLst/>
          </a:prstGeom>
        </p:spPr>
        <p:txBody>
          <a:bodyPr wrap="square">
            <a:spAutoFit/>
          </a:bodyPr>
          <a:lstStyle/>
          <a:p>
            <a:pPr marL="179388" indent="-179388">
              <a:buFont typeface="Arial" panose="020B0604020202020204" pitchFamily="34" charset="0"/>
              <a:buChar char="•"/>
            </a:pPr>
            <a:r>
              <a:rPr lang="en-US" dirty="0"/>
              <a:t>Integrate and study </a:t>
            </a:r>
            <a:r>
              <a:rPr lang="en-US" dirty="0" smtClean="0"/>
              <a:t>state of art </a:t>
            </a:r>
            <a:r>
              <a:rPr lang="en-US" dirty="0"/>
              <a:t>boundary formulations.</a:t>
            </a:r>
          </a:p>
          <a:p>
            <a:pPr marL="179388" indent="-179388">
              <a:buFont typeface="Arial" panose="020B0604020202020204" pitchFamily="34" charset="0"/>
              <a:buChar char="•"/>
            </a:pPr>
            <a:r>
              <a:rPr lang="en-US" dirty="0"/>
              <a:t>Study regularization </a:t>
            </a:r>
            <a:r>
              <a:rPr lang="en-US" dirty="0" smtClean="0"/>
              <a:t>techniques.</a:t>
            </a:r>
            <a:endParaRPr lang="en-US" dirty="0"/>
          </a:p>
          <a:p>
            <a:pPr marL="179388" indent="-179388">
              <a:buFont typeface="Arial" panose="020B0604020202020204" pitchFamily="34" charset="0"/>
              <a:buChar char="•"/>
            </a:pPr>
            <a:r>
              <a:rPr lang="en-US" dirty="0"/>
              <a:t>Design-build-test a real-world design problem.</a:t>
            </a:r>
          </a:p>
        </p:txBody>
      </p:sp>
      <p:sp>
        <p:nvSpPr>
          <p:cNvPr id="10" name="Rectangle 9"/>
          <p:cNvSpPr/>
          <p:nvPr/>
        </p:nvSpPr>
        <p:spPr>
          <a:xfrm>
            <a:off x="5532125" y="3198570"/>
            <a:ext cx="3304635" cy="1477328"/>
          </a:xfrm>
          <a:prstGeom prst="rect">
            <a:avLst/>
          </a:prstGeom>
        </p:spPr>
        <p:txBody>
          <a:bodyPr wrap="square">
            <a:spAutoFit/>
          </a:bodyPr>
          <a:lstStyle/>
          <a:p>
            <a:pPr marL="179388" indent="-179388">
              <a:buFont typeface="Arial" panose="020B0604020202020204" pitchFamily="34" charset="0"/>
              <a:buChar char="•"/>
            </a:pPr>
            <a:r>
              <a:rPr lang="en-US" dirty="0"/>
              <a:t>Compare the </a:t>
            </a:r>
            <a:r>
              <a:rPr lang="en-US" dirty="0" smtClean="0"/>
              <a:t>framework with </a:t>
            </a:r>
            <a:r>
              <a:rPr lang="en-US" dirty="0"/>
              <a:t>traditional density methods.</a:t>
            </a:r>
          </a:p>
          <a:p>
            <a:pPr lvl="1" indent="-179388">
              <a:buFont typeface="Arial" panose="020B0604020202020204" pitchFamily="34" charset="0"/>
              <a:buChar char="•"/>
            </a:pPr>
            <a:r>
              <a:rPr lang="en-US" dirty="0"/>
              <a:t>Study the advantages and disadvantages.</a:t>
            </a:r>
            <a:endParaRPr lang="en-US" dirty="0"/>
          </a:p>
        </p:txBody>
      </p:sp>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56279" y="938213"/>
            <a:ext cx="1371600" cy="1371600"/>
          </a:xfrm>
          <a:prstGeom prst="rect">
            <a:avLst/>
          </a:prstGeom>
        </p:spPr>
      </p:pic>
      <p:pic>
        <p:nvPicPr>
          <p:cNvPr id="12" name="Picture 1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630599" y="4710090"/>
            <a:ext cx="822960" cy="1714500"/>
          </a:xfrm>
          <a:prstGeom prst="rect">
            <a:avLst/>
          </a:prstGeom>
        </p:spPr>
      </p:pic>
      <p:pic>
        <p:nvPicPr>
          <p:cNvPr id="13" name="Picture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66855" y="4662284"/>
            <a:ext cx="822960" cy="1714500"/>
          </a:xfrm>
          <a:prstGeom prst="rect">
            <a:avLst/>
          </a:prstGeom>
        </p:spPr>
      </p:pic>
      <p:sp>
        <p:nvSpPr>
          <p:cNvPr id="14" name="TextBox 13"/>
          <p:cNvSpPr txBox="1"/>
          <p:nvPr/>
        </p:nvSpPr>
        <p:spPr>
          <a:xfrm>
            <a:off x="7453559" y="5334868"/>
            <a:ext cx="613296" cy="369332"/>
          </a:xfrm>
          <a:prstGeom prst="rect">
            <a:avLst/>
          </a:prstGeom>
          <a:noFill/>
        </p:spPr>
        <p:txBody>
          <a:bodyPr wrap="square" rtlCol="0">
            <a:spAutoFit/>
          </a:bodyPr>
          <a:lstStyle/>
          <a:p>
            <a:pPr algn="ctr"/>
            <a:r>
              <a:rPr lang="en-US" dirty="0"/>
              <a:t>v</a:t>
            </a:r>
            <a:r>
              <a:rPr lang="en-US" dirty="0" smtClean="0"/>
              <a:t>s.</a:t>
            </a:r>
            <a:endParaRPr lang="en-US" dirty="0"/>
          </a:p>
        </p:txBody>
      </p:sp>
      <p:pic>
        <p:nvPicPr>
          <p:cNvPr id="15" name="Content Placeholder 10"/>
          <p:cNvPicPr>
            <a:picLocks noGrp="1" noChangeAspect="1"/>
          </p:cNvPicPr>
          <p:nvPr>
            <p:ph sz="quarter" idx="4294967295"/>
          </p:nvPr>
        </p:nvPicPr>
        <p:blipFill rotWithShape="1">
          <a:blip r:embed="rId13" cstate="print">
            <a:extLst>
              <a:ext uri="{28A0092B-C50C-407E-A947-70E740481C1C}">
                <a14:useLocalDpi xmlns:a14="http://schemas.microsoft.com/office/drawing/2010/main" val="0"/>
              </a:ext>
            </a:extLst>
          </a:blip>
          <a:srcRect l="22433"/>
          <a:stretch/>
        </p:blipFill>
        <p:spPr>
          <a:xfrm>
            <a:off x="234029" y="4713234"/>
            <a:ext cx="1371600" cy="930668"/>
          </a:xfrm>
          <a:prstGeom prst="rect">
            <a:avLst/>
          </a:prstGeom>
        </p:spPr>
      </p:pic>
    </p:spTree>
    <p:extLst>
      <p:ext uri="{BB962C8B-B14F-4D97-AF65-F5344CB8AC3E}">
        <p14:creationId xmlns:p14="http://schemas.microsoft.com/office/powerpoint/2010/main" val="2117918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3" grpId="0"/>
      <p:bldP spid="9" grpId="0"/>
      <p:bldP spid="10"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6845" y="0"/>
            <a:ext cx="8229600" cy="1143000"/>
          </a:xfrm>
        </p:spPr>
        <p:txBody>
          <a:bodyPr/>
          <a:lstStyle/>
          <a:p>
            <a:r>
              <a:rPr lang="en-US" dirty="0" smtClean="0"/>
              <a:t>Overview</a:t>
            </a:r>
            <a:endParaRPr lang="en-US" dirty="0"/>
          </a:p>
        </p:txBody>
      </p:sp>
      <p:sp>
        <p:nvSpPr>
          <p:cNvPr id="5" name="Rectangle 4"/>
          <p:cNvSpPr/>
          <p:nvPr/>
        </p:nvSpPr>
        <p:spPr>
          <a:xfrm>
            <a:off x="4217" y="10955"/>
            <a:ext cx="3044952" cy="646331"/>
          </a:xfrm>
          <a:prstGeom prst="rect">
            <a:avLst/>
          </a:prstGeom>
        </p:spPr>
        <p:txBody>
          <a:bodyPr>
            <a:spAutoFit/>
          </a:bodyPr>
          <a:lstStyle/>
          <a:p>
            <a:pPr algn="ctr"/>
            <a:r>
              <a:rPr lang="en-US" dirty="0" smtClean="0"/>
              <a:t>Case I:</a:t>
            </a:r>
          </a:p>
          <a:p>
            <a:pPr algn="ctr"/>
            <a:r>
              <a:rPr lang="en-US" b="1" dirty="0" smtClean="0"/>
              <a:t>Linear elasticity</a:t>
            </a:r>
          </a:p>
        </p:txBody>
      </p:sp>
      <p:sp>
        <p:nvSpPr>
          <p:cNvPr id="8" name="Rectangle 7"/>
          <p:cNvSpPr/>
          <p:nvPr/>
        </p:nvSpPr>
        <p:spPr>
          <a:xfrm>
            <a:off x="6094121" y="2845361"/>
            <a:ext cx="3048292" cy="646331"/>
          </a:xfrm>
          <a:prstGeom prst="rect">
            <a:avLst/>
          </a:prstGeom>
        </p:spPr>
        <p:txBody>
          <a:bodyPr wrap="square">
            <a:spAutoFit/>
          </a:bodyPr>
          <a:lstStyle/>
          <a:p>
            <a:pPr algn="ctr"/>
            <a:r>
              <a:rPr lang="en-US" dirty="0" smtClean="0"/>
              <a:t>Case III:</a:t>
            </a:r>
          </a:p>
          <a:p>
            <a:pPr algn="ctr"/>
            <a:r>
              <a:rPr lang="en-US" b="1" dirty="0" smtClean="0"/>
              <a:t>Design-build-test</a:t>
            </a:r>
          </a:p>
        </p:txBody>
      </p:sp>
      <p:sp>
        <p:nvSpPr>
          <p:cNvPr id="9" name="Rectangle 8"/>
          <p:cNvSpPr/>
          <p:nvPr/>
        </p:nvSpPr>
        <p:spPr>
          <a:xfrm>
            <a:off x="-12921" y="913827"/>
            <a:ext cx="3062090" cy="1754326"/>
          </a:xfrm>
          <a:prstGeom prst="rect">
            <a:avLst/>
          </a:prstGeom>
        </p:spPr>
        <p:txBody>
          <a:bodyPr wrap="square">
            <a:spAutoFit/>
          </a:bodyPr>
          <a:lstStyle/>
          <a:p>
            <a:pPr marL="285750" indent="-285750">
              <a:buFont typeface="Arial" panose="020B0604020202020204" pitchFamily="34" charset="0"/>
              <a:buChar char="•"/>
            </a:pPr>
            <a:r>
              <a:rPr lang="en-US" dirty="0"/>
              <a:t>Develop 3D XFEM.</a:t>
            </a:r>
          </a:p>
          <a:p>
            <a:pPr marL="285750" indent="-285750">
              <a:buFont typeface="Arial" panose="020B0604020202020204" pitchFamily="34" charset="0"/>
              <a:buChar char="•"/>
            </a:pPr>
            <a:r>
              <a:rPr lang="en-US" dirty="0"/>
              <a:t>Compare LSM-XFEM framework against density</a:t>
            </a:r>
            <a:r>
              <a:rPr lang="en-US" dirty="0" smtClean="0"/>
              <a:t>.</a:t>
            </a:r>
          </a:p>
          <a:p>
            <a:pPr marL="285750" indent="-285750">
              <a:buFont typeface="Arial" panose="020B0604020202020204" pitchFamily="34" charset="0"/>
              <a:buChar char="•"/>
            </a:pPr>
            <a:r>
              <a:rPr lang="en-US" dirty="0"/>
              <a:t>Study shape control </a:t>
            </a:r>
            <a:r>
              <a:rPr lang="en-US" dirty="0" smtClean="0"/>
              <a:t>and regularization.</a:t>
            </a:r>
            <a:endParaRPr lang="en-US" dirty="0"/>
          </a:p>
        </p:txBody>
      </p:sp>
      <p:sp>
        <p:nvSpPr>
          <p:cNvPr id="10" name="Rectangle 9"/>
          <p:cNvSpPr/>
          <p:nvPr/>
        </p:nvSpPr>
        <p:spPr>
          <a:xfrm>
            <a:off x="3049169" y="2106864"/>
            <a:ext cx="3044952" cy="923330"/>
          </a:xfrm>
          <a:prstGeom prst="rect">
            <a:avLst/>
          </a:prstGeom>
        </p:spPr>
        <p:txBody>
          <a:bodyPr wrap="square">
            <a:spAutoFit/>
          </a:bodyPr>
          <a:lstStyle/>
          <a:p>
            <a:pPr marL="285750" indent="-285750">
              <a:buFont typeface="Arial" panose="020B0604020202020204" pitchFamily="34" charset="0"/>
              <a:buChar char="•"/>
            </a:pPr>
            <a:r>
              <a:rPr lang="en-US" dirty="0"/>
              <a:t>Integrate and study state-of-the art boundary formulations.</a:t>
            </a:r>
            <a:endParaRPr lang="en-US" dirty="0"/>
          </a:p>
        </p:txBody>
      </p:sp>
      <p:sp>
        <p:nvSpPr>
          <p:cNvPr id="12" name="Rectangle 11"/>
          <p:cNvSpPr/>
          <p:nvPr/>
        </p:nvSpPr>
        <p:spPr>
          <a:xfrm>
            <a:off x="6094121" y="3766212"/>
            <a:ext cx="3049879" cy="646331"/>
          </a:xfrm>
          <a:prstGeom prst="rect">
            <a:avLst/>
          </a:prstGeom>
        </p:spPr>
        <p:txBody>
          <a:bodyPr wrap="square">
            <a:spAutoFit/>
          </a:bodyPr>
          <a:lstStyle/>
          <a:p>
            <a:pPr marL="285750" indent="-285750">
              <a:buFont typeface="Arial" panose="020B0604020202020204" pitchFamily="34" charset="0"/>
              <a:buChar char="•"/>
            </a:pPr>
            <a:r>
              <a:rPr lang="en-US" dirty="0"/>
              <a:t>Design-build-test a real-world design problem</a:t>
            </a:r>
            <a:r>
              <a:rPr lang="en-US" dirty="0" smtClean="0"/>
              <a:t>.</a:t>
            </a:r>
            <a:endParaRPr lang="en-US"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197" y="2726540"/>
            <a:ext cx="822960" cy="1714500"/>
          </a:xfrm>
          <a:prstGeom prst="rect">
            <a:avLst/>
          </a:prstGeom>
        </p:spPr>
      </p:pic>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b="14934"/>
          <a:stretch/>
        </p:blipFill>
        <p:spPr>
          <a:xfrm>
            <a:off x="3657245" y="4776827"/>
            <a:ext cx="1828800" cy="1098126"/>
          </a:xfrm>
          <a:prstGeom prst="rect">
            <a:avLst/>
          </a:prstGeom>
        </p:spPr>
      </p:pic>
      <p:sp>
        <p:nvSpPr>
          <p:cNvPr id="17" name="Rectangle 16"/>
          <p:cNvSpPr/>
          <p:nvPr/>
        </p:nvSpPr>
        <p:spPr>
          <a:xfrm>
            <a:off x="3049169" y="1201510"/>
            <a:ext cx="3044952" cy="923330"/>
          </a:xfrm>
          <a:prstGeom prst="rect">
            <a:avLst/>
          </a:prstGeom>
        </p:spPr>
        <p:txBody>
          <a:bodyPr wrap="square">
            <a:spAutoFit/>
          </a:bodyPr>
          <a:lstStyle/>
          <a:p>
            <a:pPr algn="ctr"/>
            <a:r>
              <a:rPr lang="en-US" dirty="0"/>
              <a:t>Case II:</a:t>
            </a:r>
          </a:p>
          <a:p>
            <a:pPr algn="ctr"/>
            <a:r>
              <a:rPr lang="en-US" b="1" dirty="0"/>
              <a:t>Incompressible </a:t>
            </a:r>
            <a:r>
              <a:rPr lang="en-US" b="1" dirty="0" err="1"/>
              <a:t>Navier</a:t>
            </a:r>
            <a:r>
              <a:rPr lang="en-US" b="1" dirty="0"/>
              <a:t>-Stokes with scalar transport</a:t>
            </a:r>
          </a:p>
        </p:txBody>
      </p:sp>
      <p:pic>
        <p:nvPicPr>
          <p:cNvPr id="18" name="Content Placeholder 10"/>
          <p:cNvPicPr>
            <a:picLocks noGrp="1" noChangeAspect="1"/>
          </p:cNvPicPr>
          <p:nvPr>
            <p:ph sz="quarter" idx="4294967295"/>
          </p:nvPr>
        </p:nvPicPr>
        <p:blipFill rotWithShape="1">
          <a:blip r:embed="rId5" cstate="print">
            <a:extLst>
              <a:ext uri="{28A0092B-C50C-407E-A947-70E740481C1C}">
                <a14:useLocalDpi xmlns:a14="http://schemas.microsoft.com/office/drawing/2010/main" val="0"/>
              </a:ext>
            </a:extLst>
          </a:blip>
          <a:srcRect l="22433"/>
          <a:stretch/>
        </p:blipFill>
        <p:spPr>
          <a:xfrm>
            <a:off x="1307575" y="3118456"/>
            <a:ext cx="1371600" cy="930668"/>
          </a:xfrm>
          <a:prstGeom prst="rect">
            <a:avLst/>
          </a:prstGeom>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22521" y="3405227"/>
            <a:ext cx="1371600" cy="1371600"/>
          </a:xfrm>
          <a:prstGeom prst="rect">
            <a:avLst/>
          </a:prstGeom>
        </p:spPr>
      </p:pic>
      <p:pic>
        <p:nvPicPr>
          <p:cNvPr id="20" name="Picture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49169" y="3405227"/>
            <a:ext cx="1371600" cy="1371600"/>
          </a:xfrm>
          <a:prstGeom prst="rect">
            <a:avLst/>
          </a:prstGeom>
        </p:spPr>
      </p:pic>
      <p:grpSp>
        <p:nvGrpSpPr>
          <p:cNvPr id="21" name="Group 20"/>
          <p:cNvGrpSpPr>
            <a:grpSpLocks noChangeAspect="1"/>
          </p:cNvGrpSpPr>
          <p:nvPr/>
        </p:nvGrpSpPr>
        <p:grpSpPr>
          <a:xfrm>
            <a:off x="6933260" y="5502562"/>
            <a:ext cx="1371600" cy="1037243"/>
            <a:chOff x="5605596" y="4230030"/>
            <a:chExt cx="2901987" cy="2194560"/>
          </a:xfrm>
        </p:grpSpPr>
        <p:pic>
          <p:nvPicPr>
            <p:cNvPr id="22" name="Picture 2" descr="C:\Users\Hernan\Desktop\ALD_slides_1.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8085" t="17285" r="59814" b="23720"/>
            <a:stretch/>
          </p:blipFill>
          <p:spPr bwMode="auto">
            <a:xfrm>
              <a:off x="5608935" y="4230030"/>
              <a:ext cx="2895309" cy="2194560"/>
            </a:xfrm>
            <a:prstGeom prst="rect">
              <a:avLst/>
            </a:prstGeom>
            <a:noFill/>
            <a:extLst>
              <a:ext uri="{909E8E84-426E-40DD-AFC4-6F175D3DCCD1}">
                <a14:hiddenFill xmlns:a14="http://schemas.microsoft.com/office/drawing/2010/main">
                  <a:solidFill>
                    <a:srgbClr val="FFFFFF"/>
                  </a:solidFill>
                </a14:hiddenFill>
              </a:ext>
            </a:extLst>
          </p:spPr>
        </p:pic>
        <p:sp>
          <p:nvSpPr>
            <p:cNvPr id="23" name="Oval 22"/>
            <p:cNvSpPr/>
            <p:nvPr/>
          </p:nvSpPr>
          <p:spPr>
            <a:xfrm>
              <a:off x="6799490" y="5258730"/>
              <a:ext cx="137160" cy="1371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H="1">
              <a:off x="5608935" y="4619555"/>
              <a:ext cx="289864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5605596" y="6078945"/>
              <a:ext cx="289864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7298755" y="5258730"/>
              <a:ext cx="137160" cy="1371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ight Arrow 26"/>
          <p:cNvSpPr/>
          <p:nvPr/>
        </p:nvSpPr>
        <p:spPr>
          <a:xfrm rot="2053617">
            <a:off x="2516486" y="760651"/>
            <a:ext cx="1059460" cy="61528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rot="2053617">
            <a:off x="5997475" y="2260884"/>
            <a:ext cx="1059460" cy="61528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7688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P spid="12" grpId="0"/>
      <p:bldP spid="17" grpId="0"/>
      <p:bldP spid="27" grpId="0" animBg="1"/>
      <p:bldP spid="2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Case study I</a:t>
            </a:r>
            <a:endParaRPr lang="en-US" dirty="0"/>
          </a:p>
        </p:txBody>
      </p:sp>
      <p:sp>
        <p:nvSpPr>
          <p:cNvPr id="5" name="Text Placeholder 4"/>
          <p:cNvSpPr>
            <a:spLocks noGrp="1"/>
          </p:cNvSpPr>
          <p:nvPr>
            <p:ph type="body" idx="1"/>
          </p:nvPr>
        </p:nvSpPr>
        <p:spPr/>
        <p:txBody>
          <a:bodyPr>
            <a:normAutofit/>
          </a:bodyPr>
          <a:lstStyle/>
          <a:p>
            <a:r>
              <a:rPr lang="en-US" sz="2400" dirty="0" smtClean="0"/>
              <a:t>Structural </a:t>
            </a:r>
            <a:r>
              <a:rPr lang="en-US" sz="2400" dirty="0" smtClean="0"/>
              <a:t>linear elasticity topology </a:t>
            </a:r>
            <a:r>
              <a:rPr lang="en-US" sz="2400" dirty="0" smtClean="0"/>
              <a:t>optimization</a:t>
            </a:r>
            <a:endParaRPr lang="en-US" sz="2400" dirty="0"/>
          </a:p>
        </p:txBody>
      </p:sp>
    </p:spTree>
    <p:extLst>
      <p:ext uri="{BB962C8B-B14F-4D97-AF65-F5344CB8AC3E}">
        <p14:creationId xmlns:p14="http://schemas.microsoft.com/office/powerpoint/2010/main" val="10675474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Goals and objectives</a:t>
            </a:r>
          </a:p>
        </p:txBody>
      </p:sp>
      <p:pic>
        <p:nvPicPr>
          <p:cNvPr id="7" name="Content Placeholder 6"/>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640" y="3715888"/>
            <a:ext cx="3200400" cy="2200275"/>
          </a:xfrm>
        </p:spPr>
      </p:pic>
      <p:pic>
        <p:nvPicPr>
          <p:cNvPr id="8" name="Content Placeholder 7"/>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5941795" y="3715888"/>
            <a:ext cx="3200400" cy="2200275"/>
          </a:xfrm>
        </p:spPr>
      </p:pic>
      <p:sp>
        <p:nvSpPr>
          <p:cNvPr id="6" name="Rectangle 5"/>
          <p:cNvSpPr/>
          <p:nvPr/>
        </p:nvSpPr>
        <p:spPr>
          <a:xfrm>
            <a:off x="437997" y="1720974"/>
            <a:ext cx="8229600" cy="1569660"/>
          </a:xfrm>
          <a:prstGeom prst="rect">
            <a:avLst/>
          </a:prstGeom>
        </p:spPr>
        <p:txBody>
          <a:bodyPr wrap="square">
            <a:spAutoFit/>
          </a:bodyPr>
          <a:lstStyle/>
          <a:p>
            <a:pPr marL="166688" indent="-166688">
              <a:buFont typeface="Arial" panose="020B0604020202020204" pitchFamily="34" charset="0"/>
              <a:buChar char="•"/>
            </a:pPr>
            <a:r>
              <a:rPr lang="en-US" sz="1600" b="1" dirty="0" smtClean="0"/>
              <a:t>Physics:</a:t>
            </a:r>
            <a:r>
              <a:rPr lang="en-US" sz="1600" dirty="0" smtClean="0"/>
              <a:t> Study </a:t>
            </a:r>
            <a:r>
              <a:rPr lang="en-US" sz="1600" dirty="0"/>
              <a:t>a structural linear elastic optimization problem</a:t>
            </a:r>
            <a:r>
              <a:rPr lang="en-US" sz="1600" dirty="0" smtClean="0"/>
              <a:t>.</a:t>
            </a:r>
          </a:p>
          <a:p>
            <a:pPr marL="166688" indent="-166688">
              <a:buFont typeface="Arial" panose="020B0604020202020204" pitchFamily="34" charset="0"/>
              <a:buChar char="•"/>
            </a:pPr>
            <a:r>
              <a:rPr lang="en-US" sz="1600" b="1" dirty="0"/>
              <a:t>Motivation:</a:t>
            </a:r>
          </a:p>
          <a:p>
            <a:pPr marL="581025" lvl="1" indent="-228600">
              <a:buFont typeface="Arial" panose="020B0604020202020204" pitchFamily="34" charset="0"/>
              <a:buChar char="•"/>
            </a:pPr>
            <a:r>
              <a:rPr lang="en-US" sz="1600" dirty="0"/>
              <a:t>Density methods require post-processing for manufacturing.</a:t>
            </a:r>
          </a:p>
          <a:p>
            <a:pPr marL="581025" lvl="1" indent="-228600">
              <a:buFont typeface="Arial" panose="020B0604020202020204" pitchFamily="34" charset="0"/>
              <a:buChar char="•"/>
            </a:pPr>
            <a:r>
              <a:rPr lang="en-US" sz="1600" dirty="0"/>
              <a:t>Density methods require extensive mesh refinement to mitigate issues with jagged boundaries.</a:t>
            </a:r>
          </a:p>
          <a:p>
            <a:pPr marL="166688" indent="-166688">
              <a:buFont typeface="Arial" panose="020B0604020202020204" pitchFamily="34" charset="0"/>
              <a:buChar char="•"/>
            </a:pPr>
            <a:r>
              <a:rPr lang="en-US" sz="1600" b="1" dirty="0" smtClean="0"/>
              <a:t>Open issues</a:t>
            </a:r>
            <a:r>
              <a:rPr lang="en-US" sz="1600" dirty="0" smtClean="0"/>
              <a:t>:</a:t>
            </a:r>
            <a:endParaRPr lang="en-US" sz="1600" dirty="0"/>
          </a:p>
        </p:txBody>
      </p:sp>
      <p:cxnSp>
        <p:nvCxnSpPr>
          <p:cNvPr id="14" name="Straight Arrow Connector 13"/>
          <p:cNvCxnSpPr/>
          <p:nvPr/>
        </p:nvCxnSpPr>
        <p:spPr>
          <a:xfrm>
            <a:off x="3112610" y="4099938"/>
            <a:ext cx="2880375" cy="0"/>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112610" y="4445583"/>
            <a:ext cx="2880375" cy="0"/>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112610" y="4906443"/>
            <a:ext cx="2880375" cy="0"/>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112610" y="5559328"/>
            <a:ext cx="2880375" cy="0"/>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806840" y="3408648"/>
            <a:ext cx="556872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1806840" y="3408648"/>
            <a:ext cx="0" cy="38405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a:off x="7375565" y="3408648"/>
            <a:ext cx="1" cy="38405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650280" y="3063003"/>
            <a:ext cx="1805035" cy="2862322"/>
          </a:xfrm>
          <a:prstGeom prst="rect">
            <a:avLst/>
          </a:prstGeom>
          <a:solidFill>
            <a:schemeClr val="bg1"/>
          </a:solidFill>
        </p:spPr>
        <p:txBody>
          <a:bodyPr wrap="square">
            <a:spAutoFit/>
          </a:bodyPr>
          <a:lstStyle/>
          <a:p>
            <a:pPr algn="ctr"/>
            <a:r>
              <a:rPr lang="en-US" sz="1600" dirty="0" smtClean="0"/>
              <a:t>Comparison against density methods.</a:t>
            </a:r>
          </a:p>
          <a:p>
            <a:pPr algn="ctr"/>
            <a:r>
              <a:rPr lang="en-US" sz="1600" dirty="0" smtClean="0"/>
              <a:t>Convergence rates?</a:t>
            </a:r>
          </a:p>
          <a:p>
            <a:pPr algn="ctr"/>
            <a:r>
              <a:rPr lang="en-US" sz="1600" dirty="0" smtClean="0"/>
              <a:t>Shape control?</a:t>
            </a:r>
          </a:p>
          <a:p>
            <a:pPr algn="ctr"/>
            <a:r>
              <a:rPr lang="en-US" sz="1600" dirty="0" err="1" smtClean="0"/>
              <a:t>Postprocessing</a:t>
            </a:r>
            <a:r>
              <a:rPr lang="en-US" sz="1600" dirty="0" smtClean="0"/>
              <a:t> for manufacturing?</a:t>
            </a:r>
          </a:p>
          <a:p>
            <a:pPr algn="ctr"/>
            <a:r>
              <a:rPr lang="en-US" sz="1600" dirty="0" smtClean="0"/>
              <a:t>Influence of initial design?</a:t>
            </a:r>
          </a:p>
        </p:txBody>
      </p:sp>
      <p:sp>
        <p:nvSpPr>
          <p:cNvPr id="3" name="Rectangle 2"/>
          <p:cNvSpPr/>
          <p:nvPr/>
        </p:nvSpPr>
        <p:spPr>
          <a:xfrm>
            <a:off x="437997" y="5848515"/>
            <a:ext cx="8229600" cy="1015663"/>
          </a:xfrm>
          <a:prstGeom prst="rect">
            <a:avLst/>
          </a:prstGeom>
        </p:spPr>
        <p:txBody>
          <a:bodyPr wrap="square">
            <a:spAutoFit/>
          </a:bodyPr>
          <a:lstStyle/>
          <a:p>
            <a:pPr marL="166688" indent="-166688">
              <a:buFont typeface="Arial" panose="020B0604020202020204" pitchFamily="34" charset="0"/>
              <a:buChar char="•"/>
            </a:pPr>
            <a:r>
              <a:rPr lang="en-US" sz="2000" b="1" dirty="0" smtClean="0"/>
              <a:t>Approach</a:t>
            </a:r>
            <a:r>
              <a:rPr lang="en-US" sz="2000" b="1" dirty="0"/>
              <a:t>:</a:t>
            </a:r>
          </a:p>
          <a:p>
            <a:pPr marL="568325" lvl="1" indent="-222250">
              <a:buFont typeface="Arial" panose="020B0604020202020204" pitchFamily="34" charset="0"/>
              <a:buChar char="•"/>
            </a:pPr>
            <a:r>
              <a:rPr lang="en-US" sz="2000" dirty="0"/>
              <a:t>Implement algorithms for LSM-XFEM framework in 3D.</a:t>
            </a:r>
          </a:p>
          <a:p>
            <a:pPr marL="568325" lvl="1" indent="-222250">
              <a:buFont typeface="Arial" panose="020B0604020202020204" pitchFamily="34" charset="0"/>
              <a:buChar char="•"/>
            </a:pPr>
            <a:r>
              <a:rPr lang="en-US" sz="2000" dirty="0"/>
              <a:t>Compare LSM-XFEM framework against density methods.</a:t>
            </a:r>
            <a:endParaRPr lang="en-US" sz="2000" dirty="0"/>
          </a:p>
        </p:txBody>
      </p:sp>
    </p:spTree>
    <p:extLst>
      <p:ext uri="{BB962C8B-B14F-4D97-AF65-F5344CB8AC3E}">
        <p14:creationId xmlns:p14="http://schemas.microsoft.com/office/powerpoint/2010/main" val="365652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5406" y="1086294"/>
            <a:ext cx="2926080" cy="2926080"/>
          </a:xfrm>
          <a:prstGeom prst="rect">
            <a:avLst/>
          </a:prstGeom>
        </p:spPr>
      </p:pic>
      <p:sp>
        <p:nvSpPr>
          <p:cNvPr id="2" name="Title 1"/>
          <p:cNvSpPr>
            <a:spLocks noGrp="1"/>
          </p:cNvSpPr>
          <p:nvPr>
            <p:ph type="title"/>
          </p:nvPr>
        </p:nvSpPr>
        <p:spPr>
          <a:xfrm>
            <a:off x="23765" y="10955"/>
            <a:ext cx="9116625" cy="1143000"/>
          </a:xfrm>
        </p:spPr>
        <p:txBody>
          <a:bodyPr>
            <a:normAutofit/>
          </a:bodyPr>
          <a:lstStyle/>
          <a:p>
            <a:r>
              <a:rPr lang="en-US" sz="3600" dirty="0" smtClean="0"/>
              <a:t>Initial </a:t>
            </a:r>
            <a:r>
              <a:rPr lang="en-US" sz="3600" dirty="0"/>
              <a:t>design </a:t>
            </a:r>
            <a:r>
              <a:rPr lang="en-US" sz="3600" dirty="0" smtClean="0"/>
              <a:t>influence / convergence </a:t>
            </a:r>
            <a:r>
              <a:rPr lang="en-US" sz="3600" dirty="0"/>
              <a:t>rate</a:t>
            </a:r>
          </a:p>
        </p:txBody>
      </p:sp>
      <mc:AlternateContent xmlns:mc="http://schemas.openxmlformats.org/markup-compatibility/2006">
        <mc:Choice xmlns:a14="http://schemas.microsoft.com/office/drawing/2010/main" Requires="a14">
          <p:sp>
            <p:nvSpPr>
              <p:cNvPr id="18" name="TextBox 17"/>
              <p:cNvSpPr txBox="1"/>
              <p:nvPr/>
            </p:nvSpPr>
            <p:spPr>
              <a:xfrm>
                <a:off x="4572000" y="1720069"/>
                <a:ext cx="3004735" cy="1631216"/>
              </a:xfrm>
              <a:prstGeom prst="rect">
                <a:avLst/>
              </a:prstGeom>
              <a:noFill/>
            </p:spPr>
            <p:txBody>
              <a:bodyPr wrap="square" rtlCol="0">
                <a:spAutoFit/>
              </a:bodyPr>
              <a:lstStyle/>
              <a:p>
                <a:pPr marL="168275" indent="-168275">
                  <a:buFont typeface="Arial" panose="020B0604020202020204" pitchFamily="34" charset="0"/>
                  <a:buChar char="•"/>
                </a:pPr>
                <a:r>
                  <a:rPr lang="en-US" sz="2000" dirty="0" smtClean="0"/>
                  <a:t>“Solid-void” problem.</a:t>
                </a:r>
                <a:endParaRPr lang="en-US" sz="2000" dirty="0" smtClean="0"/>
              </a:p>
              <a:p>
                <a:pPr marL="168275" indent="-168275">
                  <a:buFont typeface="Arial" panose="020B0604020202020204" pitchFamily="34" charset="0"/>
                  <a:buChar char="•"/>
                </a:pPr>
                <a:r>
                  <a:rPr lang="en-US" sz="2000" dirty="0" smtClean="0"/>
                  <a:t>Minimize </a:t>
                </a:r>
                <a14:m>
                  <m:oMath xmlns:m="http://schemas.openxmlformats.org/officeDocument/2006/math">
                    <m:sSub>
                      <m:sSubPr>
                        <m:ctrlPr>
                          <a:rPr lang="en-US" sz="2000" i="1" smtClean="0">
                            <a:latin typeface="Cambria Math"/>
                          </a:rPr>
                        </m:ctrlPr>
                      </m:sSubPr>
                      <m:e>
                        <m:r>
                          <a:rPr lang="en-US" sz="2000" i="1" smtClean="0">
                            <a:latin typeface="Cambria Math"/>
                            <a:ea typeface="Cambria Math"/>
                          </a:rPr>
                          <m:t>ℱ</m:t>
                        </m:r>
                      </m:e>
                      <m:sub>
                        <m:r>
                          <m:rPr>
                            <m:sty m:val="p"/>
                          </m:rPr>
                          <a:rPr lang="en-US" sz="2000" b="0" i="0" smtClean="0">
                            <a:latin typeface="Cambria Math"/>
                          </a:rPr>
                          <m:t>SE</m:t>
                        </m:r>
                      </m:sub>
                    </m:sSub>
                    <m:r>
                      <a:rPr lang="en-US" sz="2000" b="0" i="1" smtClean="0">
                        <a:latin typeface="Cambria Math"/>
                      </a:rPr>
                      <m:t>(+</m:t>
                    </m:r>
                    <m:sSub>
                      <m:sSubPr>
                        <m:ctrlPr>
                          <a:rPr lang="en-US" sz="2000" b="0" i="1" smtClean="0">
                            <a:latin typeface="Cambria Math"/>
                          </a:rPr>
                        </m:ctrlPr>
                      </m:sSubPr>
                      <m:e>
                        <m:r>
                          <a:rPr lang="en-US" sz="2000" i="1" smtClean="0">
                            <a:latin typeface="Cambria Math"/>
                            <a:ea typeface="Cambria Math"/>
                          </a:rPr>
                          <m:t>ℱ</m:t>
                        </m:r>
                      </m:e>
                      <m:sub>
                        <m:r>
                          <m:rPr>
                            <m:sty m:val="p"/>
                          </m:rPr>
                          <a:rPr lang="en-US" sz="2000" b="0" i="0" smtClean="0">
                            <a:latin typeface="Cambria Math"/>
                          </a:rPr>
                          <m:t>P</m:t>
                        </m:r>
                      </m:sub>
                    </m:sSub>
                    <m:r>
                      <a:rPr lang="en-US" sz="2000" b="0" i="1" smtClean="0">
                        <a:latin typeface="Cambria Math"/>
                      </a:rPr>
                      <m:t>)</m:t>
                    </m:r>
                  </m:oMath>
                </a14:m>
                <a:endParaRPr lang="en-US" sz="2000" dirty="0" smtClean="0"/>
              </a:p>
              <a:p>
                <a:pPr marL="168275" indent="-168275">
                  <a:buFont typeface="Arial" panose="020B0604020202020204" pitchFamily="34" charset="0"/>
                  <a:buChar char="•"/>
                </a:pPr>
                <a:r>
                  <a:rPr lang="en-US" sz="2000" dirty="0" smtClean="0"/>
                  <a:t>Maximum stiffness for given mass </a:t>
                </a:r>
                <a14:m>
                  <m:oMath xmlns:m="http://schemas.openxmlformats.org/officeDocument/2006/math">
                    <m:r>
                      <a:rPr lang="en-US" sz="2000" i="1" dirty="0" smtClean="0">
                        <a:latin typeface="Cambria Math"/>
                      </a:rPr>
                      <m:t>10%</m:t>
                    </m:r>
                  </m:oMath>
                </a14:m>
                <a:endParaRPr lang="en-US" sz="2000" dirty="0" smtClean="0"/>
              </a:p>
              <a:p>
                <a:pPr marL="168275" indent="-168275">
                  <a:buFont typeface="Arial" panose="020B0604020202020204" pitchFamily="34" charset="0"/>
                  <a:buChar char="•"/>
                </a:pPr>
                <a14:m>
                  <m:oMath xmlns:m="http://schemas.openxmlformats.org/officeDocument/2006/math">
                    <m:r>
                      <a:rPr lang="en-US" sz="2000" b="0" i="1" smtClean="0">
                        <a:latin typeface="Cambria Math"/>
                      </a:rPr>
                      <m:t>65</m:t>
                    </m:r>
                    <m:r>
                      <a:rPr lang="en-US" sz="2000" b="0" i="1" smtClean="0">
                        <a:latin typeface="Cambria Math"/>
                        <a:ea typeface="Cambria Math"/>
                      </a:rPr>
                      <m:t>×65×65</m:t>
                    </m:r>
                  </m:oMath>
                </a14:m>
                <a:endParaRPr lang="en-US" sz="2000" dirty="0"/>
              </a:p>
            </p:txBody>
          </p:sp>
        </mc:Choice>
        <mc:Fallback>
          <p:sp>
            <p:nvSpPr>
              <p:cNvPr id="18" name="TextBox 17"/>
              <p:cNvSpPr txBox="1">
                <a:spLocks noRot="1" noChangeAspect="1" noMove="1" noResize="1" noEditPoints="1" noAdjustHandles="1" noChangeArrowheads="1" noChangeShapeType="1" noTextEdit="1"/>
              </p:cNvSpPr>
              <p:nvPr/>
            </p:nvSpPr>
            <p:spPr>
              <a:xfrm>
                <a:off x="4572000" y="1720069"/>
                <a:ext cx="3004735" cy="1631216"/>
              </a:xfrm>
              <a:prstGeom prst="rect">
                <a:avLst/>
              </a:prstGeom>
              <a:blipFill rotWithShape="1">
                <a:blip r:embed="rId4"/>
                <a:stretch>
                  <a:fillRect l="-1623" t="-1866" r="-406" b="-4104"/>
                </a:stretch>
              </a:blipFill>
            </p:spPr>
            <p:txBody>
              <a:bodyPr/>
              <a:lstStyle/>
              <a:p>
                <a:r>
                  <a:rPr lang="en-US">
                    <a:noFill/>
                  </a:rPr>
                  <a:t> </a:t>
                </a:r>
              </a:p>
            </p:txBody>
          </p:sp>
        </mc:Fallback>
      </mc:AlternateContent>
      <p:pic>
        <p:nvPicPr>
          <p:cNvPr id="31" name="Picture 30"/>
          <p:cNvPicPr>
            <a:picLocks noChangeAspect="1"/>
          </p:cNvPicPr>
          <p:nvPr/>
        </p:nvPicPr>
        <p:blipFill rotWithShape="1">
          <a:blip r:embed="rId5">
            <a:extLst>
              <a:ext uri="{28A0092B-C50C-407E-A947-70E740481C1C}">
                <a14:useLocalDpi xmlns:a14="http://schemas.microsoft.com/office/drawing/2010/main" val="0"/>
              </a:ext>
            </a:extLst>
          </a:blip>
          <a:srcRect l="50299"/>
          <a:stretch/>
        </p:blipFill>
        <p:spPr>
          <a:xfrm>
            <a:off x="5954580" y="4014516"/>
            <a:ext cx="2743200" cy="2766092"/>
          </a:xfrm>
          <a:prstGeom prst="rect">
            <a:avLst/>
          </a:prstGeom>
        </p:spPr>
      </p:pic>
      <p:sp>
        <p:nvSpPr>
          <p:cNvPr id="32" name="Rectangle 31"/>
          <p:cNvSpPr/>
          <p:nvPr/>
        </p:nvSpPr>
        <p:spPr>
          <a:xfrm>
            <a:off x="242312" y="4120290"/>
            <a:ext cx="5712268" cy="2246769"/>
          </a:xfrm>
          <a:prstGeom prst="rect">
            <a:avLst/>
          </a:prstGeom>
        </p:spPr>
        <p:txBody>
          <a:bodyPr wrap="square">
            <a:spAutoFit/>
          </a:bodyPr>
          <a:lstStyle/>
          <a:p>
            <a:r>
              <a:rPr lang="en-US" sz="2000" b="1" dirty="0" smtClean="0"/>
              <a:t>Issue</a:t>
            </a:r>
            <a:r>
              <a:rPr lang="en-US" sz="2000" dirty="0" smtClean="0"/>
              <a:t>:</a:t>
            </a:r>
          </a:p>
          <a:p>
            <a:pPr marL="112713" indent="-112713">
              <a:buFont typeface="Arial" panose="020B0604020202020204" pitchFamily="34" charset="0"/>
              <a:buChar char="•"/>
            </a:pPr>
            <a:r>
              <a:rPr lang="en-US" sz="2000" dirty="0" smtClean="0"/>
              <a:t>Design sensitivities differ from zero near the interface.</a:t>
            </a:r>
          </a:p>
          <a:p>
            <a:pPr marL="112713" indent="-112713">
              <a:buFont typeface="Arial" panose="020B0604020202020204" pitchFamily="34" charset="0"/>
              <a:buChar char="•"/>
            </a:pPr>
            <a:r>
              <a:rPr lang="en-US" sz="2000" dirty="0" smtClean="0"/>
              <a:t>No new domains of solid can </a:t>
            </a:r>
            <a:r>
              <a:rPr lang="en-US" sz="2000" dirty="0" smtClean="0"/>
              <a:t>emerge.</a:t>
            </a:r>
            <a:endParaRPr lang="en-US" sz="2000" dirty="0" smtClean="0"/>
          </a:p>
          <a:p>
            <a:r>
              <a:rPr lang="en-US" sz="2000" b="1" dirty="0" smtClean="0"/>
              <a:t>Approach</a:t>
            </a:r>
            <a:r>
              <a:rPr lang="en-US" sz="2000" dirty="0" smtClean="0"/>
              <a:t>:</a:t>
            </a:r>
          </a:p>
          <a:p>
            <a:pPr marL="112713" indent="-112713">
              <a:buFont typeface="Arial" panose="020B0604020202020204" pitchFamily="34" charset="0"/>
              <a:buChar char="•"/>
            </a:pPr>
            <a:r>
              <a:rPr lang="en-US" sz="2000" dirty="0" smtClean="0"/>
              <a:t>Seeding the initial design with several </a:t>
            </a:r>
            <a:r>
              <a:rPr lang="en-US" sz="2000" b="1" dirty="0" smtClean="0">
                <a:solidFill>
                  <a:srgbClr val="FF0000"/>
                </a:solidFill>
              </a:rPr>
              <a:t>void </a:t>
            </a:r>
            <a:r>
              <a:rPr lang="en-US" sz="2000" dirty="0" smtClean="0"/>
              <a:t>areas.</a:t>
            </a:r>
            <a:endParaRPr lang="en-US" sz="2000" dirty="0"/>
          </a:p>
        </p:txBody>
      </p:sp>
    </p:spTree>
    <p:extLst>
      <p:ext uri="{BB962C8B-B14F-4D97-AF65-F5344CB8AC3E}">
        <p14:creationId xmlns:p14="http://schemas.microsoft.com/office/powerpoint/2010/main" val="896757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0955"/>
            <a:ext cx="8229600" cy="1143000"/>
          </a:xfrm>
        </p:spPr>
        <p:txBody>
          <a:bodyPr/>
          <a:lstStyle/>
          <a:p>
            <a:r>
              <a:rPr lang="en-US" dirty="0" smtClean="0"/>
              <a:t>Optimization</a:t>
            </a:r>
            <a:endParaRPr lang="en-US" dirty="0"/>
          </a:p>
        </p:txBody>
      </p:sp>
      <p:pic>
        <p:nvPicPr>
          <p:cNvPr id="1028" name="Picture 4" descr="Luca Frattari used solidThinking Inspire to create an optimized architectural structure with an organic desig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314" y="1956723"/>
            <a:ext cx="2286000" cy="171584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71314" y="3683119"/>
            <a:ext cx="2286000" cy="307777"/>
          </a:xfrm>
          <a:prstGeom prst="rect">
            <a:avLst/>
          </a:prstGeom>
        </p:spPr>
        <p:txBody>
          <a:bodyPr wrap="square">
            <a:spAutoFit/>
          </a:bodyPr>
          <a:lstStyle/>
          <a:p>
            <a:pPr algn="ctr"/>
            <a:r>
              <a:rPr lang="en-US" sz="1400" dirty="0" smtClean="0"/>
              <a:t>Architectural design</a:t>
            </a:r>
            <a:endParaRPr lang="en-US" sz="1400" dirty="0"/>
          </a:p>
        </p:txBody>
      </p:sp>
      <p:pic>
        <p:nvPicPr>
          <p:cNvPr id="1030" name="Picture 6" descr="http://www.deskeng.com/de/img/fast-app-altairs-optistruct-helps-boeing-optimize-rotorcraft-design_2.jpg"/>
          <p:cNvPicPr>
            <a:picLocks noChangeAspect="1" noChangeArrowheads="1"/>
          </p:cNvPicPr>
          <p:nvPr/>
        </p:nvPicPr>
        <p:blipFill rotWithShape="1">
          <a:blip r:embed="rId4">
            <a:extLst>
              <a:ext uri="{28A0092B-C50C-407E-A947-70E740481C1C}">
                <a14:useLocalDpi xmlns:a14="http://schemas.microsoft.com/office/drawing/2010/main" val="0"/>
              </a:ext>
            </a:extLst>
          </a:blip>
          <a:srcRect l="2303" r="9186" b="7740"/>
          <a:stretch/>
        </p:blipFill>
        <p:spPr bwMode="auto">
          <a:xfrm>
            <a:off x="6367910" y="3900457"/>
            <a:ext cx="2743200" cy="257348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image.slidesharecdn.com/lazarostsioraklidisinterfeasection1625oct-111118050132-phpapp01/95/modeling-structural-cfd-analysis-and-optimization-of-uav-12-728.jpg?cb=1321615278"/>
          <p:cNvPicPr>
            <a:picLocks noChangeAspect="1" noChangeArrowheads="1"/>
          </p:cNvPicPr>
          <p:nvPr/>
        </p:nvPicPr>
        <p:blipFill rotWithShape="1">
          <a:blip r:embed="rId5">
            <a:extLst>
              <a:ext uri="{28A0092B-C50C-407E-A947-70E740481C1C}">
                <a14:useLocalDpi xmlns:a14="http://schemas.microsoft.com/office/drawing/2010/main" val="0"/>
              </a:ext>
            </a:extLst>
          </a:blip>
          <a:srcRect l="2505" t="42388" r="45663" b="13167"/>
          <a:stretch/>
        </p:blipFill>
        <p:spPr bwMode="auto">
          <a:xfrm>
            <a:off x="117020" y="4382025"/>
            <a:ext cx="35941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topology-opt.com/wp-content/uploads/2011/05/tembra.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80243" y="1426081"/>
            <a:ext cx="2743200" cy="204876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6298420" y="3474844"/>
            <a:ext cx="2882180" cy="307777"/>
          </a:xfrm>
          <a:prstGeom prst="rect">
            <a:avLst/>
          </a:prstGeom>
        </p:spPr>
        <p:txBody>
          <a:bodyPr wrap="square">
            <a:spAutoFit/>
          </a:bodyPr>
          <a:lstStyle/>
          <a:p>
            <a:pPr algn="ctr"/>
            <a:r>
              <a:rPr lang="en-US" sz="1400" dirty="0" smtClean="0"/>
              <a:t>Wind turbine component</a:t>
            </a:r>
            <a:endParaRPr lang="en-US" sz="1400" dirty="0"/>
          </a:p>
        </p:txBody>
      </p:sp>
      <p:sp>
        <p:nvSpPr>
          <p:cNvPr id="9" name="TextBox 8"/>
          <p:cNvSpPr txBox="1"/>
          <p:nvPr/>
        </p:nvSpPr>
        <p:spPr>
          <a:xfrm>
            <a:off x="171314" y="1374866"/>
            <a:ext cx="6127106" cy="369332"/>
          </a:xfrm>
          <a:prstGeom prst="rect">
            <a:avLst/>
          </a:prstGeom>
          <a:noFill/>
        </p:spPr>
        <p:txBody>
          <a:bodyPr wrap="square" rtlCol="0">
            <a:spAutoFit/>
          </a:bodyPr>
          <a:lstStyle/>
          <a:p>
            <a:r>
              <a:rPr lang="en-US" dirty="0" smtClean="0"/>
              <a:t>Design problems are found in all branches of engineering.</a:t>
            </a:r>
            <a:endParaRPr lang="en-US" dirty="0"/>
          </a:p>
        </p:txBody>
      </p:sp>
      <p:sp>
        <p:nvSpPr>
          <p:cNvPr id="15" name="Rectangle 14"/>
          <p:cNvSpPr/>
          <p:nvPr/>
        </p:nvSpPr>
        <p:spPr>
          <a:xfrm>
            <a:off x="3711120" y="5694895"/>
            <a:ext cx="1795859" cy="307777"/>
          </a:xfrm>
          <a:prstGeom prst="rect">
            <a:avLst/>
          </a:prstGeom>
        </p:spPr>
        <p:txBody>
          <a:bodyPr wrap="square">
            <a:spAutoFit/>
          </a:bodyPr>
          <a:lstStyle/>
          <a:p>
            <a:r>
              <a:rPr lang="en-US" sz="1400" dirty="0" smtClean="0"/>
              <a:t>Drones</a:t>
            </a:r>
            <a:endParaRPr lang="en-US" sz="1400" dirty="0"/>
          </a:p>
        </p:txBody>
      </p:sp>
      <p:sp>
        <p:nvSpPr>
          <p:cNvPr id="10" name="Rectangle 9"/>
          <p:cNvSpPr/>
          <p:nvPr/>
        </p:nvSpPr>
        <p:spPr>
          <a:xfrm>
            <a:off x="3143114" y="4572181"/>
            <a:ext cx="2743200" cy="307777"/>
          </a:xfrm>
          <a:prstGeom prst="rect">
            <a:avLst/>
          </a:prstGeom>
        </p:spPr>
        <p:txBody>
          <a:bodyPr wrap="square">
            <a:spAutoFit/>
          </a:bodyPr>
          <a:lstStyle/>
          <a:p>
            <a:r>
              <a:rPr lang="en-US" sz="1400" dirty="0" smtClean="0"/>
              <a:t>Facial </a:t>
            </a:r>
            <a:r>
              <a:rPr lang="en-US" sz="1400" dirty="0"/>
              <a:t>reconstruction surgery.</a:t>
            </a:r>
          </a:p>
        </p:txBody>
      </p:sp>
      <p:sp>
        <p:nvSpPr>
          <p:cNvPr id="11" name="TextBox 10"/>
          <p:cNvSpPr txBox="1"/>
          <p:nvPr/>
        </p:nvSpPr>
        <p:spPr>
          <a:xfrm>
            <a:off x="6367910" y="6400635"/>
            <a:ext cx="1371600" cy="307777"/>
          </a:xfrm>
          <a:prstGeom prst="rect">
            <a:avLst/>
          </a:prstGeom>
          <a:solidFill>
            <a:schemeClr val="bg1"/>
          </a:solidFill>
        </p:spPr>
        <p:txBody>
          <a:bodyPr wrap="square" rtlCol="0">
            <a:spAutoFit/>
          </a:bodyPr>
          <a:lstStyle/>
          <a:p>
            <a:pPr algn="ctr"/>
            <a:endParaRPr lang="en-US" sz="1400" dirty="0"/>
          </a:p>
        </p:txBody>
      </p:sp>
      <p:sp>
        <p:nvSpPr>
          <p:cNvPr id="18" name="TextBox 17"/>
          <p:cNvSpPr txBox="1"/>
          <p:nvPr/>
        </p:nvSpPr>
        <p:spPr>
          <a:xfrm>
            <a:off x="7053710" y="6400635"/>
            <a:ext cx="2057400" cy="307777"/>
          </a:xfrm>
          <a:prstGeom prst="rect">
            <a:avLst/>
          </a:prstGeom>
          <a:solidFill>
            <a:schemeClr val="bg1"/>
          </a:solidFill>
        </p:spPr>
        <p:txBody>
          <a:bodyPr wrap="square" rtlCol="0">
            <a:spAutoFit/>
          </a:bodyPr>
          <a:lstStyle/>
          <a:p>
            <a:pPr algn="ctr"/>
            <a:r>
              <a:rPr lang="en-US" sz="1400" dirty="0" smtClean="0"/>
              <a:t>Helicopter ramps</a:t>
            </a:r>
            <a:endParaRPr lang="en-US" sz="1400" dirty="0"/>
          </a:p>
        </p:txBody>
      </p:sp>
      <p:sp>
        <p:nvSpPr>
          <p:cNvPr id="12" name="Rectangle 11"/>
          <p:cNvSpPr/>
          <p:nvPr/>
        </p:nvSpPr>
        <p:spPr>
          <a:xfrm>
            <a:off x="7260350" y="6226706"/>
            <a:ext cx="479160" cy="1152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8664840" y="6293704"/>
            <a:ext cx="479160" cy="1152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693096" y="4273910"/>
            <a:ext cx="921720" cy="307777"/>
          </a:xfrm>
          <a:prstGeom prst="rect">
            <a:avLst/>
          </a:prstGeom>
          <a:solidFill>
            <a:schemeClr val="bg1"/>
          </a:solidFill>
        </p:spPr>
        <p:txBody>
          <a:bodyPr wrap="square" rtlCol="0">
            <a:spAutoFit/>
          </a:bodyPr>
          <a:lstStyle/>
          <a:p>
            <a:pPr algn="ctr"/>
            <a:r>
              <a:rPr lang="en-US" sz="1400" dirty="0" smtClean="0"/>
              <a:t>Initial</a:t>
            </a:r>
            <a:endParaRPr lang="en-US" dirty="0"/>
          </a:p>
        </p:txBody>
      </p:sp>
      <p:sp>
        <p:nvSpPr>
          <p:cNvPr id="22" name="TextBox 21"/>
          <p:cNvSpPr txBox="1"/>
          <p:nvPr/>
        </p:nvSpPr>
        <p:spPr>
          <a:xfrm>
            <a:off x="1846826" y="5387118"/>
            <a:ext cx="1073759" cy="307777"/>
          </a:xfrm>
          <a:prstGeom prst="rect">
            <a:avLst/>
          </a:prstGeom>
          <a:solidFill>
            <a:schemeClr val="bg1"/>
          </a:solidFill>
        </p:spPr>
        <p:txBody>
          <a:bodyPr wrap="square" rtlCol="0">
            <a:spAutoFit/>
          </a:bodyPr>
          <a:lstStyle/>
          <a:p>
            <a:pPr algn="ctr"/>
            <a:r>
              <a:rPr lang="en-US" sz="1400" dirty="0" smtClean="0"/>
              <a:t>Optimized</a:t>
            </a:r>
            <a:endParaRPr lang="en-US" dirty="0"/>
          </a:p>
        </p:txBody>
      </p:sp>
      <p:pic>
        <p:nvPicPr>
          <p:cNvPr id="1026" name="Picture 2" descr="http://www.news.illinois.edu/WebsandThumbs/paulino,glaucio/trio-b.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43114" y="2679881"/>
            <a:ext cx="2743200" cy="1892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693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5" grpId="0"/>
      <p:bldP spid="10" grpId="0"/>
      <p:bldP spid="18" grpId="0" animBg="1"/>
      <p:bldP spid="13" grpId="0" animBg="1"/>
      <p:bldP spid="2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756" y="1683997"/>
            <a:ext cx="2926080" cy="268224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7400" y="1683997"/>
            <a:ext cx="2926080" cy="2682240"/>
          </a:xfrm>
          <a:prstGeom prst="rect">
            <a:avLst/>
          </a:prstGeom>
        </p:spPr>
      </p:pic>
      <p:sp>
        <p:nvSpPr>
          <p:cNvPr id="2" name="Title 1"/>
          <p:cNvSpPr>
            <a:spLocks noGrp="1"/>
          </p:cNvSpPr>
          <p:nvPr>
            <p:ph type="title"/>
          </p:nvPr>
        </p:nvSpPr>
        <p:spPr>
          <a:xfrm>
            <a:off x="23765" y="10955"/>
            <a:ext cx="9116625" cy="1143000"/>
          </a:xfrm>
        </p:spPr>
        <p:txBody>
          <a:bodyPr>
            <a:normAutofit/>
          </a:bodyPr>
          <a:lstStyle/>
          <a:p>
            <a:r>
              <a:rPr lang="en-US" sz="3600" dirty="0"/>
              <a:t>Initial design influence / convergence rate</a:t>
            </a:r>
            <a:endParaRPr lang="en-US" sz="3600" dirty="0"/>
          </a:p>
        </p:txBody>
      </p:sp>
      <mc:AlternateContent xmlns:mc="http://schemas.openxmlformats.org/markup-compatibility/2006">
        <mc:Choice xmlns:a14="http://schemas.microsoft.com/office/drawing/2010/main" Requires="a14">
          <p:sp>
            <p:nvSpPr>
              <p:cNvPr id="16" name="TextBox 15"/>
              <p:cNvSpPr txBox="1"/>
              <p:nvPr/>
            </p:nvSpPr>
            <p:spPr>
              <a:xfrm>
                <a:off x="-1" y="1037666"/>
                <a:ext cx="4533595" cy="646331"/>
              </a:xfrm>
              <a:prstGeom prst="rect">
                <a:avLst/>
              </a:prstGeom>
              <a:noFill/>
            </p:spPr>
            <p:txBody>
              <a:bodyPr wrap="square" rtlCol="0">
                <a:spAutoFit/>
              </a:bodyPr>
              <a:lstStyle/>
              <a:p>
                <a:pPr algn="ctr"/>
                <a:r>
                  <a:rPr lang="en-US" dirty="0" smtClean="0"/>
                  <a:t>Density</a:t>
                </a:r>
              </a:p>
              <a:p>
                <a:pPr algn="ct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i="1">
                              <a:latin typeface="Cambria Math"/>
                              <a:ea typeface="Cambria Math"/>
                            </a:rPr>
                            <m:t>ℱ</m:t>
                          </m:r>
                        </m:e>
                        <m:sub>
                          <m:r>
                            <m:rPr>
                              <m:sty m:val="p"/>
                            </m:rPr>
                            <a:rPr lang="en-US">
                              <a:latin typeface="Cambria Math"/>
                            </a:rPr>
                            <m:t>SE</m:t>
                          </m:r>
                        </m:sub>
                      </m:sSub>
                      <m:r>
                        <a:rPr lang="en-US" i="1">
                          <a:latin typeface="Cambria Math"/>
                        </a:rPr>
                        <m:t>=</m:t>
                      </m:r>
                      <m:r>
                        <a:rPr lang="en-US" i="1" dirty="0">
                          <a:latin typeface="Cambria Math"/>
                        </a:rPr>
                        <m:t>3.5519</m:t>
                      </m:r>
                      <m:r>
                        <a:rPr lang="en-US" i="1" dirty="0">
                          <a:latin typeface="Cambria Math"/>
                          <a:ea typeface="Cambria Math"/>
                        </a:rPr>
                        <m:t>×</m:t>
                      </m:r>
                      <m:sSup>
                        <m:sSupPr>
                          <m:ctrlPr>
                            <a:rPr lang="en-US" i="1" dirty="0">
                              <a:latin typeface="Cambria Math"/>
                              <a:ea typeface="Cambria Math"/>
                            </a:rPr>
                          </m:ctrlPr>
                        </m:sSupPr>
                        <m:e>
                          <m:r>
                            <a:rPr lang="en-US" i="1" dirty="0">
                              <a:latin typeface="Cambria Math"/>
                              <a:ea typeface="Cambria Math"/>
                            </a:rPr>
                            <m:t>10</m:t>
                          </m:r>
                        </m:e>
                        <m:sup>
                          <m:r>
                            <a:rPr lang="en-US" i="1" dirty="0">
                              <a:latin typeface="Cambria Math"/>
                              <a:ea typeface="Cambria Math"/>
                            </a:rPr>
                            <m:t>−2</m:t>
                          </m:r>
                        </m:sup>
                      </m:sSup>
                    </m:oMath>
                  </m:oMathPara>
                </a14:m>
                <a:endParaRPr lang="en-US" dirty="0"/>
              </a:p>
            </p:txBody>
          </p:sp>
        </mc:Choice>
        <mc:Fallback>
          <p:sp>
            <p:nvSpPr>
              <p:cNvPr id="16" name="TextBox 15"/>
              <p:cNvSpPr txBox="1">
                <a:spLocks noRot="1" noChangeAspect="1" noMove="1" noResize="1" noEditPoints="1" noAdjustHandles="1" noChangeArrowheads="1" noChangeShapeType="1" noTextEdit="1"/>
              </p:cNvSpPr>
              <p:nvPr/>
            </p:nvSpPr>
            <p:spPr>
              <a:xfrm>
                <a:off x="-1" y="1037666"/>
                <a:ext cx="4533595" cy="646331"/>
              </a:xfrm>
              <a:prstGeom prst="rect">
                <a:avLst/>
              </a:prstGeom>
              <a:blipFill rotWithShape="1">
                <a:blip r:embed="rId5"/>
                <a:stretch>
                  <a:fillRect t="-47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p:cNvSpPr txBox="1"/>
              <p:nvPr/>
            </p:nvSpPr>
            <p:spPr>
              <a:xfrm>
                <a:off x="4536880" y="1037666"/>
                <a:ext cx="4607120" cy="646331"/>
              </a:xfrm>
              <a:prstGeom prst="rect">
                <a:avLst/>
              </a:prstGeom>
              <a:noFill/>
            </p:spPr>
            <p:txBody>
              <a:bodyPr wrap="square" rtlCol="0">
                <a:spAutoFit/>
              </a:bodyPr>
              <a:lstStyle/>
              <a:p>
                <a:pPr algn="ctr"/>
                <a:r>
                  <a:rPr lang="en-US" dirty="0" smtClean="0"/>
                  <a:t>LSM-XFEM</a:t>
                </a:r>
              </a:p>
              <a:p>
                <a:pPr algn="ct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i="1">
                              <a:latin typeface="Cambria Math"/>
                              <a:ea typeface="Cambria Math"/>
                            </a:rPr>
                            <m:t>ℱ</m:t>
                          </m:r>
                        </m:e>
                        <m:sub>
                          <m:r>
                            <m:rPr>
                              <m:sty m:val="p"/>
                            </m:rPr>
                            <a:rPr lang="en-US">
                              <a:latin typeface="Cambria Math"/>
                            </a:rPr>
                            <m:t>SE</m:t>
                          </m:r>
                        </m:sub>
                      </m:sSub>
                      <m:r>
                        <a:rPr lang="en-US" i="1">
                          <a:latin typeface="Cambria Math"/>
                        </a:rPr>
                        <m:t>=</m:t>
                      </m:r>
                      <m:r>
                        <a:rPr lang="en-US" i="1" dirty="0">
                          <a:latin typeface="Cambria Math"/>
                        </a:rPr>
                        <m:t>3.5244</m:t>
                      </m:r>
                      <m:r>
                        <a:rPr lang="en-US" i="1" dirty="0">
                          <a:latin typeface="Cambria Math"/>
                          <a:ea typeface="Cambria Math"/>
                        </a:rPr>
                        <m:t>×</m:t>
                      </m:r>
                      <m:sSup>
                        <m:sSupPr>
                          <m:ctrlPr>
                            <a:rPr lang="en-US" i="1" dirty="0">
                              <a:latin typeface="Cambria Math"/>
                              <a:ea typeface="Cambria Math"/>
                            </a:rPr>
                          </m:ctrlPr>
                        </m:sSupPr>
                        <m:e>
                          <m:r>
                            <a:rPr lang="en-US" i="1" dirty="0">
                              <a:latin typeface="Cambria Math"/>
                              <a:ea typeface="Cambria Math"/>
                            </a:rPr>
                            <m:t>10</m:t>
                          </m:r>
                        </m:e>
                        <m:sup>
                          <m:r>
                            <a:rPr lang="en-US" i="1" dirty="0">
                              <a:latin typeface="Cambria Math"/>
                              <a:ea typeface="Cambria Math"/>
                            </a:rPr>
                            <m:t>−2</m:t>
                          </m:r>
                        </m:sup>
                      </m:sSup>
                    </m:oMath>
                  </m:oMathPara>
                </a14:m>
                <a:endParaRPr lang="en-US" dirty="0"/>
              </a:p>
            </p:txBody>
          </p:sp>
        </mc:Choice>
        <mc:Fallback>
          <p:sp>
            <p:nvSpPr>
              <p:cNvPr id="17" name="TextBox 16"/>
              <p:cNvSpPr txBox="1">
                <a:spLocks noRot="1" noChangeAspect="1" noMove="1" noResize="1" noEditPoints="1" noAdjustHandles="1" noChangeArrowheads="1" noChangeShapeType="1" noTextEdit="1"/>
              </p:cNvSpPr>
              <p:nvPr/>
            </p:nvSpPr>
            <p:spPr>
              <a:xfrm>
                <a:off x="4536880" y="1037666"/>
                <a:ext cx="4607120" cy="646331"/>
              </a:xfrm>
              <a:prstGeom prst="rect">
                <a:avLst/>
              </a:prstGeom>
              <a:blipFill rotWithShape="1">
                <a:blip r:embed="rId6"/>
                <a:stretch>
                  <a:fillRect t="-4717"/>
                </a:stretch>
              </a:blipFill>
            </p:spPr>
            <p:txBody>
              <a:bodyPr/>
              <a:lstStyle/>
              <a:p>
                <a:r>
                  <a:rPr lang="en-US">
                    <a:noFill/>
                  </a:rPr>
                  <a:t> </a:t>
                </a:r>
              </a:p>
            </p:txBody>
          </p:sp>
        </mc:Fallback>
      </mc:AlternateContent>
      <p:sp>
        <p:nvSpPr>
          <p:cNvPr id="20" name="TextBox 19"/>
          <p:cNvSpPr txBox="1"/>
          <p:nvPr/>
        </p:nvSpPr>
        <p:spPr>
          <a:xfrm>
            <a:off x="1003620" y="5231830"/>
            <a:ext cx="3533260" cy="1015663"/>
          </a:xfrm>
          <a:prstGeom prst="rect">
            <a:avLst/>
          </a:prstGeom>
          <a:noFill/>
        </p:spPr>
        <p:txBody>
          <a:bodyPr wrap="square" rtlCol="0">
            <a:spAutoFit/>
          </a:bodyPr>
          <a:lstStyle/>
          <a:p>
            <a:pPr marL="177800" indent="-177800">
              <a:buFont typeface="Arial" panose="020B0604020202020204" pitchFamily="34" charset="0"/>
              <a:buChar char="•"/>
            </a:pPr>
            <a:r>
              <a:rPr lang="en-US" sz="2000" dirty="0" smtClean="0"/>
              <a:t>Similar shapes.</a:t>
            </a:r>
          </a:p>
          <a:p>
            <a:pPr marL="177800" indent="-177800">
              <a:buFont typeface="Arial" panose="020B0604020202020204" pitchFamily="34" charset="0"/>
              <a:buChar char="•"/>
            </a:pPr>
            <a:r>
              <a:rPr lang="en-US" sz="2000" dirty="0" smtClean="0"/>
              <a:t>Strain </a:t>
            </a:r>
            <a:r>
              <a:rPr lang="en-US" sz="2000" dirty="0" smtClean="0"/>
              <a:t>energies are similar.</a:t>
            </a:r>
          </a:p>
          <a:p>
            <a:pPr marL="177800" indent="-177800">
              <a:buFont typeface="Arial" panose="020B0604020202020204" pitchFamily="34" charset="0"/>
              <a:buChar char="•"/>
            </a:pPr>
            <a:r>
              <a:rPr lang="en-US" sz="2000" dirty="0" smtClean="0"/>
              <a:t>Convergence is faster.</a:t>
            </a:r>
            <a:endParaRPr lang="en-US" sz="2000" dirty="0"/>
          </a:p>
        </p:txBody>
      </p:sp>
      <p:pic>
        <p:nvPicPr>
          <p:cNvPr id="29" name="Picture 2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33594" y="4625125"/>
            <a:ext cx="2743200" cy="2236676"/>
          </a:xfrm>
          <a:prstGeom prst="rect">
            <a:avLst/>
          </a:prstGeom>
        </p:spPr>
      </p:pic>
    </p:spTree>
    <p:extLst>
      <p:ext uri="{BB962C8B-B14F-4D97-AF65-F5344CB8AC3E}">
        <p14:creationId xmlns:p14="http://schemas.microsoft.com/office/powerpoint/2010/main" val="2094280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Convergence of design </a:t>
            </a:r>
            <a:r>
              <a:rPr lang="en-US" dirty="0" err="1" smtClean="0"/>
              <a:t>wrt</a:t>
            </a:r>
            <a:r>
              <a:rPr lang="en-US" dirty="0" smtClean="0"/>
              <a:t> mesh</a:t>
            </a:r>
            <a:endParaRPr lang="en-US" dirty="0"/>
          </a:p>
        </p:txBody>
      </p:sp>
      <p:pic>
        <p:nvPicPr>
          <p:cNvPr id="7" name="Content Placeholder 6"/>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314714" y="1508750"/>
            <a:ext cx="2413846" cy="4525963"/>
          </a:xfrm>
        </p:spPr>
      </p:pic>
      <mc:AlternateContent xmlns:mc="http://schemas.openxmlformats.org/markup-compatibility/2006">
        <mc:Choice xmlns:a14="http://schemas.microsoft.com/office/drawing/2010/main" Requires="a14">
          <p:sp>
            <p:nvSpPr>
              <p:cNvPr id="8" name="Rectangle 7"/>
              <p:cNvSpPr/>
              <p:nvPr/>
            </p:nvSpPr>
            <p:spPr>
              <a:xfrm>
                <a:off x="0" y="5909984"/>
                <a:ext cx="4572000" cy="646331"/>
              </a:xfrm>
              <a:prstGeom prst="rect">
                <a:avLst/>
              </a:prstGeom>
            </p:spPr>
            <p:txBody>
              <a:bodyPr wrap="square">
                <a:spAutoFit/>
              </a:bodyPr>
              <a:lstStyle/>
              <a:p>
                <a:pPr marL="285750" indent="-285750">
                  <a:buFont typeface="Arial" panose="020B0604020202020204" pitchFamily="34" charset="0"/>
                  <a:buChar char="•"/>
                </a:pPr>
                <a:r>
                  <a:rPr lang="en-US" dirty="0" smtClean="0"/>
                  <a:t>Minimize </a:t>
                </a:r>
                <a14:m>
                  <m:oMath xmlns:m="http://schemas.openxmlformats.org/officeDocument/2006/math">
                    <m:sSub>
                      <m:sSubPr>
                        <m:ctrlPr>
                          <a:rPr lang="en-US" i="1" smtClean="0">
                            <a:latin typeface="Cambria Math"/>
                          </a:rPr>
                        </m:ctrlPr>
                      </m:sSubPr>
                      <m:e>
                        <m:r>
                          <a:rPr lang="en-US" i="1" smtClean="0">
                            <a:latin typeface="Cambria Math"/>
                            <a:ea typeface="Cambria Math"/>
                          </a:rPr>
                          <m:t>ℱ</m:t>
                        </m:r>
                      </m:e>
                      <m:sub>
                        <m:r>
                          <m:rPr>
                            <m:sty m:val="p"/>
                          </m:rPr>
                          <a:rPr lang="en-US" b="0" i="0" smtClean="0">
                            <a:latin typeface="Cambria Math"/>
                          </a:rPr>
                          <m:t>SE</m:t>
                        </m:r>
                      </m:sub>
                    </m:sSub>
                    <m:r>
                      <a:rPr lang="en-US" b="0" i="1" smtClean="0">
                        <a:latin typeface="Cambria Math"/>
                      </a:rPr>
                      <m:t>(+</m:t>
                    </m:r>
                    <m:sSub>
                      <m:sSubPr>
                        <m:ctrlPr>
                          <a:rPr lang="en-US" b="0" i="1" smtClean="0">
                            <a:latin typeface="Cambria Math"/>
                          </a:rPr>
                        </m:ctrlPr>
                      </m:sSubPr>
                      <m:e>
                        <m:r>
                          <a:rPr lang="en-US" i="1" smtClean="0">
                            <a:latin typeface="Cambria Math"/>
                            <a:ea typeface="Cambria Math"/>
                          </a:rPr>
                          <m:t>ℱ</m:t>
                        </m:r>
                      </m:e>
                      <m:sub>
                        <m:r>
                          <m:rPr>
                            <m:sty m:val="p"/>
                          </m:rPr>
                          <a:rPr lang="en-US" b="0" i="0" smtClean="0">
                            <a:latin typeface="Cambria Math"/>
                          </a:rPr>
                          <m:t>P</m:t>
                        </m:r>
                      </m:sub>
                    </m:sSub>
                    <m:r>
                      <a:rPr lang="en-US" b="0" i="1" smtClean="0">
                        <a:latin typeface="Cambria Math"/>
                      </a:rPr>
                      <m:t>)</m:t>
                    </m:r>
                  </m:oMath>
                </a14:m>
                <a:endParaRPr lang="en-US" dirty="0" smtClean="0"/>
              </a:p>
              <a:p>
                <a:pPr marL="285750" indent="-285750">
                  <a:buFont typeface="Arial" panose="020B0604020202020204" pitchFamily="34" charset="0"/>
                  <a:buChar char="•"/>
                </a:pPr>
                <a:r>
                  <a:rPr lang="en-US" dirty="0" smtClean="0"/>
                  <a:t>Maximum stiffness for given mass </a:t>
                </a:r>
                <a14:m>
                  <m:oMath xmlns:m="http://schemas.openxmlformats.org/officeDocument/2006/math">
                    <m:r>
                      <a:rPr lang="en-US" i="1" dirty="0" smtClean="0">
                        <a:latin typeface="Cambria Math"/>
                      </a:rPr>
                      <m:t>10%</m:t>
                    </m:r>
                  </m:oMath>
                </a14:m>
                <a:endParaRPr lang="en-US" dirty="0" smtClean="0"/>
              </a:p>
            </p:txBody>
          </p:sp>
        </mc:Choice>
        <mc:Fallback>
          <p:sp>
            <p:nvSpPr>
              <p:cNvPr id="8" name="Rectangle 7"/>
              <p:cNvSpPr>
                <a:spLocks noRot="1" noChangeAspect="1" noMove="1" noResize="1" noEditPoints="1" noAdjustHandles="1" noChangeArrowheads="1" noChangeShapeType="1" noTextEdit="1"/>
              </p:cNvSpPr>
              <p:nvPr/>
            </p:nvSpPr>
            <p:spPr>
              <a:xfrm>
                <a:off x="0" y="5909984"/>
                <a:ext cx="4572000" cy="646331"/>
              </a:xfrm>
              <a:prstGeom prst="rect">
                <a:avLst/>
              </a:prstGeom>
              <a:blipFill rotWithShape="1">
                <a:blip r:embed="rId4"/>
                <a:stretch>
                  <a:fillRect l="-800" t="-4673" b="-13084"/>
                </a:stretch>
              </a:blipFill>
            </p:spPr>
            <p:txBody>
              <a:bodyPr/>
              <a:lstStyle/>
              <a:p>
                <a:r>
                  <a:rPr lang="en-US">
                    <a:noFill/>
                  </a:rPr>
                  <a:t> </a:t>
                </a:r>
              </a:p>
            </p:txBody>
          </p:sp>
        </mc:Fallback>
      </mc:AlternateContent>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9555" y="1469868"/>
            <a:ext cx="1143160" cy="2381583"/>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12715" y="1469869"/>
            <a:ext cx="1143160" cy="2381583"/>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5875" y="1469870"/>
            <a:ext cx="1143160" cy="2381583"/>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99035" y="1469872"/>
            <a:ext cx="1143160" cy="2381583"/>
          </a:xfrm>
          <a:prstGeom prst="rect">
            <a:avLst/>
          </a:prstGeom>
        </p:spPr>
      </p:pic>
      <p:sp>
        <p:nvSpPr>
          <p:cNvPr id="13" name="TextBox 12"/>
          <p:cNvSpPr txBox="1"/>
          <p:nvPr/>
        </p:nvSpPr>
        <p:spPr>
          <a:xfrm>
            <a:off x="2807815" y="2514741"/>
            <a:ext cx="1764185" cy="523220"/>
          </a:xfrm>
          <a:prstGeom prst="rect">
            <a:avLst/>
          </a:prstGeom>
          <a:noFill/>
        </p:spPr>
        <p:txBody>
          <a:bodyPr wrap="square" rtlCol="0">
            <a:spAutoFit/>
          </a:bodyPr>
          <a:lstStyle/>
          <a:p>
            <a:pPr algn="r"/>
            <a:r>
              <a:rPr lang="en-US" sz="2800" dirty="0" smtClean="0"/>
              <a:t>Density</a:t>
            </a:r>
            <a:endParaRPr lang="en-US" dirty="0"/>
          </a:p>
        </p:txBody>
      </p:sp>
      <p:sp>
        <p:nvSpPr>
          <p:cNvPr id="14" name="TextBox 13"/>
          <p:cNvSpPr txBox="1"/>
          <p:nvPr/>
        </p:nvSpPr>
        <p:spPr>
          <a:xfrm>
            <a:off x="2582268" y="5317833"/>
            <a:ext cx="1989732" cy="523220"/>
          </a:xfrm>
          <a:prstGeom prst="rect">
            <a:avLst/>
          </a:prstGeom>
          <a:noFill/>
        </p:spPr>
        <p:txBody>
          <a:bodyPr wrap="square" rtlCol="0">
            <a:spAutoFit/>
          </a:bodyPr>
          <a:lstStyle/>
          <a:p>
            <a:pPr algn="r"/>
            <a:r>
              <a:rPr lang="en-US" sz="2800" dirty="0" smtClean="0"/>
              <a:t>LSM-XFEM</a:t>
            </a:r>
            <a:endParaRPr lang="en-US" dirty="0"/>
          </a:p>
        </p:txBody>
      </p:sp>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2000" y="4503867"/>
            <a:ext cx="1143160" cy="2381583"/>
          </a:xfrm>
          <a:prstGeom prst="rect">
            <a:avLst/>
          </a:prstGeom>
        </p:spPr>
      </p:pic>
      <p:pic>
        <p:nvPicPr>
          <p:cNvPr id="16" name="Picture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99035" y="4503867"/>
            <a:ext cx="1143160" cy="2381583"/>
          </a:xfrm>
          <a:prstGeom prst="rect">
            <a:avLst/>
          </a:prstGeom>
        </p:spPr>
      </p:pic>
      <mc:AlternateContent xmlns:mc="http://schemas.openxmlformats.org/markup-compatibility/2006" xmlns:a14="http://schemas.microsoft.com/office/drawing/2010/main">
        <mc:Choice Requires="a14">
          <p:sp>
            <p:nvSpPr>
              <p:cNvPr id="17" name="TextBox 16"/>
              <p:cNvSpPr txBox="1"/>
              <p:nvPr/>
            </p:nvSpPr>
            <p:spPr>
              <a:xfrm>
                <a:off x="4572000" y="4052591"/>
                <a:ext cx="1143160" cy="2769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dirty="0" smtClean="0">
                          <a:latin typeface="Cambria Math"/>
                        </a:rPr>
                        <m:t>40</m:t>
                      </m:r>
                      <m:r>
                        <a:rPr lang="en-US" sz="1200" i="1" dirty="0" smtClean="0">
                          <a:latin typeface="Cambria Math"/>
                          <a:ea typeface="Cambria Math"/>
                        </a:rPr>
                        <m:t>×</m:t>
                      </m:r>
                      <m:r>
                        <a:rPr lang="en-US" sz="1200" b="0" i="1" dirty="0" smtClean="0">
                          <a:latin typeface="Cambria Math"/>
                          <a:ea typeface="Cambria Math"/>
                        </a:rPr>
                        <m:t>10×10</m:t>
                      </m:r>
                    </m:oMath>
                  </m:oMathPara>
                </a14:m>
                <a:endParaRPr lang="en-US" sz="1200" dirty="0"/>
              </a:p>
            </p:txBody>
          </p:sp>
        </mc:Choice>
        <mc:Fallback xmlns="">
          <p:sp>
            <p:nvSpPr>
              <p:cNvPr id="17" name="TextBox 16"/>
              <p:cNvSpPr txBox="1">
                <a:spLocks noRot="1" noChangeAspect="1" noMove="1" noResize="1" noEditPoints="1" noAdjustHandles="1" noChangeArrowheads="1" noChangeShapeType="1" noTextEdit="1"/>
              </p:cNvSpPr>
              <p:nvPr/>
            </p:nvSpPr>
            <p:spPr>
              <a:xfrm>
                <a:off x="4572000" y="4052591"/>
                <a:ext cx="1143160" cy="276995"/>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5712715" y="4043481"/>
                <a:ext cx="1143160" cy="2769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dirty="0" smtClean="0">
                          <a:latin typeface="Cambria Math"/>
                        </a:rPr>
                        <m:t>6</m:t>
                      </m:r>
                      <m:r>
                        <a:rPr lang="en-US" sz="1200" i="1" dirty="0" smtClean="0">
                          <a:latin typeface="Cambria Math"/>
                        </a:rPr>
                        <m:t>0</m:t>
                      </m:r>
                      <m:r>
                        <a:rPr lang="en-US" sz="1200" i="1" dirty="0" smtClean="0">
                          <a:latin typeface="Cambria Math"/>
                          <a:ea typeface="Cambria Math"/>
                        </a:rPr>
                        <m:t>×</m:t>
                      </m:r>
                      <m:r>
                        <a:rPr lang="en-US" sz="1200" b="0" i="1" dirty="0" smtClean="0">
                          <a:latin typeface="Cambria Math"/>
                          <a:ea typeface="Cambria Math"/>
                        </a:rPr>
                        <m:t>15×1</m:t>
                      </m:r>
                      <m:r>
                        <a:rPr lang="en-US" sz="1200" b="0" i="0" dirty="0" smtClean="0">
                          <a:latin typeface="Cambria Math"/>
                          <a:ea typeface="Cambria Math"/>
                        </a:rPr>
                        <m:t>5</m:t>
                      </m:r>
                    </m:oMath>
                  </m:oMathPara>
                </a14:m>
                <a:endParaRPr lang="en-US" sz="1200" dirty="0"/>
              </a:p>
            </p:txBody>
          </p:sp>
        </mc:Choice>
        <mc:Fallback xmlns="">
          <p:sp>
            <p:nvSpPr>
              <p:cNvPr id="19" name="TextBox 18"/>
              <p:cNvSpPr txBox="1">
                <a:spLocks noRot="1" noChangeAspect="1" noMove="1" noResize="1" noEditPoints="1" noAdjustHandles="1" noChangeArrowheads="1" noChangeShapeType="1" noTextEdit="1"/>
              </p:cNvSpPr>
              <p:nvPr/>
            </p:nvSpPr>
            <p:spPr>
              <a:xfrm>
                <a:off x="5712715" y="4043481"/>
                <a:ext cx="1143160" cy="276995"/>
              </a:xfrm>
              <a:prstGeom prst="rect">
                <a:avLst/>
              </a:prstGeom>
              <a:blipFill rotWithShape="1">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6855875" y="4043480"/>
                <a:ext cx="1143160" cy="2769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dirty="0" smtClean="0">
                          <a:latin typeface="Cambria Math"/>
                        </a:rPr>
                        <m:t>8</m:t>
                      </m:r>
                      <m:r>
                        <a:rPr lang="en-US" sz="1200" i="1" dirty="0" smtClean="0">
                          <a:latin typeface="Cambria Math"/>
                        </a:rPr>
                        <m:t>0</m:t>
                      </m:r>
                      <m:r>
                        <a:rPr lang="en-US" sz="1200" i="1" dirty="0" smtClean="0">
                          <a:latin typeface="Cambria Math"/>
                          <a:ea typeface="Cambria Math"/>
                        </a:rPr>
                        <m:t>×</m:t>
                      </m:r>
                      <m:r>
                        <a:rPr lang="en-US" sz="1200" b="0" i="1" dirty="0" smtClean="0">
                          <a:latin typeface="Cambria Math"/>
                          <a:ea typeface="Cambria Math"/>
                        </a:rPr>
                        <m:t>20×</m:t>
                      </m:r>
                      <m:r>
                        <a:rPr lang="en-US" sz="1200" b="0" i="0" dirty="0" smtClean="0">
                          <a:latin typeface="Cambria Math"/>
                          <a:ea typeface="Cambria Math"/>
                        </a:rPr>
                        <m:t>20</m:t>
                      </m:r>
                    </m:oMath>
                  </m:oMathPara>
                </a14:m>
                <a:endParaRPr lang="en-US" sz="1200" dirty="0"/>
              </a:p>
            </p:txBody>
          </p:sp>
        </mc:Choice>
        <mc:Fallback xmlns="">
          <p:sp>
            <p:nvSpPr>
              <p:cNvPr id="20" name="TextBox 19"/>
              <p:cNvSpPr txBox="1">
                <a:spLocks noRot="1" noChangeAspect="1" noMove="1" noResize="1" noEditPoints="1" noAdjustHandles="1" noChangeArrowheads="1" noChangeShapeType="1" noTextEdit="1"/>
              </p:cNvSpPr>
              <p:nvPr/>
            </p:nvSpPr>
            <p:spPr>
              <a:xfrm>
                <a:off x="6855875" y="4043480"/>
                <a:ext cx="1143160" cy="276995"/>
              </a:xfrm>
              <a:prstGeom prst="rect">
                <a:avLst/>
              </a:prstGeom>
              <a:blipFill rotWithShape="1">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7999035" y="4043480"/>
                <a:ext cx="1143160" cy="2769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dirty="0" smtClean="0">
                          <a:latin typeface="Cambria Math"/>
                        </a:rPr>
                        <m:t>12</m:t>
                      </m:r>
                      <m:r>
                        <a:rPr lang="en-US" sz="1200" i="1" dirty="0" smtClean="0">
                          <a:latin typeface="Cambria Math"/>
                        </a:rPr>
                        <m:t>0</m:t>
                      </m:r>
                      <m:r>
                        <a:rPr lang="en-US" sz="1200" i="1" dirty="0" smtClean="0">
                          <a:latin typeface="Cambria Math"/>
                          <a:ea typeface="Cambria Math"/>
                        </a:rPr>
                        <m:t>×</m:t>
                      </m:r>
                      <m:r>
                        <a:rPr lang="en-US" sz="1200" b="0" i="1" dirty="0" smtClean="0">
                          <a:latin typeface="Cambria Math"/>
                          <a:ea typeface="Cambria Math"/>
                        </a:rPr>
                        <m:t>30×</m:t>
                      </m:r>
                      <m:r>
                        <a:rPr lang="en-US" sz="1200" b="0" i="0" dirty="0" smtClean="0">
                          <a:latin typeface="Cambria Math"/>
                          <a:ea typeface="Cambria Math"/>
                        </a:rPr>
                        <m:t>30</m:t>
                      </m:r>
                    </m:oMath>
                  </m:oMathPara>
                </a14:m>
                <a:endParaRPr lang="en-US" sz="1200" dirty="0"/>
              </a:p>
            </p:txBody>
          </p:sp>
        </mc:Choice>
        <mc:Fallback xmlns="">
          <p:sp>
            <p:nvSpPr>
              <p:cNvPr id="21" name="TextBox 20"/>
              <p:cNvSpPr txBox="1">
                <a:spLocks noRot="1" noChangeAspect="1" noMove="1" noResize="1" noEditPoints="1" noAdjustHandles="1" noChangeArrowheads="1" noChangeShapeType="1" noTextEdit="1"/>
              </p:cNvSpPr>
              <p:nvPr/>
            </p:nvSpPr>
            <p:spPr>
              <a:xfrm>
                <a:off x="7999035" y="4043480"/>
                <a:ext cx="1143160" cy="276995"/>
              </a:xfrm>
              <a:prstGeom prst="rect">
                <a:avLst/>
              </a:prstGeom>
              <a:blipFill rotWithShape="1">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6855875" y="3774645"/>
                <a:ext cx="2288125" cy="276999"/>
              </a:xfrm>
              <a:prstGeom prst="rect">
                <a:avLst/>
              </a:prstGeom>
            </p:spPr>
            <p:txBody>
              <a:bodyPr wrap="square">
                <a:spAutoFit/>
              </a:bodyPr>
              <a:lstStyle/>
              <a:p>
                <a:pPr/>
                <a14:m>
                  <m:oMathPara xmlns:m="http://schemas.openxmlformats.org/officeDocument/2006/math">
                    <m:oMathParaPr>
                      <m:jc m:val="right"/>
                    </m:oMathParaPr>
                    <m:oMath xmlns:m="http://schemas.openxmlformats.org/officeDocument/2006/math">
                      <m:sSub>
                        <m:sSubPr>
                          <m:ctrlPr>
                            <a:rPr lang="en-US" sz="1200" i="1" smtClean="0">
                              <a:latin typeface="Cambria Math"/>
                            </a:rPr>
                          </m:ctrlPr>
                        </m:sSubPr>
                        <m:e>
                          <m:r>
                            <a:rPr lang="en-US" sz="1200" i="1" smtClean="0">
                              <a:latin typeface="Cambria Math"/>
                              <a:ea typeface="Cambria Math"/>
                            </a:rPr>
                            <m:t>ℱ</m:t>
                          </m:r>
                        </m:e>
                        <m:sub>
                          <m:r>
                            <m:rPr>
                              <m:sty m:val="p"/>
                            </m:rPr>
                            <a:rPr lang="en-US" sz="1200" b="0" i="0" smtClean="0">
                              <a:latin typeface="Cambria Math"/>
                            </a:rPr>
                            <m:t>SE</m:t>
                          </m:r>
                        </m:sub>
                      </m:sSub>
                      <m:r>
                        <a:rPr lang="en-US" sz="1200" b="0" i="1" smtClean="0">
                          <a:latin typeface="Cambria Math"/>
                        </a:rPr>
                        <m:t>=</m:t>
                      </m:r>
                      <m:r>
                        <a:rPr lang="en-US" sz="1200" i="1" dirty="0" smtClean="0">
                          <a:latin typeface="Cambria Math"/>
                        </a:rPr>
                        <m:t>2.6555</m:t>
                      </m:r>
                      <m:r>
                        <a:rPr lang="en-US" sz="1200" i="1" dirty="0" smtClean="0">
                          <a:latin typeface="Cambria Math"/>
                          <a:ea typeface="Cambria Math"/>
                        </a:rPr>
                        <m:t>×</m:t>
                      </m:r>
                      <m:sSup>
                        <m:sSupPr>
                          <m:ctrlPr>
                            <a:rPr lang="en-US" sz="1200" i="1" dirty="0" smtClean="0">
                              <a:latin typeface="Cambria Math"/>
                              <a:ea typeface="Cambria Math"/>
                            </a:rPr>
                          </m:ctrlPr>
                        </m:sSupPr>
                        <m:e>
                          <m:r>
                            <a:rPr lang="en-US" sz="1200" b="0" i="1" dirty="0" smtClean="0">
                              <a:latin typeface="Cambria Math"/>
                              <a:ea typeface="Cambria Math"/>
                            </a:rPr>
                            <m:t>10</m:t>
                          </m:r>
                        </m:e>
                        <m:sup>
                          <m:r>
                            <a:rPr lang="en-US" sz="1200" b="0" i="1" dirty="0" smtClean="0">
                              <a:latin typeface="Cambria Math"/>
                              <a:ea typeface="Cambria Math"/>
                            </a:rPr>
                            <m:t>3</m:t>
                          </m:r>
                        </m:sup>
                      </m:sSup>
                    </m:oMath>
                  </m:oMathPara>
                </a14:m>
                <a:endParaRPr lang="en-US" sz="1200" dirty="0"/>
              </a:p>
            </p:txBody>
          </p:sp>
        </mc:Choice>
        <mc:Fallback xmlns="">
          <p:sp>
            <p:nvSpPr>
              <p:cNvPr id="22" name="Rectangle 21"/>
              <p:cNvSpPr>
                <a:spLocks noRot="1" noChangeAspect="1" noMove="1" noResize="1" noEditPoints="1" noAdjustHandles="1" noChangeArrowheads="1" noChangeShapeType="1" noTextEdit="1"/>
              </p:cNvSpPr>
              <p:nvPr/>
            </p:nvSpPr>
            <p:spPr>
              <a:xfrm>
                <a:off x="6855875" y="3774645"/>
                <a:ext cx="2288125" cy="276999"/>
              </a:xfrm>
              <a:prstGeom prst="rect">
                <a:avLst/>
              </a:prstGeom>
              <a:blipFill rotWithShape="1">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6855875" y="4312315"/>
                <a:ext cx="2288125" cy="276999"/>
              </a:xfrm>
              <a:prstGeom prst="rect">
                <a:avLst/>
              </a:prstGeom>
            </p:spPr>
            <p:txBody>
              <a:bodyPr wrap="square">
                <a:spAutoFit/>
              </a:bodyPr>
              <a:lstStyle/>
              <a:p>
                <a:pPr/>
                <a14:m>
                  <m:oMathPara xmlns:m="http://schemas.openxmlformats.org/officeDocument/2006/math">
                    <m:oMathParaPr>
                      <m:jc m:val="right"/>
                    </m:oMathParaPr>
                    <m:oMath xmlns:m="http://schemas.openxmlformats.org/officeDocument/2006/math">
                      <m:sSub>
                        <m:sSubPr>
                          <m:ctrlPr>
                            <a:rPr lang="en-US" sz="1200" i="1" smtClean="0">
                              <a:latin typeface="Cambria Math"/>
                            </a:rPr>
                          </m:ctrlPr>
                        </m:sSubPr>
                        <m:e>
                          <m:r>
                            <a:rPr lang="en-US" sz="1200" i="1" smtClean="0">
                              <a:latin typeface="Cambria Math"/>
                              <a:ea typeface="Cambria Math"/>
                            </a:rPr>
                            <m:t>ℱ</m:t>
                          </m:r>
                        </m:e>
                        <m:sub>
                          <m:r>
                            <m:rPr>
                              <m:sty m:val="p"/>
                            </m:rPr>
                            <a:rPr lang="en-US" sz="1200" b="0" i="0" smtClean="0">
                              <a:latin typeface="Cambria Math"/>
                            </a:rPr>
                            <m:t>SE</m:t>
                          </m:r>
                        </m:sub>
                      </m:sSub>
                      <m:r>
                        <a:rPr lang="en-US" sz="1200" b="0" i="1" smtClean="0">
                          <a:latin typeface="Cambria Math"/>
                        </a:rPr>
                        <m:t>=</m:t>
                      </m:r>
                      <m:r>
                        <a:rPr lang="en-US" sz="1200" b="0" i="1" dirty="0" smtClean="0">
                          <a:latin typeface="Cambria Math"/>
                        </a:rPr>
                        <m:t>9.8262</m:t>
                      </m:r>
                      <m:r>
                        <a:rPr lang="en-US" sz="1200" i="1" dirty="0" smtClean="0">
                          <a:latin typeface="Cambria Math"/>
                          <a:ea typeface="Cambria Math"/>
                        </a:rPr>
                        <m:t>×</m:t>
                      </m:r>
                      <m:sSup>
                        <m:sSupPr>
                          <m:ctrlPr>
                            <a:rPr lang="en-US" sz="1200" i="1" dirty="0" smtClean="0">
                              <a:latin typeface="Cambria Math"/>
                              <a:ea typeface="Cambria Math"/>
                            </a:rPr>
                          </m:ctrlPr>
                        </m:sSupPr>
                        <m:e>
                          <m:r>
                            <a:rPr lang="en-US" sz="1200" b="0" i="1" dirty="0" smtClean="0">
                              <a:latin typeface="Cambria Math"/>
                              <a:ea typeface="Cambria Math"/>
                            </a:rPr>
                            <m:t>10</m:t>
                          </m:r>
                        </m:e>
                        <m:sup>
                          <m:r>
                            <a:rPr lang="en-US" sz="1200" b="0" i="1" dirty="0" smtClean="0">
                              <a:latin typeface="Cambria Math"/>
                              <a:ea typeface="Cambria Math"/>
                            </a:rPr>
                            <m:t>2</m:t>
                          </m:r>
                        </m:sup>
                      </m:sSup>
                    </m:oMath>
                  </m:oMathPara>
                </a14:m>
                <a:endParaRPr lang="en-US" sz="1200" dirty="0"/>
              </a:p>
            </p:txBody>
          </p:sp>
        </mc:Choice>
        <mc:Fallback xmlns="">
          <p:sp>
            <p:nvSpPr>
              <p:cNvPr id="23" name="Rectangle 22"/>
              <p:cNvSpPr>
                <a:spLocks noRot="1" noChangeAspect="1" noMove="1" noResize="1" noEditPoints="1" noAdjustHandles="1" noChangeArrowheads="1" noChangeShapeType="1" noTextEdit="1"/>
              </p:cNvSpPr>
              <p:nvPr/>
            </p:nvSpPr>
            <p:spPr>
              <a:xfrm>
                <a:off x="6855875" y="4312315"/>
                <a:ext cx="2288125" cy="276999"/>
              </a:xfrm>
              <a:prstGeom prst="rect">
                <a:avLst/>
              </a:prstGeom>
              <a:blipFill rotWithShape="1">
                <a:blip r:embed="rId1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p:cNvSpPr txBox="1"/>
              <p:nvPr/>
            </p:nvSpPr>
            <p:spPr>
              <a:xfrm>
                <a:off x="5700645" y="4589314"/>
                <a:ext cx="2283875" cy="205601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Density design </a:t>
                </a:r>
                <a:r>
                  <a:rPr lang="en-US" dirty="0" smtClean="0"/>
                  <a:t>changes with mesh refinement because of </a:t>
                </a:r>
                <a14:m>
                  <m:oMath xmlns:m="http://schemas.openxmlformats.org/officeDocument/2006/math">
                    <m:sSub>
                      <m:sSubPr>
                        <m:ctrlPr>
                          <a:rPr lang="en-US" i="1" smtClean="0">
                            <a:latin typeface="Cambria Math"/>
                          </a:rPr>
                        </m:ctrlPr>
                      </m:sSubPr>
                      <m:e>
                        <m:r>
                          <a:rPr lang="en-US" b="0" i="1" smtClean="0">
                            <a:latin typeface="Cambria Math"/>
                          </a:rPr>
                          <m:t>𝑟</m:t>
                        </m:r>
                      </m:e>
                      <m:sub>
                        <m:r>
                          <a:rPr lang="en-US" i="1" smtClean="0">
                            <a:latin typeface="Cambria Math"/>
                            <a:ea typeface="Cambria Math"/>
                          </a:rPr>
                          <m:t>𝜌</m:t>
                        </m:r>
                      </m:sub>
                    </m:sSub>
                  </m:oMath>
                </a14:m>
                <a:r>
                  <a:rPr lang="en-US" dirty="0" smtClean="0"/>
                  <a:t>.</a:t>
                </a:r>
              </a:p>
              <a:p>
                <a:pPr marL="285750" indent="-285750">
                  <a:buFont typeface="Arial" panose="020B0604020202020204" pitchFamily="34" charset="0"/>
                  <a:buChar char="•"/>
                </a:pPr>
                <a:r>
                  <a:rPr lang="en-US" dirty="0" smtClean="0"/>
                  <a:t>In XFEM, only local details are improved.</a:t>
                </a:r>
                <a:endParaRPr lang="en-US" dirty="0"/>
              </a:p>
            </p:txBody>
          </p:sp>
        </mc:Choice>
        <mc:Fallback>
          <p:sp>
            <p:nvSpPr>
              <p:cNvPr id="24" name="TextBox 23"/>
              <p:cNvSpPr txBox="1">
                <a:spLocks noRot="1" noChangeAspect="1" noMove="1" noResize="1" noEditPoints="1" noAdjustHandles="1" noChangeArrowheads="1" noChangeShapeType="1" noTextEdit="1"/>
              </p:cNvSpPr>
              <p:nvPr/>
            </p:nvSpPr>
            <p:spPr>
              <a:xfrm>
                <a:off x="5700645" y="4589314"/>
                <a:ext cx="2283875" cy="2056012"/>
              </a:xfrm>
              <a:prstGeom prst="rect">
                <a:avLst/>
              </a:prstGeom>
              <a:blipFill rotWithShape="1">
                <a:blip r:embed="rId17"/>
                <a:stretch>
                  <a:fillRect l="-1600" t="-1484" r="-2400" b="-3858"/>
                </a:stretch>
              </a:blipFill>
            </p:spPr>
            <p:txBody>
              <a:bodyPr/>
              <a:lstStyle/>
              <a:p>
                <a:r>
                  <a:rPr lang="en-US">
                    <a:noFill/>
                  </a:rPr>
                  <a:t> </a:t>
                </a:r>
              </a:p>
            </p:txBody>
          </p:sp>
        </mc:Fallback>
      </mc:AlternateContent>
      <p:sp>
        <p:nvSpPr>
          <p:cNvPr id="3" name="Oval 2"/>
          <p:cNvSpPr/>
          <p:nvPr/>
        </p:nvSpPr>
        <p:spPr>
          <a:xfrm>
            <a:off x="4802430" y="4503867"/>
            <a:ext cx="898215" cy="4997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011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4" grpId="0"/>
      <p:bldP spid="17" grpId="0"/>
      <p:bldP spid="19" grpId="0"/>
      <p:bldP spid="20" grpId="0"/>
      <p:bldP spid="21" grpId="0"/>
      <p:bldP spid="22" grpId="0"/>
      <p:bldP spid="23" grpId="0"/>
      <p:bldP spid="24" grpId="0"/>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955"/>
            <a:ext cx="8229600" cy="1143000"/>
          </a:xfrm>
        </p:spPr>
        <p:txBody>
          <a:bodyPr/>
          <a:lstStyle/>
          <a:p>
            <a:r>
              <a:rPr lang="en-US" dirty="0" smtClean="0"/>
              <a:t>Smoothing filter</a:t>
            </a:r>
            <a:endParaRPr lang="en-US" dirty="0"/>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41473" y="1086295"/>
            <a:ext cx="2011680" cy="4191000"/>
          </a:xfrm>
          <a:prstGeom prst="rect">
            <a:avLst/>
          </a:prstGeom>
        </p:spPr>
      </p:pic>
      <p:pic>
        <p:nvPicPr>
          <p:cNvPr id="6" name="Content Placeholder 5"/>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57344" y="1086295"/>
            <a:ext cx="2011680" cy="4191000"/>
          </a:xfrm>
          <a:prstGeom prst="rect">
            <a:avLst/>
          </a:prstGeom>
        </p:spPr>
      </p:pic>
      <p:sp>
        <p:nvSpPr>
          <p:cNvPr id="7" name="Oval 6"/>
          <p:cNvSpPr/>
          <p:nvPr/>
        </p:nvSpPr>
        <p:spPr>
          <a:xfrm>
            <a:off x="1880499" y="3337550"/>
            <a:ext cx="230430" cy="1920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a:stCxn id="7" idx="7"/>
            <a:endCxn id="11" idx="7"/>
          </p:cNvCxnSpPr>
          <p:nvPr/>
        </p:nvCxnSpPr>
        <p:spPr>
          <a:xfrm flipV="1">
            <a:off x="2077183" y="3110273"/>
            <a:ext cx="241820" cy="25539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1538514" y="2976362"/>
            <a:ext cx="914400" cy="914400"/>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 name="TextBox 12"/>
              <p:cNvSpPr txBox="1"/>
              <p:nvPr/>
            </p:nvSpPr>
            <p:spPr>
              <a:xfrm>
                <a:off x="385855" y="3067910"/>
                <a:ext cx="1152150"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i="1" smtClean="0">
                          <a:latin typeface="Cambria Math"/>
                          <a:ea typeface="Cambria Math"/>
                        </a:rPr>
                        <m:t>𝜌</m:t>
                      </m:r>
                    </m:oMath>
                  </m:oMathPara>
                </a14:m>
                <a:endParaRPr lang="en-US" sz="2400" dirty="0"/>
              </a:p>
            </p:txBody>
          </p:sp>
        </mc:Choice>
        <mc:Fallback>
          <p:sp>
            <p:nvSpPr>
              <p:cNvPr id="13" name="TextBox 12"/>
              <p:cNvSpPr txBox="1">
                <a:spLocks noRot="1" noChangeAspect="1" noMove="1" noResize="1" noEditPoints="1" noAdjustHandles="1" noChangeArrowheads="1" noChangeShapeType="1" noTextEdit="1"/>
              </p:cNvSpPr>
              <p:nvPr/>
            </p:nvSpPr>
            <p:spPr>
              <a:xfrm>
                <a:off x="385855" y="3067910"/>
                <a:ext cx="1152150" cy="461665"/>
              </a:xfrm>
              <a:prstGeom prst="rect">
                <a:avLst/>
              </a:prstGeom>
              <a:blipFill rotWithShape="1">
                <a:blip r:embed="rId5"/>
                <a:stretch>
                  <a:fillRect b="-9211"/>
                </a:stretch>
              </a:blipFill>
            </p:spPr>
            <p:txBody>
              <a:bodyPr/>
              <a:lstStyle/>
              <a:p>
                <a:r>
                  <a:rPr lang="en-US">
                    <a:noFill/>
                  </a:rPr>
                  <a:t> </a:t>
                </a:r>
              </a:p>
            </p:txBody>
          </p:sp>
        </mc:Fallback>
      </mc:AlternateContent>
      <p:sp>
        <p:nvSpPr>
          <p:cNvPr id="14" name="Oval 13"/>
          <p:cNvSpPr/>
          <p:nvPr/>
        </p:nvSpPr>
        <p:spPr>
          <a:xfrm>
            <a:off x="7064665" y="3433563"/>
            <a:ext cx="230430" cy="1920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a:stCxn id="14" idx="7"/>
            <a:endCxn id="16" idx="7"/>
          </p:cNvCxnSpPr>
          <p:nvPr/>
        </p:nvCxnSpPr>
        <p:spPr>
          <a:xfrm flipV="1">
            <a:off x="7261349" y="3206286"/>
            <a:ext cx="241820" cy="25539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6722680" y="3072375"/>
            <a:ext cx="914400" cy="914400"/>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8" name="TextBox 17"/>
              <p:cNvSpPr txBox="1"/>
              <p:nvPr/>
            </p:nvSpPr>
            <p:spPr>
              <a:xfrm>
                <a:off x="3381445" y="1399024"/>
                <a:ext cx="2957185" cy="2243306"/>
              </a:xfrm>
              <a:prstGeom prst="rect">
                <a:avLst/>
              </a:prstGeom>
              <a:noFill/>
            </p:spPr>
            <p:txBody>
              <a:bodyPr wrap="square" rtlCol="0">
                <a:spAutoFit/>
              </a:bodyPr>
              <a:lstStyle/>
              <a:p>
                <a:pPr marL="174625" indent="-174625">
                  <a:buFont typeface="Arial" panose="020B0604020202020204" pitchFamily="34" charset="0"/>
                  <a:buChar char="•"/>
                </a:pPr>
                <a:r>
                  <a:rPr lang="en-US" sz="2000" dirty="0" smtClean="0"/>
                  <a:t>Computes physical properties.</a:t>
                </a:r>
              </a:p>
              <a:p>
                <a:pPr marL="174625" indent="-174625">
                  <a:buFont typeface="Arial" panose="020B0604020202020204" pitchFamily="34" charset="0"/>
                  <a:buChar char="•"/>
                </a:pPr>
                <a:r>
                  <a:rPr lang="en-US" sz="2000" dirty="0" smtClean="0"/>
                  <a:t>Weighted average of design variables.</a:t>
                </a:r>
              </a:p>
              <a:p>
                <a:pPr marL="174625" indent="-174625">
                  <a:buFont typeface="Arial" panose="020B0604020202020204" pitchFamily="34" charset="0"/>
                  <a:buChar char="•"/>
                </a:pPr>
                <a:r>
                  <a:rPr lang="en-US" sz="2000" dirty="0" smtClean="0"/>
                  <a:t>Within smoothing radius, </a:t>
                </a:r>
                <a14:m>
                  <m:oMath xmlns:m="http://schemas.openxmlformats.org/officeDocument/2006/math">
                    <m:sSub>
                      <m:sSubPr>
                        <m:ctrlPr>
                          <a:rPr lang="en-US" sz="2000" i="1">
                            <a:latin typeface="Cambria Math"/>
                          </a:rPr>
                        </m:ctrlPr>
                      </m:sSubPr>
                      <m:e>
                        <m:r>
                          <a:rPr lang="en-US" sz="2000" i="1">
                            <a:latin typeface="Cambria Math"/>
                          </a:rPr>
                          <m:t>𝑟</m:t>
                        </m:r>
                      </m:e>
                      <m:sub>
                        <m:r>
                          <a:rPr lang="en-US" sz="2000" i="1">
                            <a:latin typeface="Cambria Math"/>
                            <a:ea typeface="Cambria Math"/>
                          </a:rPr>
                          <m:t>𝜌</m:t>
                        </m:r>
                      </m:sub>
                    </m:sSub>
                    <m:d>
                      <m:dPr>
                        <m:ctrlPr>
                          <a:rPr lang="en-US" sz="2000" i="1" smtClean="0">
                            <a:latin typeface="Cambria Math"/>
                            <a:ea typeface="Cambria Math"/>
                          </a:rPr>
                        </m:ctrlPr>
                      </m:dPr>
                      <m:e>
                        <m:r>
                          <a:rPr lang="en-US" sz="2000" b="0" i="1" smtClean="0">
                            <a:latin typeface="Cambria Math"/>
                            <a:ea typeface="Cambria Math"/>
                          </a:rPr>
                          <m:t>h</m:t>
                        </m:r>
                      </m:e>
                    </m:d>
                  </m:oMath>
                </a14:m>
                <a:r>
                  <a:rPr lang="en-US" sz="2000" dirty="0" smtClean="0"/>
                  <a:t> or </a:t>
                </a:r>
                <a14:m>
                  <m:oMath xmlns:m="http://schemas.openxmlformats.org/officeDocument/2006/math">
                    <m:sSub>
                      <m:sSubPr>
                        <m:ctrlPr>
                          <a:rPr lang="en-US" sz="2000" i="1">
                            <a:latin typeface="Cambria Math"/>
                          </a:rPr>
                        </m:ctrlPr>
                      </m:sSubPr>
                      <m:e>
                        <m:r>
                          <a:rPr lang="en-US" sz="2000" i="1">
                            <a:latin typeface="Cambria Math"/>
                          </a:rPr>
                          <m:t>𝑟</m:t>
                        </m:r>
                      </m:e>
                      <m:sub>
                        <m:r>
                          <a:rPr lang="en-US" sz="2000" i="1" smtClean="0">
                            <a:latin typeface="Cambria Math"/>
                            <a:ea typeface="Cambria Math"/>
                          </a:rPr>
                          <m:t>𝜙</m:t>
                        </m:r>
                      </m:sub>
                    </m:sSub>
                    <m:d>
                      <m:dPr>
                        <m:ctrlPr>
                          <a:rPr lang="en-US" sz="2000" i="1">
                            <a:latin typeface="Cambria Math"/>
                            <a:ea typeface="Cambria Math"/>
                          </a:rPr>
                        </m:ctrlPr>
                      </m:dPr>
                      <m:e>
                        <m:r>
                          <a:rPr lang="en-US" sz="2000" i="1">
                            <a:latin typeface="Cambria Math"/>
                            <a:ea typeface="Cambria Math"/>
                          </a:rPr>
                          <m:t>h</m:t>
                        </m:r>
                      </m:e>
                    </m:d>
                  </m:oMath>
                </a14:m>
                <a:r>
                  <a:rPr lang="en-US" sz="2000" dirty="0" smtClean="0"/>
                  <a:t>.</a:t>
                </a:r>
                <a:r>
                  <a:rPr lang="en-US" sz="2000" dirty="0"/>
                  <a:t> </a:t>
                </a:r>
                <a:endParaRPr lang="en-US" sz="2000" dirty="0"/>
              </a:p>
              <a:p>
                <a:pPr marL="174625" indent="-174625">
                  <a:buFont typeface="Arial" panose="020B0604020202020204" pitchFamily="34" charset="0"/>
                  <a:buChar char="•"/>
                </a:pPr>
                <a:endParaRPr lang="en-US" dirty="0" smtClean="0"/>
              </a:p>
            </p:txBody>
          </p:sp>
        </mc:Choice>
        <mc:Fallback>
          <p:sp>
            <p:nvSpPr>
              <p:cNvPr id="18" name="TextBox 17"/>
              <p:cNvSpPr txBox="1">
                <a:spLocks noRot="1" noChangeAspect="1" noMove="1" noResize="1" noEditPoints="1" noAdjustHandles="1" noChangeArrowheads="1" noChangeShapeType="1" noTextEdit="1"/>
              </p:cNvSpPr>
              <p:nvPr/>
            </p:nvSpPr>
            <p:spPr>
              <a:xfrm>
                <a:off x="3381445" y="1399024"/>
                <a:ext cx="2957185" cy="2243306"/>
              </a:xfrm>
              <a:prstGeom prst="rect">
                <a:avLst/>
              </a:prstGeom>
              <a:blipFill rotWithShape="1">
                <a:blip r:embed="rId6"/>
                <a:stretch>
                  <a:fillRect l="-1856" t="-135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p:cNvSpPr txBox="1"/>
              <p:nvPr/>
            </p:nvSpPr>
            <p:spPr>
              <a:xfrm>
                <a:off x="7637080" y="3163923"/>
                <a:ext cx="1152150"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i="1" smtClean="0">
                          <a:latin typeface="Cambria Math"/>
                          <a:ea typeface="Cambria Math"/>
                        </a:rPr>
                        <m:t>𝜙</m:t>
                      </m:r>
                    </m:oMath>
                  </m:oMathPara>
                </a14:m>
                <a:endParaRPr lang="en-US" sz="2400" dirty="0"/>
              </a:p>
            </p:txBody>
          </p:sp>
        </mc:Choice>
        <mc:Fallback>
          <p:sp>
            <p:nvSpPr>
              <p:cNvPr id="19" name="TextBox 18"/>
              <p:cNvSpPr txBox="1">
                <a:spLocks noRot="1" noChangeAspect="1" noMove="1" noResize="1" noEditPoints="1" noAdjustHandles="1" noChangeArrowheads="1" noChangeShapeType="1" noTextEdit="1"/>
              </p:cNvSpPr>
              <p:nvPr/>
            </p:nvSpPr>
            <p:spPr>
              <a:xfrm>
                <a:off x="7637080" y="3163923"/>
                <a:ext cx="1152150" cy="461665"/>
              </a:xfrm>
              <a:prstGeom prst="rect">
                <a:avLst/>
              </a:prstGeom>
              <a:blipFill rotWithShape="1">
                <a:blip r:embed="rId7"/>
                <a:stretch>
                  <a:fillRect b="-1578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Rectangle 19"/>
              <p:cNvSpPr/>
              <p:nvPr/>
            </p:nvSpPr>
            <p:spPr>
              <a:xfrm>
                <a:off x="155425" y="5192799"/>
                <a:ext cx="4798374" cy="1526700"/>
              </a:xfrm>
              <a:prstGeom prst="rect">
                <a:avLst/>
              </a:prstGeom>
            </p:spPr>
            <p:txBody>
              <a:bodyPr wrap="square">
                <a:spAutoFit/>
              </a:bodyPr>
              <a:lstStyle/>
              <a:p>
                <a:pPr marL="407988" indent="-290513">
                  <a:buFont typeface="Arial" panose="020B0604020202020204" pitchFamily="34" charset="0"/>
                  <a:buChar char="•"/>
                </a:pPr>
                <a:r>
                  <a:rPr lang="en-US" dirty="0"/>
                  <a:t>Prevents formation of features smaller than </a:t>
                </a:r>
                <a14:m>
                  <m:oMath xmlns:m="http://schemas.openxmlformats.org/officeDocument/2006/math">
                    <m:sSub>
                      <m:sSubPr>
                        <m:ctrlPr>
                          <a:rPr lang="en-US" i="1">
                            <a:latin typeface="Cambria Math"/>
                          </a:rPr>
                        </m:ctrlPr>
                      </m:sSubPr>
                      <m:e>
                        <m:r>
                          <a:rPr lang="en-US" i="1">
                            <a:latin typeface="Cambria Math"/>
                          </a:rPr>
                          <m:t>𝑟</m:t>
                        </m:r>
                      </m:e>
                      <m:sub>
                        <m:r>
                          <a:rPr lang="en-US" i="1">
                            <a:latin typeface="Cambria Math"/>
                            <a:ea typeface="Cambria Math"/>
                          </a:rPr>
                          <m:t>𝜌</m:t>
                        </m:r>
                      </m:sub>
                    </m:sSub>
                  </m:oMath>
                </a14:m>
                <a:r>
                  <a:rPr lang="en-US" dirty="0"/>
                  <a:t>.</a:t>
                </a:r>
              </a:p>
              <a:p>
                <a:pPr marL="404813" indent="-280988">
                  <a:buFont typeface="Arial" panose="020B0604020202020204" pitchFamily="34" charset="0"/>
                  <a:buChar char="•"/>
                </a:pPr>
                <a:r>
                  <a:rPr lang="en-US" dirty="0"/>
                  <a:t>At cost of intermediate (“grey”) densities</a:t>
                </a:r>
                <a:r>
                  <a:rPr lang="en-US" dirty="0" smtClean="0"/>
                  <a:t>.</a:t>
                </a:r>
              </a:p>
              <a:p>
                <a:pPr marL="404813" indent="-280988">
                  <a:buFont typeface="Arial" panose="020B0604020202020204" pitchFamily="34" charset="0"/>
                  <a:buChar char="•"/>
                </a:pPr>
                <a:r>
                  <a:rPr lang="en-US" dirty="0" smtClean="0"/>
                  <a:t>As </a:t>
                </a:r>
                <a:r>
                  <a:rPr lang="en-US" dirty="0"/>
                  <a:t>we refine the mesh, </a:t>
                </a:r>
                <a14:m>
                  <m:oMath xmlns:m="http://schemas.openxmlformats.org/officeDocument/2006/math">
                    <m:sSub>
                      <m:sSubPr>
                        <m:ctrlPr>
                          <a:rPr lang="en-US" i="1">
                            <a:latin typeface="Cambria Math"/>
                          </a:rPr>
                        </m:ctrlPr>
                      </m:sSubPr>
                      <m:e>
                        <m:r>
                          <a:rPr lang="en-US" i="1">
                            <a:latin typeface="Cambria Math"/>
                          </a:rPr>
                          <m:t>𝑟</m:t>
                        </m:r>
                      </m:e>
                      <m:sub>
                        <m:r>
                          <a:rPr lang="en-US" i="1">
                            <a:latin typeface="Cambria Math"/>
                            <a:ea typeface="Cambria Math"/>
                          </a:rPr>
                          <m:t>𝜌</m:t>
                        </m:r>
                      </m:sub>
                    </m:sSub>
                    <m:r>
                      <a:rPr lang="en-US" i="1">
                        <a:latin typeface="Cambria Math"/>
                        <a:ea typeface="Cambria Math"/>
                      </a:rPr>
                      <m:t>→</m:t>
                    </m:r>
                  </m:oMath>
                </a14:m>
                <a:r>
                  <a:rPr lang="en-US" dirty="0" smtClean="0"/>
                  <a:t> smaller </a:t>
                </a:r>
                <a14:m>
                  <m:oMath xmlns:m="http://schemas.openxmlformats.org/officeDocument/2006/math">
                    <m:r>
                      <a:rPr lang="en-US" i="1" smtClean="0">
                        <a:latin typeface="Cambria Math"/>
                        <a:ea typeface="Cambria Math"/>
                      </a:rPr>
                      <m:t>→</m:t>
                    </m:r>
                  </m:oMath>
                </a14:m>
                <a:r>
                  <a:rPr lang="en-US" dirty="0"/>
                  <a:t> smaller features, such as thin walls.</a:t>
                </a:r>
              </a:p>
            </p:txBody>
          </p:sp>
        </mc:Choice>
        <mc:Fallback>
          <p:sp>
            <p:nvSpPr>
              <p:cNvPr id="20" name="Rectangle 19"/>
              <p:cNvSpPr>
                <a:spLocks noRot="1" noChangeAspect="1" noMove="1" noResize="1" noEditPoints="1" noAdjustHandles="1" noChangeArrowheads="1" noChangeShapeType="1" noTextEdit="1"/>
              </p:cNvSpPr>
              <p:nvPr/>
            </p:nvSpPr>
            <p:spPr>
              <a:xfrm>
                <a:off x="155425" y="5192799"/>
                <a:ext cx="4798374" cy="1526700"/>
              </a:xfrm>
              <a:prstGeom prst="rect">
                <a:avLst/>
              </a:prstGeom>
              <a:blipFill rotWithShape="1">
                <a:blip r:embed="rId8"/>
                <a:stretch>
                  <a:fillRect t="-2000" b="-5600"/>
                </a:stretch>
              </a:blipFill>
            </p:spPr>
            <p:txBody>
              <a:bodyPr/>
              <a:lstStyle/>
              <a:p>
                <a:r>
                  <a:rPr lang="en-US">
                    <a:noFill/>
                  </a:rPr>
                  <a:t> </a:t>
                </a:r>
              </a:p>
            </p:txBody>
          </p:sp>
        </mc:Fallback>
      </mc:AlternateContent>
      <p:sp>
        <p:nvSpPr>
          <p:cNvPr id="21" name="Rectangle 20"/>
          <p:cNvSpPr/>
          <p:nvPr/>
        </p:nvSpPr>
        <p:spPr>
          <a:xfrm>
            <a:off x="5096258" y="5355985"/>
            <a:ext cx="4047741" cy="1477328"/>
          </a:xfrm>
          <a:prstGeom prst="rect">
            <a:avLst/>
          </a:prstGeom>
        </p:spPr>
        <p:txBody>
          <a:bodyPr wrap="square">
            <a:spAutoFit/>
          </a:bodyPr>
          <a:lstStyle/>
          <a:p>
            <a:pPr marL="352425" indent="-228600">
              <a:buFont typeface="Arial" panose="020B0604020202020204" pitchFamily="34" charset="0"/>
              <a:buChar char="•"/>
            </a:pPr>
            <a:r>
              <a:rPr lang="en-US" dirty="0" smtClean="0"/>
              <a:t>Did not </a:t>
            </a:r>
            <a:r>
              <a:rPr lang="en-US" dirty="0"/>
              <a:t>provide a minimum feature size control</a:t>
            </a:r>
            <a:r>
              <a:rPr lang="en-US" dirty="0" smtClean="0"/>
              <a:t>.</a:t>
            </a:r>
          </a:p>
          <a:p>
            <a:pPr marL="352425" indent="-228600">
              <a:buFont typeface="Arial" panose="020B0604020202020204" pitchFamily="34" charset="0"/>
              <a:buChar char="•"/>
            </a:pPr>
            <a:r>
              <a:rPr lang="en-US" dirty="0" smtClean="0"/>
              <a:t>Troublesome for manufacturing.</a:t>
            </a:r>
          </a:p>
          <a:p>
            <a:pPr marL="352425" indent="-228600">
              <a:buFont typeface="Arial" panose="020B0604020202020204" pitchFamily="34" charset="0"/>
              <a:buChar char="•"/>
            </a:pPr>
            <a:r>
              <a:rPr lang="en-US" dirty="0" smtClean="0"/>
              <a:t>Yields </a:t>
            </a:r>
            <a:r>
              <a:rPr lang="en-US" dirty="0"/>
              <a:t>similar results for both coarse and fine meshes</a:t>
            </a:r>
          </a:p>
        </p:txBody>
      </p:sp>
    </p:spTree>
    <p:extLst>
      <p:ext uri="{BB962C8B-B14F-4D97-AF65-F5344CB8AC3E}">
        <p14:creationId xmlns:p14="http://schemas.microsoft.com/office/powerpoint/2010/main" val="11230500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Smoothing filter / feature size control</a:t>
            </a:r>
            <a:endParaRPr lang="en-US" dirty="0"/>
          </a:p>
        </p:txBody>
      </p:sp>
      <mc:AlternateContent xmlns:mc="http://schemas.openxmlformats.org/markup-compatibility/2006" xmlns:a14="http://schemas.microsoft.com/office/drawing/2010/main">
        <mc:Choice Requires="a14">
          <p:sp>
            <p:nvSpPr>
              <p:cNvPr id="7" name="Rectangle 6"/>
              <p:cNvSpPr/>
              <p:nvPr/>
            </p:nvSpPr>
            <p:spPr>
              <a:xfrm>
                <a:off x="1333340" y="5925324"/>
                <a:ext cx="2286319" cy="561564"/>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2800" i="1" smtClean="0">
                              <a:latin typeface="Cambria Math"/>
                            </a:rPr>
                          </m:ctrlPr>
                        </m:sSubPr>
                        <m:e>
                          <m:r>
                            <a:rPr lang="en-US" sz="2800" b="0" i="1" smtClean="0">
                              <a:latin typeface="Cambria Math"/>
                            </a:rPr>
                            <m:t>𝑟</m:t>
                          </m:r>
                        </m:e>
                        <m:sub>
                          <m:r>
                            <a:rPr lang="en-US" sz="2800" i="1" smtClean="0">
                              <a:latin typeface="Cambria Math"/>
                              <a:ea typeface="Cambria Math"/>
                            </a:rPr>
                            <m:t>𝜌</m:t>
                          </m:r>
                        </m:sub>
                      </m:sSub>
                      <m:r>
                        <a:rPr lang="en-US" sz="2800" b="0" i="1" smtClean="0">
                          <a:latin typeface="Cambria Math"/>
                        </a:rPr>
                        <m:t>=0.16</m:t>
                      </m:r>
                    </m:oMath>
                  </m:oMathPara>
                </a14:m>
                <a:endParaRPr lang="en-US" sz="2800" dirty="0"/>
              </a:p>
            </p:txBody>
          </p:sp>
        </mc:Choice>
        <mc:Fallback xmlns="">
          <p:sp>
            <p:nvSpPr>
              <p:cNvPr id="7" name="Rectangle 6"/>
              <p:cNvSpPr>
                <a:spLocks noRot="1" noChangeAspect="1" noMove="1" noResize="1" noEditPoints="1" noAdjustHandles="1" noChangeArrowheads="1" noChangeShapeType="1" noTextEdit="1"/>
              </p:cNvSpPr>
              <p:nvPr/>
            </p:nvSpPr>
            <p:spPr>
              <a:xfrm>
                <a:off x="1333340" y="5925324"/>
                <a:ext cx="2286319" cy="561564"/>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5560318" y="5925325"/>
                <a:ext cx="2286320" cy="561564"/>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2800" i="1" smtClean="0">
                              <a:latin typeface="Cambria Math"/>
                            </a:rPr>
                          </m:ctrlPr>
                        </m:sSubPr>
                        <m:e>
                          <m:r>
                            <a:rPr lang="en-US" sz="2800" b="0" i="1" smtClean="0">
                              <a:latin typeface="Cambria Math"/>
                            </a:rPr>
                            <m:t>𝑟</m:t>
                          </m:r>
                        </m:e>
                        <m:sub>
                          <m:r>
                            <a:rPr lang="en-US" sz="2800" i="1" smtClean="0">
                              <a:latin typeface="Cambria Math"/>
                              <a:ea typeface="Cambria Math"/>
                            </a:rPr>
                            <m:t>𝜙</m:t>
                          </m:r>
                        </m:sub>
                      </m:sSub>
                      <m:r>
                        <a:rPr lang="en-US" sz="2800" b="0" i="1" smtClean="0">
                          <a:latin typeface="Cambria Math"/>
                        </a:rPr>
                        <m:t>=0.16</m:t>
                      </m:r>
                    </m:oMath>
                  </m:oMathPara>
                </a14:m>
                <a:endParaRPr lang="en-US" sz="2800" dirty="0"/>
              </a:p>
            </p:txBody>
          </p:sp>
        </mc:Choice>
        <mc:Fallback xmlns="">
          <p:sp>
            <p:nvSpPr>
              <p:cNvPr id="8" name="Rectangle 7"/>
              <p:cNvSpPr>
                <a:spLocks noRot="1" noChangeAspect="1" noMove="1" noResize="1" noEditPoints="1" noAdjustHandles="1" noChangeArrowheads="1" noChangeShapeType="1" noTextEdit="1"/>
              </p:cNvSpPr>
              <p:nvPr/>
            </p:nvSpPr>
            <p:spPr>
              <a:xfrm>
                <a:off x="5560318" y="5925325"/>
                <a:ext cx="2286320" cy="561564"/>
              </a:xfrm>
              <a:prstGeom prst="rect">
                <a:avLst/>
              </a:prstGeom>
              <a:blipFill rotWithShape="1">
                <a:blip r:embed="rId4"/>
                <a:stretch>
                  <a:fillRect/>
                </a:stretch>
              </a:blipFill>
            </p:spPr>
            <p:txBody>
              <a:bodyPr/>
              <a:lstStyle/>
              <a:p>
                <a:r>
                  <a:rPr lang="en-US">
                    <a:noFill/>
                  </a:rPr>
                  <a:t> </a:t>
                </a:r>
              </a:p>
            </p:txBody>
          </p:sp>
        </mc:Fallback>
      </mc:AlternateContent>
      <p:pic>
        <p:nvPicPr>
          <p:cNvPr id="10" name="Content Placeholder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3340" y="1815020"/>
            <a:ext cx="2286319" cy="4096322"/>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60318" y="1815020"/>
            <a:ext cx="2286319" cy="4096322"/>
          </a:xfrm>
          <a:prstGeom prst="rect">
            <a:avLst/>
          </a:prstGeom>
        </p:spPr>
      </p:pic>
      <mc:AlternateContent xmlns:mc="http://schemas.openxmlformats.org/markup-compatibility/2006" xmlns:a14="http://schemas.microsoft.com/office/drawing/2010/main">
        <mc:Choice Requires="a14">
          <p:sp>
            <p:nvSpPr>
              <p:cNvPr id="23" name="TextBox 22"/>
              <p:cNvSpPr txBox="1"/>
              <p:nvPr/>
            </p:nvSpPr>
            <p:spPr>
              <a:xfrm>
                <a:off x="3323838" y="1445688"/>
                <a:ext cx="249632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120</m:t>
                      </m:r>
                      <m:r>
                        <a:rPr lang="en-US" sz="2400" b="0" i="1" smtClean="0">
                          <a:latin typeface="Cambria Math"/>
                          <a:ea typeface="Cambria Math"/>
                        </a:rPr>
                        <m:t>×30×30</m:t>
                      </m:r>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3323838" y="1445688"/>
                <a:ext cx="2496325" cy="461665"/>
              </a:xfrm>
              <a:prstGeom prst="rect">
                <a:avLst/>
              </a:prstGeom>
              <a:blipFill rotWithShape="1">
                <a:blip r:embed="rId7"/>
                <a:stretch>
                  <a:fillRect/>
                </a:stretch>
              </a:blipFill>
            </p:spPr>
            <p:txBody>
              <a:bodyPr/>
              <a:lstStyle/>
              <a:p>
                <a:r>
                  <a:rPr lang="en-US">
                    <a:noFill/>
                  </a:rPr>
                  <a:t> </a:t>
                </a:r>
              </a:p>
            </p:txBody>
          </p:sp>
        </mc:Fallback>
      </mc:AlternateContent>
      <p:sp>
        <p:nvSpPr>
          <p:cNvPr id="24" name="TextBox 23"/>
          <p:cNvSpPr txBox="1"/>
          <p:nvPr/>
        </p:nvSpPr>
        <p:spPr>
          <a:xfrm>
            <a:off x="0" y="3228945"/>
            <a:ext cx="1333340" cy="400110"/>
          </a:xfrm>
          <a:prstGeom prst="rect">
            <a:avLst/>
          </a:prstGeom>
          <a:noFill/>
        </p:spPr>
        <p:txBody>
          <a:bodyPr wrap="square" rtlCol="0">
            <a:spAutoFit/>
          </a:bodyPr>
          <a:lstStyle/>
          <a:p>
            <a:pPr algn="r"/>
            <a:r>
              <a:rPr lang="en-US" sz="2000" dirty="0" smtClean="0"/>
              <a:t>Density</a:t>
            </a:r>
            <a:endParaRPr lang="en-US" dirty="0"/>
          </a:p>
        </p:txBody>
      </p:sp>
      <p:sp>
        <p:nvSpPr>
          <p:cNvPr id="25" name="TextBox 24"/>
          <p:cNvSpPr txBox="1"/>
          <p:nvPr/>
        </p:nvSpPr>
        <p:spPr>
          <a:xfrm>
            <a:off x="7721210" y="3228945"/>
            <a:ext cx="1422789" cy="400110"/>
          </a:xfrm>
          <a:prstGeom prst="rect">
            <a:avLst/>
          </a:prstGeom>
          <a:noFill/>
        </p:spPr>
        <p:txBody>
          <a:bodyPr wrap="square" rtlCol="0">
            <a:spAutoFit/>
          </a:bodyPr>
          <a:lstStyle/>
          <a:p>
            <a:r>
              <a:rPr lang="en-US" sz="2000" dirty="0" smtClean="0"/>
              <a:t>LSM-XFEM</a:t>
            </a:r>
            <a:endParaRPr lang="en-US" dirty="0"/>
          </a:p>
        </p:txBody>
      </p:sp>
      <mc:AlternateContent xmlns:mc="http://schemas.openxmlformats.org/markup-compatibility/2006">
        <mc:Choice xmlns:a14="http://schemas.microsoft.com/office/drawing/2010/main" Requires="a14">
          <p:sp>
            <p:nvSpPr>
              <p:cNvPr id="26" name="TextBox 25"/>
              <p:cNvSpPr txBox="1"/>
              <p:nvPr/>
            </p:nvSpPr>
            <p:spPr>
              <a:xfrm>
                <a:off x="3619659" y="2276850"/>
                <a:ext cx="2200503" cy="3465821"/>
              </a:xfrm>
              <a:prstGeom prst="rect">
                <a:avLst/>
              </a:prstGeom>
              <a:noFill/>
            </p:spPr>
            <p:txBody>
              <a:bodyPr wrap="square" rtlCol="0">
                <a:spAutoFit/>
              </a:bodyPr>
              <a:lstStyle/>
              <a:p>
                <a:pPr marL="285750" indent="-285750">
                  <a:buFont typeface="Arial" panose="020B0604020202020204" pitchFamily="34" charset="0"/>
                  <a:buChar char="•"/>
                </a:pPr>
                <a:r>
                  <a:rPr lang="en-US" dirty="0" smtClean="0"/>
                  <a:t>Density approach </a:t>
                </a:r>
                <a:r>
                  <a:rPr lang="en-US" dirty="0"/>
                  <a:t>leads to the same </a:t>
                </a:r>
                <a:r>
                  <a:rPr lang="en-US" dirty="0" smtClean="0"/>
                  <a:t>layout for a mesh independent filter.</a:t>
                </a:r>
              </a:p>
              <a:p>
                <a:pPr marL="285750" indent="-285750">
                  <a:buFont typeface="Arial" panose="020B0604020202020204" pitchFamily="34" charset="0"/>
                  <a:buChar char="•"/>
                </a:pPr>
                <a:r>
                  <a:rPr lang="en-US" dirty="0" smtClean="0"/>
                  <a:t>Increasing </a:t>
                </a:r>
                <a14:m>
                  <m:oMath xmlns:m="http://schemas.openxmlformats.org/officeDocument/2006/math">
                    <m:sSub>
                      <m:sSubPr>
                        <m:ctrlPr>
                          <a:rPr lang="en-US" i="1" smtClean="0">
                            <a:latin typeface="Cambria Math"/>
                          </a:rPr>
                        </m:ctrlPr>
                      </m:sSubPr>
                      <m:e>
                        <m:r>
                          <a:rPr lang="en-US" b="0" i="1" smtClean="0">
                            <a:latin typeface="Cambria Math"/>
                          </a:rPr>
                          <m:t>𝑟</m:t>
                        </m:r>
                      </m:e>
                      <m:sub>
                        <m:r>
                          <a:rPr lang="en-US" i="1">
                            <a:latin typeface="Cambria Math"/>
                            <a:ea typeface="Cambria Math"/>
                          </a:rPr>
                          <m:t>𝜙</m:t>
                        </m:r>
                      </m:sub>
                    </m:sSub>
                  </m:oMath>
                </a14:m>
                <a:r>
                  <a:rPr lang="en-US" dirty="0" smtClean="0"/>
                  <a:t> </a:t>
                </a:r>
                <a:r>
                  <a:rPr lang="en-US" dirty="0"/>
                  <a:t>results in a less smooth design</a:t>
                </a:r>
                <a:r>
                  <a:rPr lang="en-US" dirty="0" smtClean="0"/>
                  <a:t>.</a:t>
                </a:r>
              </a:p>
              <a:p>
                <a:pPr marL="285750" indent="-285750">
                  <a:buFont typeface="Arial" panose="020B0604020202020204" pitchFamily="34" charset="0"/>
                  <a:buChar char="•"/>
                </a:pPr>
                <a14:m>
                  <m:oMath xmlns:m="http://schemas.openxmlformats.org/officeDocument/2006/math">
                    <m:sSub>
                      <m:sSubPr>
                        <m:ctrlPr>
                          <a:rPr lang="en-US" i="1" smtClean="0">
                            <a:latin typeface="Cambria Math"/>
                          </a:rPr>
                        </m:ctrlPr>
                      </m:sSubPr>
                      <m:e>
                        <m:r>
                          <a:rPr lang="en-US" b="0" i="1" smtClean="0">
                            <a:latin typeface="Cambria Math"/>
                          </a:rPr>
                          <m:t>𝑟</m:t>
                        </m:r>
                      </m:e>
                      <m:sub>
                        <m:r>
                          <a:rPr lang="en-US" i="1">
                            <a:latin typeface="Cambria Math"/>
                            <a:ea typeface="Cambria Math"/>
                          </a:rPr>
                          <m:t>𝜙</m:t>
                        </m:r>
                      </m:sub>
                    </m:sSub>
                  </m:oMath>
                </a14:m>
                <a:r>
                  <a:rPr lang="en-US" dirty="0" smtClean="0"/>
                  <a:t> does not control shape.</a:t>
                </a:r>
                <a:endParaRPr lang="en-US" dirty="0"/>
              </a:p>
            </p:txBody>
          </p:sp>
        </mc:Choice>
        <mc:Fallback>
          <p:sp>
            <p:nvSpPr>
              <p:cNvPr id="26" name="TextBox 25"/>
              <p:cNvSpPr txBox="1">
                <a:spLocks noRot="1" noChangeAspect="1" noMove="1" noResize="1" noEditPoints="1" noAdjustHandles="1" noChangeArrowheads="1" noChangeShapeType="1" noTextEdit="1"/>
              </p:cNvSpPr>
              <p:nvPr/>
            </p:nvSpPr>
            <p:spPr>
              <a:xfrm>
                <a:off x="3619659" y="2276850"/>
                <a:ext cx="2200503" cy="3465821"/>
              </a:xfrm>
              <a:prstGeom prst="rect">
                <a:avLst/>
              </a:prstGeom>
              <a:blipFill rotWithShape="1">
                <a:blip r:embed="rId8"/>
                <a:stretch>
                  <a:fillRect l="-1939" t="-879" b="-1757"/>
                </a:stretch>
              </a:blipFill>
            </p:spPr>
            <p:txBody>
              <a:bodyPr/>
              <a:lstStyle/>
              <a:p>
                <a:r>
                  <a:rPr lang="en-US">
                    <a:noFill/>
                  </a:rPr>
                  <a:t> </a:t>
                </a:r>
              </a:p>
            </p:txBody>
          </p:sp>
        </mc:Fallback>
      </mc:AlternateContent>
    </p:spTree>
    <p:extLst>
      <p:ext uri="{BB962C8B-B14F-4D97-AF65-F5344CB8AC3E}">
        <p14:creationId xmlns:p14="http://schemas.microsoft.com/office/powerpoint/2010/main" val="350101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23" grpId="0"/>
      <p:bldP spid="24" grpId="0"/>
      <p:bldP spid="25" grpId="0"/>
      <p:bldP spid="2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Issue</a:t>
            </a:r>
            <a:r>
              <a:rPr lang="en-US" dirty="0" smtClean="0"/>
              <a:t>: Controlling the shape of the level set function</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47155"/>
            <a:ext cx="3200400" cy="2200275"/>
          </a:xfrm>
          <a:prstGeom prst="rect">
            <a:avLst/>
          </a:prstGeom>
        </p:spPr>
      </p:pic>
      <p:sp>
        <p:nvSpPr>
          <p:cNvPr id="6" name="Rectangle 5"/>
          <p:cNvSpPr/>
          <p:nvPr/>
        </p:nvSpPr>
        <p:spPr>
          <a:xfrm>
            <a:off x="3200399" y="1547155"/>
            <a:ext cx="2727057" cy="1077218"/>
          </a:xfrm>
          <a:prstGeom prst="rect">
            <a:avLst/>
          </a:prstGeom>
        </p:spPr>
        <p:txBody>
          <a:bodyPr wrap="square">
            <a:spAutoFit/>
          </a:bodyPr>
          <a:lstStyle/>
          <a:p>
            <a:pPr algn="ctr"/>
            <a:r>
              <a:rPr lang="en-US" sz="1600" dirty="0"/>
              <a:t>We </a:t>
            </a:r>
            <a:r>
              <a:rPr lang="en-US" sz="1600" dirty="0" smtClean="0"/>
              <a:t>want to control </a:t>
            </a:r>
            <a:r>
              <a:rPr lang="en-US" sz="1600" dirty="0"/>
              <a:t>the shape of the design through regularization techniques.</a:t>
            </a:r>
          </a:p>
        </p:txBody>
      </p:sp>
      <p:sp>
        <p:nvSpPr>
          <p:cNvPr id="7" name="Rectangle 6"/>
          <p:cNvSpPr/>
          <p:nvPr/>
        </p:nvSpPr>
        <p:spPr>
          <a:xfrm>
            <a:off x="3496660" y="4417963"/>
            <a:ext cx="5453509" cy="1323439"/>
          </a:xfrm>
          <a:prstGeom prst="rect">
            <a:avLst/>
          </a:prstGeom>
        </p:spPr>
        <p:txBody>
          <a:bodyPr wrap="square">
            <a:spAutoFit/>
          </a:bodyPr>
          <a:lstStyle/>
          <a:p>
            <a:r>
              <a:rPr lang="en-US" sz="1600" b="1" dirty="0" smtClean="0"/>
              <a:t>Open issues</a:t>
            </a:r>
            <a:r>
              <a:rPr lang="en-US" sz="1600" dirty="0" smtClean="0"/>
              <a:t>:</a:t>
            </a:r>
          </a:p>
          <a:p>
            <a:pPr marL="166688" indent="-166688">
              <a:buFont typeface="Arial" panose="020B0604020202020204" pitchFamily="34" charset="0"/>
              <a:buChar char="•"/>
            </a:pPr>
            <a:r>
              <a:rPr lang="en-US" sz="1600" dirty="0" smtClean="0"/>
              <a:t>What </a:t>
            </a:r>
            <a:r>
              <a:rPr lang="en-US" sz="1600" dirty="0"/>
              <a:t>are the effects </a:t>
            </a:r>
            <a:r>
              <a:rPr lang="en-US" sz="1600" dirty="0" smtClean="0"/>
              <a:t>of applying </a:t>
            </a:r>
            <a:r>
              <a:rPr lang="en-US" sz="1600" dirty="0"/>
              <a:t>a </a:t>
            </a:r>
            <a:r>
              <a:rPr lang="en-US" sz="1600" b="1" dirty="0"/>
              <a:t>perimeter </a:t>
            </a:r>
            <a:r>
              <a:rPr lang="en-US" sz="1600" b="1" dirty="0" smtClean="0"/>
              <a:t>constraint </a:t>
            </a:r>
            <a:r>
              <a:rPr lang="en-US" sz="1600" dirty="0" smtClean="0"/>
              <a:t>in 3D?</a:t>
            </a:r>
          </a:p>
          <a:p>
            <a:pPr marL="166688" indent="-166688">
              <a:buFont typeface="Arial" panose="020B0604020202020204" pitchFamily="34" charset="0"/>
              <a:buChar char="•"/>
            </a:pPr>
            <a:r>
              <a:rPr lang="en-US" sz="1600" dirty="0"/>
              <a:t>Does </a:t>
            </a:r>
            <a:r>
              <a:rPr lang="en-US" sz="1600" dirty="0" smtClean="0"/>
              <a:t>it provide</a:t>
            </a:r>
            <a:r>
              <a:rPr lang="en-US" sz="1600" b="1" dirty="0" smtClean="0"/>
              <a:t> local shape control</a:t>
            </a:r>
            <a:r>
              <a:rPr lang="en-US" sz="1600" dirty="0" smtClean="0"/>
              <a:t>? </a:t>
            </a:r>
            <a:r>
              <a:rPr lang="en-US" sz="1600" dirty="0"/>
              <a:t>e.g. minimum feature </a:t>
            </a:r>
            <a:r>
              <a:rPr lang="en-US" sz="1600" dirty="0" smtClean="0"/>
              <a:t>size?</a:t>
            </a:r>
            <a:endParaRPr lang="en-US" sz="1600" dirty="0" smtClean="0">
              <a:sym typeface="Wingdings"/>
            </a:endParaRPr>
          </a:p>
        </p:txBody>
      </p:sp>
      <mc:AlternateContent xmlns:mc="http://schemas.openxmlformats.org/markup-compatibility/2006">
        <mc:Choice xmlns:a14="http://schemas.microsoft.com/office/drawing/2010/main" Requires="a14">
          <p:sp>
            <p:nvSpPr>
              <p:cNvPr id="8" name="Rectangle 7"/>
              <p:cNvSpPr/>
              <p:nvPr/>
            </p:nvSpPr>
            <p:spPr>
              <a:xfrm>
                <a:off x="3112610" y="2653752"/>
                <a:ext cx="1261482" cy="307777"/>
              </a:xfrm>
              <a:prstGeom prst="rect">
                <a:avLst/>
              </a:prstGeom>
            </p:spPr>
            <p:txBody>
              <a:bodyPr wrap="square">
                <a:spAutoFit/>
              </a:bodyPr>
              <a:lstStyle/>
              <a:p>
                <a:r>
                  <a:rPr lang="en-US" sz="1400" dirty="0"/>
                  <a:t>Minimize </a:t>
                </a:r>
                <a14:m>
                  <m:oMath xmlns:m="http://schemas.openxmlformats.org/officeDocument/2006/math">
                    <m:sSub>
                      <m:sSubPr>
                        <m:ctrlPr>
                          <a:rPr lang="en-US" sz="1400" i="1">
                            <a:latin typeface="Cambria Math"/>
                          </a:rPr>
                        </m:ctrlPr>
                      </m:sSubPr>
                      <m:e>
                        <m:r>
                          <a:rPr lang="en-US" sz="1400" i="1">
                            <a:latin typeface="Cambria Math"/>
                            <a:ea typeface="Cambria Math"/>
                          </a:rPr>
                          <m:t>ℱ</m:t>
                        </m:r>
                      </m:e>
                      <m:sub>
                        <m:r>
                          <m:rPr>
                            <m:sty m:val="p"/>
                          </m:rPr>
                          <a:rPr lang="en-US" sz="1400">
                            <a:latin typeface="Cambria Math"/>
                          </a:rPr>
                          <m:t>SE</m:t>
                        </m:r>
                      </m:sub>
                    </m:sSub>
                  </m:oMath>
                </a14:m>
                <a:endParaRPr lang="en-US" sz="1400" dirty="0"/>
              </a:p>
            </p:txBody>
          </p:sp>
        </mc:Choice>
        <mc:Fallback>
          <p:sp>
            <p:nvSpPr>
              <p:cNvPr id="8" name="Rectangle 7"/>
              <p:cNvSpPr>
                <a:spLocks noRot="1" noChangeAspect="1" noMove="1" noResize="1" noEditPoints="1" noAdjustHandles="1" noChangeArrowheads="1" noChangeShapeType="1" noTextEdit="1"/>
              </p:cNvSpPr>
              <p:nvPr/>
            </p:nvSpPr>
            <p:spPr>
              <a:xfrm>
                <a:off x="3112610" y="2653752"/>
                <a:ext cx="1261482" cy="307777"/>
              </a:xfrm>
              <a:prstGeom prst="rect">
                <a:avLst/>
              </a:prstGeom>
              <a:blipFill rotWithShape="1">
                <a:blip r:embed="rId4"/>
                <a:stretch>
                  <a:fillRect l="-1449" t="-1961" b="-176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Rectangle 9"/>
              <p:cNvSpPr/>
              <p:nvPr/>
            </p:nvSpPr>
            <p:spPr>
              <a:xfrm>
                <a:off x="295938" y="4164793"/>
                <a:ext cx="2814846" cy="773160"/>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i="1">
                              <a:latin typeface="Cambria Math"/>
                            </a:rPr>
                          </m:ctrlPr>
                        </m:sSubPr>
                        <m:e>
                          <m:r>
                            <a:rPr lang="en-US" i="1">
                              <a:latin typeface="Cambria Math"/>
                              <a:ea typeface="Cambria Math"/>
                            </a:rPr>
                            <m:t>ℱ</m:t>
                          </m:r>
                        </m:e>
                        <m:sub>
                          <m:r>
                            <m:rPr>
                              <m:sty m:val="p"/>
                            </m:rPr>
                            <a:rPr lang="en-US">
                              <a:latin typeface="Cambria Math"/>
                            </a:rPr>
                            <m:t>P</m:t>
                          </m:r>
                        </m:sub>
                      </m:sSub>
                      <m:r>
                        <a:rPr lang="en-US" i="1">
                          <a:latin typeface="Cambria Math"/>
                        </a:rPr>
                        <m:t>=</m:t>
                      </m:r>
                      <m:nary>
                        <m:naryPr>
                          <m:ctrlPr>
                            <a:rPr lang="en-US" i="1">
                              <a:latin typeface="Cambria Math"/>
                            </a:rPr>
                          </m:ctrlPr>
                        </m:naryPr>
                        <m:sub>
                          <m:r>
                            <a:rPr lang="en-US" i="1">
                              <a:latin typeface="Cambria Math"/>
                              <a:ea typeface="Cambria Math"/>
                            </a:rPr>
                            <m:t>𝜙</m:t>
                          </m:r>
                          <m:r>
                            <a:rPr lang="en-US" i="1">
                              <a:latin typeface="Cambria Math"/>
                              <a:ea typeface="Cambria Math"/>
                            </a:rPr>
                            <m:t>=0</m:t>
                          </m:r>
                        </m:sub>
                        <m:sup/>
                        <m:e>
                          <m:r>
                            <m:rPr>
                              <m:sty m:val="p"/>
                            </m:rPr>
                            <a:rPr lang="en-US">
                              <a:latin typeface="Cambria Math"/>
                            </a:rPr>
                            <m:t>d</m:t>
                          </m:r>
                          <m:r>
                            <m:rPr>
                              <m:sty m:val="p"/>
                            </m:rPr>
                            <a:rPr lang="el-GR" i="1">
                              <a:latin typeface="Cambria Math"/>
                              <a:ea typeface="Cambria Math"/>
                            </a:rPr>
                            <m:t>Γ</m:t>
                          </m:r>
                        </m:e>
                      </m:nary>
                    </m:oMath>
                  </m:oMathPara>
                </a14:m>
                <a:endParaRPr lang="en-US" dirty="0"/>
              </a:p>
            </p:txBody>
          </p:sp>
        </mc:Choice>
        <mc:Fallback>
          <p:sp>
            <p:nvSpPr>
              <p:cNvPr id="10" name="Rectangle 9"/>
              <p:cNvSpPr>
                <a:spLocks noRot="1" noChangeAspect="1" noMove="1" noResize="1" noEditPoints="1" noAdjustHandles="1" noChangeArrowheads="1" noChangeShapeType="1" noTextEdit="1"/>
              </p:cNvSpPr>
              <p:nvPr/>
            </p:nvSpPr>
            <p:spPr>
              <a:xfrm>
                <a:off x="295938" y="4164793"/>
                <a:ext cx="2814846" cy="773160"/>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Rectangle 10"/>
              <p:cNvSpPr/>
              <p:nvPr/>
            </p:nvSpPr>
            <p:spPr>
              <a:xfrm>
                <a:off x="383728" y="5276506"/>
                <a:ext cx="2727056" cy="791692"/>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i="1" smtClean="0">
                              <a:latin typeface="Cambria Math"/>
                            </a:rPr>
                          </m:ctrlPr>
                        </m:sSubPr>
                        <m:e>
                          <m:r>
                            <a:rPr lang="en-US" i="1">
                              <a:latin typeface="Cambria Math"/>
                              <a:ea typeface="Cambria Math"/>
                            </a:rPr>
                            <m:t>ℱ</m:t>
                          </m:r>
                        </m:e>
                        <m:sub>
                          <m:r>
                            <a:rPr lang="en-US" b="1" i="0" smtClean="0">
                              <a:latin typeface="Cambria Math"/>
                              <a:ea typeface="Cambria Math"/>
                            </a:rPr>
                            <m:t>𝐧</m:t>
                          </m:r>
                        </m:sub>
                      </m:sSub>
                      <m:r>
                        <a:rPr lang="en-US" i="1">
                          <a:latin typeface="Cambria Math"/>
                        </a:rPr>
                        <m:t>=</m:t>
                      </m:r>
                      <m:nary>
                        <m:naryPr>
                          <m:ctrlPr>
                            <a:rPr lang="en-US" i="1">
                              <a:latin typeface="Cambria Math"/>
                            </a:rPr>
                          </m:ctrlPr>
                        </m:naryPr>
                        <m:sub>
                          <m:r>
                            <a:rPr lang="en-US" i="1">
                              <a:latin typeface="Cambria Math"/>
                              <a:ea typeface="Cambria Math"/>
                            </a:rPr>
                            <m:t>𝜙</m:t>
                          </m:r>
                          <m:r>
                            <a:rPr lang="en-US" i="1">
                              <a:latin typeface="Cambria Math"/>
                              <a:ea typeface="Cambria Math"/>
                            </a:rPr>
                            <m:t>=0</m:t>
                          </m:r>
                        </m:sub>
                        <m:sup/>
                        <m:e>
                          <m:sSup>
                            <m:sSupPr>
                              <m:ctrlPr>
                                <a:rPr lang="en-US" i="1">
                                  <a:latin typeface="Cambria Math"/>
                                </a:rPr>
                              </m:ctrlPr>
                            </m:sSupPr>
                            <m:e>
                              <m:d>
                                <m:dPr>
                                  <m:begChr m:val="‖"/>
                                  <m:endChr m:val="‖"/>
                                  <m:ctrlPr>
                                    <a:rPr lang="en-US" i="1">
                                      <a:latin typeface="Cambria Math"/>
                                      <a:ea typeface="Cambria Math"/>
                                    </a:rPr>
                                  </m:ctrlPr>
                                </m:dPr>
                                <m:e>
                                  <m:f>
                                    <m:fPr>
                                      <m:ctrlPr>
                                        <a:rPr lang="en-US" i="1">
                                          <a:latin typeface="Cambria Math"/>
                                          <a:ea typeface="Cambria Math"/>
                                        </a:rPr>
                                      </m:ctrlPr>
                                    </m:fPr>
                                    <m:num>
                                      <m:r>
                                        <m:rPr>
                                          <m:sty m:val="p"/>
                                        </m:rPr>
                                        <a:rPr lang="en-US">
                                          <a:latin typeface="Cambria Math"/>
                                          <a:ea typeface="Cambria Math"/>
                                        </a:rPr>
                                        <m:t>d</m:t>
                                      </m:r>
                                      <m:r>
                                        <a:rPr lang="en-US" b="1">
                                          <a:latin typeface="Cambria Math"/>
                                          <a:ea typeface="Cambria Math"/>
                                        </a:rPr>
                                        <m:t>𝐧</m:t>
                                      </m:r>
                                    </m:num>
                                    <m:den>
                                      <m:r>
                                        <m:rPr>
                                          <m:sty m:val="p"/>
                                        </m:rPr>
                                        <a:rPr lang="en-US">
                                          <a:latin typeface="Cambria Math"/>
                                          <a:ea typeface="Cambria Math"/>
                                        </a:rPr>
                                        <m:t>d</m:t>
                                      </m:r>
                                      <m:r>
                                        <a:rPr lang="en-US" i="1">
                                          <a:latin typeface="Cambria Math"/>
                                          <a:ea typeface="Cambria Math"/>
                                        </a:rPr>
                                        <m:t>𝑠</m:t>
                                      </m:r>
                                    </m:den>
                                  </m:f>
                                </m:e>
                              </m:d>
                            </m:e>
                            <m:sup>
                              <m:r>
                                <a:rPr lang="en-US" i="1">
                                  <a:latin typeface="Cambria Math"/>
                                </a:rPr>
                                <m:t>2</m:t>
                              </m:r>
                            </m:sup>
                          </m:sSup>
                          <m:r>
                            <m:rPr>
                              <m:sty m:val="p"/>
                            </m:rPr>
                            <a:rPr lang="en-US">
                              <a:latin typeface="Cambria Math"/>
                            </a:rPr>
                            <m:t>d</m:t>
                          </m:r>
                          <m:r>
                            <m:rPr>
                              <m:sty m:val="p"/>
                            </m:rPr>
                            <a:rPr lang="el-GR" i="1">
                              <a:latin typeface="Cambria Math"/>
                              <a:ea typeface="Cambria Math"/>
                            </a:rPr>
                            <m:t>Γ</m:t>
                          </m:r>
                        </m:e>
                      </m:nary>
                    </m:oMath>
                  </m:oMathPara>
                </a14:m>
                <a:endParaRPr lang="en-US" dirty="0"/>
              </a:p>
            </p:txBody>
          </p:sp>
        </mc:Choice>
        <mc:Fallback>
          <p:sp>
            <p:nvSpPr>
              <p:cNvPr id="11" name="Rectangle 10"/>
              <p:cNvSpPr>
                <a:spLocks noRot="1" noChangeAspect="1" noMove="1" noResize="1" noEditPoints="1" noAdjustHandles="1" noChangeArrowheads="1" noChangeShapeType="1" noTextEdit="1"/>
              </p:cNvSpPr>
              <p:nvPr/>
            </p:nvSpPr>
            <p:spPr>
              <a:xfrm>
                <a:off x="383728" y="5276506"/>
                <a:ext cx="2727056" cy="791692"/>
              </a:xfrm>
              <a:prstGeom prst="rect">
                <a:avLst/>
              </a:prstGeom>
              <a:blipFill rotWithShape="1">
                <a:blip r:embed="rId6"/>
                <a:stretch>
                  <a:fillRect/>
                </a:stretch>
              </a:blipFill>
            </p:spPr>
            <p:txBody>
              <a:bodyPr/>
              <a:lstStyle/>
              <a:p>
                <a:r>
                  <a:rPr lang="en-US">
                    <a:noFill/>
                  </a:rPr>
                  <a:t> </a:t>
                </a:r>
              </a:p>
            </p:txBody>
          </p:sp>
        </mc:Fallback>
      </mc:AlternateContent>
      <p:sp>
        <p:nvSpPr>
          <p:cNvPr id="12" name="TextBox 11"/>
          <p:cNvSpPr txBox="1"/>
          <p:nvPr/>
        </p:nvSpPr>
        <p:spPr>
          <a:xfrm>
            <a:off x="295938" y="3826239"/>
            <a:ext cx="2814846" cy="338554"/>
          </a:xfrm>
          <a:prstGeom prst="rect">
            <a:avLst/>
          </a:prstGeom>
          <a:noFill/>
        </p:spPr>
        <p:txBody>
          <a:bodyPr wrap="square" rtlCol="0">
            <a:spAutoFit/>
          </a:bodyPr>
          <a:lstStyle/>
          <a:p>
            <a:pPr algn="ctr"/>
            <a:r>
              <a:rPr lang="en-US" sz="1600" dirty="0" smtClean="0"/>
              <a:t>Perimeter</a:t>
            </a:r>
            <a:endParaRPr lang="en-US" dirty="0"/>
          </a:p>
        </p:txBody>
      </p:sp>
      <p:sp>
        <p:nvSpPr>
          <p:cNvPr id="13" name="TextBox 12"/>
          <p:cNvSpPr txBox="1"/>
          <p:nvPr/>
        </p:nvSpPr>
        <p:spPr>
          <a:xfrm>
            <a:off x="295939" y="4910406"/>
            <a:ext cx="2814846" cy="338554"/>
          </a:xfrm>
          <a:prstGeom prst="rect">
            <a:avLst/>
          </a:prstGeom>
          <a:noFill/>
        </p:spPr>
        <p:txBody>
          <a:bodyPr wrap="square" rtlCol="0">
            <a:spAutoFit/>
          </a:bodyPr>
          <a:lstStyle/>
          <a:p>
            <a:pPr algn="ctr"/>
            <a:r>
              <a:rPr lang="en-US" sz="1600" dirty="0" smtClean="0"/>
              <a:t>Curvature</a:t>
            </a:r>
            <a:endParaRPr lang="en-US" dirty="0"/>
          </a:p>
        </p:txBody>
      </p:sp>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27456" y="1547155"/>
            <a:ext cx="3200400" cy="2200275"/>
          </a:xfrm>
          <a:prstGeom prst="rect">
            <a:avLst/>
          </a:prstGeom>
        </p:spPr>
      </p:pic>
      <mc:AlternateContent xmlns:mc="http://schemas.openxmlformats.org/markup-compatibility/2006">
        <mc:Choice xmlns:a14="http://schemas.microsoft.com/office/drawing/2010/main" Requires="a14">
          <p:sp>
            <p:nvSpPr>
              <p:cNvPr id="15" name="Rectangle 14"/>
              <p:cNvSpPr/>
              <p:nvPr/>
            </p:nvSpPr>
            <p:spPr>
              <a:xfrm>
                <a:off x="4339918" y="2653752"/>
                <a:ext cx="1691472" cy="307777"/>
              </a:xfrm>
              <a:prstGeom prst="rect">
                <a:avLst/>
              </a:prstGeom>
            </p:spPr>
            <p:txBody>
              <a:bodyPr wrap="square">
                <a:spAutoFit/>
              </a:bodyPr>
              <a:lstStyle/>
              <a:p>
                <a:pPr algn="r"/>
                <a:r>
                  <a:rPr lang="en-US" sz="1400" dirty="0" smtClean="0"/>
                  <a:t>Minimize </a:t>
                </a:r>
                <a14:m>
                  <m:oMath xmlns:m="http://schemas.openxmlformats.org/officeDocument/2006/math">
                    <m:sSub>
                      <m:sSubPr>
                        <m:ctrlPr>
                          <a:rPr lang="en-US" sz="1400" i="1">
                            <a:latin typeface="Cambria Math"/>
                          </a:rPr>
                        </m:ctrlPr>
                      </m:sSubPr>
                      <m:e>
                        <m:r>
                          <a:rPr lang="en-US" sz="1400" i="1">
                            <a:latin typeface="Cambria Math"/>
                            <a:ea typeface="Cambria Math"/>
                          </a:rPr>
                          <m:t>ℱ</m:t>
                        </m:r>
                      </m:e>
                      <m:sub>
                        <m:r>
                          <m:rPr>
                            <m:sty m:val="p"/>
                          </m:rPr>
                          <a:rPr lang="en-US" sz="1400">
                            <a:latin typeface="Cambria Math"/>
                          </a:rPr>
                          <m:t>SE</m:t>
                        </m:r>
                      </m:sub>
                    </m:sSub>
                    <m:r>
                      <a:rPr lang="en-US" sz="1400" b="0" i="1" smtClean="0">
                        <a:latin typeface="Cambria Math"/>
                      </a:rPr>
                      <m:t>+</m:t>
                    </m:r>
                    <m:sSub>
                      <m:sSubPr>
                        <m:ctrlPr>
                          <a:rPr lang="en-US" sz="1400" i="1">
                            <a:latin typeface="Cambria Math"/>
                          </a:rPr>
                        </m:ctrlPr>
                      </m:sSubPr>
                      <m:e>
                        <m:r>
                          <a:rPr lang="en-US" sz="1400" i="1">
                            <a:latin typeface="Cambria Math"/>
                            <a:ea typeface="Cambria Math"/>
                          </a:rPr>
                          <m:t>ℱ</m:t>
                        </m:r>
                      </m:e>
                      <m:sub>
                        <m:r>
                          <m:rPr>
                            <m:sty m:val="p"/>
                          </m:rPr>
                          <a:rPr lang="en-US" sz="1400">
                            <a:latin typeface="Cambria Math"/>
                          </a:rPr>
                          <m:t>P</m:t>
                        </m:r>
                      </m:sub>
                    </m:sSub>
                  </m:oMath>
                </a14:m>
                <a:endParaRPr lang="en-US" sz="1400" dirty="0"/>
              </a:p>
            </p:txBody>
          </p:sp>
        </mc:Choice>
        <mc:Fallback>
          <p:sp>
            <p:nvSpPr>
              <p:cNvPr id="15" name="Rectangle 14"/>
              <p:cNvSpPr>
                <a:spLocks noRot="1" noChangeAspect="1" noMove="1" noResize="1" noEditPoints="1" noAdjustHandles="1" noChangeArrowheads="1" noChangeShapeType="1" noTextEdit="1"/>
              </p:cNvSpPr>
              <p:nvPr/>
            </p:nvSpPr>
            <p:spPr>
              <a:xfrm>
                <a:off x="4339918" y="2653752"/>
                <a:ext cx="1691472" cy="307777"/>
              </a:xfrm>
              <a:prstGeom prst="rect">
                <a:avLst/>
              </a:prstGeom>
              <a:blipFill rotWithShape="1">
                <a:blip r:embed="rId8"/>
                <a:stretch>
                  <a:fillRect t="-1961" b="-17647"/>
                </a:stretch>
              </a:blipFill>
            </p:spPr>
            <p:txBody>
              <a:bodyPr/>
              <a:lstStyle/>
              <a:p>
                <a:r>
                  <a:rPr lang="en-US">
                    <a:noFill/>
                  </a:rPr>
                  <a:t> </a:t>
                </a:r>
              </a:p>
            </p:txBody>
          </p:sp>
        </mc:Fallback>
      </mc:AlternateContent>
    </p:spTree>
    <p:extLst>
      <p:ext uri="{BB962C8B-B14F-4D97-AF65-F5344CB8AC3E}">
        <p14:creationId xmlns:p14="http://schemas.microsoft.com/office/powerpoint/2010/main" val="4103894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P spid="11" grpId="0"/>
      <p:bldP spid="12" grpId="0"/>
      <p:bldP spid="13"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Initial design / feature size control</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319" y="1842447"/>
            <a:ext cx="2286319" cy="428684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4281" y="1842447"/>
            <a:ext cx="2286319" cy="4286849"/>
          </a:xfrm>
          <a:prstGeom prst="rect">
            <a:avLst/>
          </a:prstGeom>
        </p:spPr>
      </p:pic>
      <mc:AlternateContent xmlns:mc="http://schemas.openxmlformats.org/markup-compatibility/2006" xmlns:a14="http://schemas.microsoft.com/office/drawing/2010/main">
        <mc:Choice Requires="a14">
          <p:sp>
            <p:nvSpPr>
              <p:cNvPr id="11" name="TextBox 10"/>
              <p:cNvSpPr txBox="1"/>
              <p:nvPr/>
            </p:nvSpPr>
            <p:spPr>
              <a:xfrm>
                <a:off x="3323838" y="1445688"/>
                <a:ext cx="249632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120</m:t>
                      </m:r>
                      <m:r>
                        <a:rPr lang="en-US" sz="2400" b="0" i="1" smtClean="0">
                          <a:latin typeface="Cambria Math"/>
                          <a:ea typeface="Cambria Math"/>
                        </a:rPr>
                        <m:t>×30×30</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3323838" y="1445688"/>
                <a:ext cx="2496325" cy="461665"/>
              </a:xfrm>
              <a:prstGeom prst="rect">
                <a:avLst/>
              </a:prstGeom>
              <a:blipFill rotWithShape="1">
                <a:blip r:embed="rId5"/>
                <a:stretch>
                  <a:fillRect/>
                </a:stretch>
              </a:blipFill>
            </p:spPr>
            <p:txBody>
              <a:bodyPr/>
              <a:lstStyle/>
              <a:p>
                <a:r>
                  <a:rPr lang="en-US">
                    <a:noFill/>
                  </a:rPr>
                  <a:t> </a:t>
                </a:r>
              </a:p>
            </p:txBody>
          </p:sp>
        </mc:Fallback>
      </mc:AlternateContent>
      <p:sp>
        <p:nvSpPr>
          <p:cNvPr id="14" name="TextBox 13"/>
          <p:cNvSpPr txBox="1"/>
          <p:nvPr/>
        </p:nvSpPr>
        <p:spPr>
          <a:xfrm>
            <a:off x="0" y="6362498"/>
            <a:ext cx="4572000" cy="369332"/>
          </a:xfrm>
          <a:prstGeom prst="rect">
            <a:avLst/>
          </a:prstGeom>
          <a:noFill/>
        </p:spPr>
        <p:txBody>
          <a:bodyPr wrap="square" rtlCol="0">
            <a:spAutoFit/>
          </a:bodyPr>
          <a:lstStyle/>
          <a:p>
            <a:pPr algn="ctr"/>
            <a:r>
              <a:rPr lang="en-US" dirty="0" smtClean="0"/>
              <a:t>LSM-XFEM restarted from </a:t>
            </a:r>
            <a:r>
              <a:rPr lang="en-US" dirty="0" smtClean="0"/>
              <a:t>density </a:t>
            </a:r>
            <a:r>
              <a:rPr lang="en-US" dirty="0" smtClean="0"/>
              <a:t>design</a:t>
            </a:r>
            <a:r>
              <a:rPr lang="en-US" dirty="0" smtClean="0"/>
              <a:t>.</a:t>
            </a:r>
            <a:endParaRPr lang="en-US" dirty="0"/>
          </a:p>
        </p:txBody>
      </p:sp>
      <p:sp>
        <p:nvSpPr>
          <p:cNvPr id="15" name="TextBox 14"/>
          <p:cNvSpPr txBox="1"/>
          <p:nvPr/>
        </p:nvSpPr>
        <p:spPr>
          <a:xfrm>
            <a:off x="4571999" y="6362498"/>
            <a:ext cx="4572000" cy="369332"/>
          </a:xfrm>
          <a:prstGeom prst="rect">
            <a:avLst/>
          </a:prstGeom>
          <a:noFill/>
        </p:spPr>
        <p:txBody>
          <a:bodyPr wrap="square" rtlCol="0">
            <a:spAutoFit/>
          </a:bodyPr>
          <a:lstStyle/>
          <a:p>
            <a:pPr algn="ctr"/>
            <a:r>
              <a:rPr lang="en-US" dirty="0" smtClean="0"/>
              <a:t>LSM-XFEM restarted from XFEM design.</a:t>
            </a:r>
            <a:endParaRPr lang="en-US" dirty="0"/>
          </a:p>
        </p:txBody>
      </p:sp>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09656" y="1842447"/>
            <a:ext cx="685800" cy="1428750"/>
          </a:xfrm>
          <a:prstGeom prst="rect">
            <a:avLst/>
          </a:prstGeom>
        </p:spPr>
      </p:pic>
      <p:pic>
        <p:nvPicPr>
          <p:cNvPr id="17" name="Content Placeholder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7020" y="1907353"/>
            <a:ext cx="685800" cy="1228725"/>
          </a:xfrm>
          <a:prstGeom prst="rect">
            <a:avLst/>
          </a:prstGeom>
        </p:spPr>
      </p:pic>
      <mc:AlternateContent xmlns:mc="http://schemas.openxmlformats.org/markup-compatibility/2006">
        <mc:Choice xmlns:a14="http://schemas.microsoft.com/office/drawing/2010/main" Requires="a14">
          <p:sp>
            <p:nvSpPr>
              <p:cNvPr id="18" name="Rectangle 17"/>
              <p:cNvSpPr/>
              <p:nvPr/>
            </p:nvSpPr>
            <p:spPr>
              <a:xfrm>
                <a:off x="2849559" y="2084825"/>
                <a:ext cx="3642691" cy="3970318"/>
              </a:xfrm>
              <a:prstGeom prst="rect">
                <a:avLst/>
              </a:prstGeom>
            </p:spPr>
            <p:txBody>
              <a:bodyPr wrap="square">
                <a:spAutoFit/>
              </a:bodyPr>
              <a:lstStyle/>
              <a:p>
                <a:pPr marL="177800" indent="-177800">
                  <a:buFont typeface="Arial" panose="020B0604020202020204" pitchFamily="34" charset="0"/>
                  <a:buChar char="•"/>
                </a:pPr>
                <a:r>
                  <a:rPr lang="en-US" dirty="0" smtClean="0"/>
                  <a:t>Constrain the perimeter </a:t>
                </a:r>
                <a14:m>
                  <m:oMath xmlns:m="http://schemas.openxmlformats.org/officeDocument/2006/math">
                    <m:sSub>
                      <m:sSubPr>
                        <m:ctrlPr>
                          <a:rPr lang="en-US" b="0" i="1" smtClean="0">
                            <a:latin typeface="Cambria Math"/>
                          </a:rPr>
                        </m:ctrlPr>
                      </m:sSubPr>
                      <m:e>
                        <m:r>
                          <a:rPr lang="en-US" b="0" i="1" smtClean="0">
                            <a:latin typeface="Cambria Math"/>
                            <a:ea typeface="Cambria Math"/>
                          </a:rPr>
                          <m:t>𝒢</m:t>
                        </m:r>
                      </m:e>
                      <m:sub>
                        <m:r>
                          <m:rPr>
                            <m:sty m:val="p"/>
                          </m:rPr>
                          <a:rPr lang="en-US" b="0" i="0" smtClean="0">
                            <a:latin typeface="Cambria Math"/>
                          </a:rPr>
                          <m:t>P</m:t>
                        </m:r>
                      </m:sub>
                    </m:sSub>
                  </m:oMath>
                </a14:m>
                <a:r>
                  <a:rPr lang="en-US" dirty="0" smtClean="0"/>
                  <a:t> using perimeter from </a:t>
                </a:r>
                <a:r>
                  <a:rPr lang="en-US" dirty="0" smtClean="0"/>
                  <a:t>density.</a:t>
                </a:r>
                <a:endParaRPr lang="en-US" dirty="0" smtClean="0"/>
              </a:p>
              <a:p>
                <a:pPr marL="177800" indent="-177800">
                  <a:buFont typeface="Arial" panose="020B0604020202020204" pitchFamily="34" charset="0"/>
                  <a:buChar char="•"/>
                </a:pPr>
                <a:endParaRPr lang="en-US" dirty="0"/>
              </a:p>
              <a:p>
                <a:pPr marL="177800" indent="-177800">
                  <a:buFont typeface="Arial" panose="020B0604020202020204" pitchFamily="34" charset="0"/>
                  <a:buChar char="•"/>
                </a:pPr>
                <a:r>
                  <a:rPr lang="en-US" b="1" dirty="0" smtClean="0"/>
                  <a:t>Open issues</a:t>
                </a:r>
                <a:r>
                  <a:rPr lang="en-US" dirty="0" smtClean="0"/>
                  <a:t>:</a:t>
                </a:r>
              </a:p>
              <a:p>
                <a:pPr lvl="1" indent="-177800">
                  <a:buFont typeface="Arial" panose="020B0604020202020204" pitchFamily="34" charset="0"/>
                  <a:buChar char="•"/>
                </a:pPr>
                <a:r>
                  <a:rPr lang="en-US" dirty="0" smtClean="0"/>
                  <a:t>Neither perimeter constraint nor smoothing  control the local feature size.</a:t>
                </a:r>
              </a:p>
              <a:p>
                <a:pPr lvl="1" indent="-177800">
                  <a:buFont typeface="Arial" panose="020B0604020202020204" pitchFamily="34" charset="0"/>
                  <a:buChar char="•"/>
                </a:pPr>
                <a:r>
                  <a:rPr lang="en-US" dirty="0" smtClean="0"/>
                  <a:t>Effect </a:t>
                </a:r>
                <a:r>
                  <a:rPr lang="en-US" dirty="0"/>
                  <a:t>of </a:t>
                </a:r>
                <a:r>
                  <a:rPr lang="en-US" dirty="0" smtClean="0"/>
                  <a:t>a perimeter constraint is non-intuitive.</a:t>
                </a:r>
              </a:p>
              <a:p>
                <a:pPr lvl="1" indent="-177800">
                  <a:buFont typeface="Arial" panose="020B0604020202020204" pitchFamily="34" charset="0"/>
                  <a:buChar char="•"/>
                </a:pPr>
                <a:endParaRPr lang="en-US" dirty="0"/>
              </a:p>
              <a:p>
                <a:pPr marL="177800" lvl="1" indent="-177800">
                  <a:buFont typeface="Arial" panose="020B0604020202020204" pitchFamily="34" charset="0"/>
                  <a:buChar char="•"/>
                </a:pPr>
                <a:r>
                  <a:rPr lang="en-US" b="1" dirty="0" smtClean="0"/>
                  <a:t>Approach</a:t>
                </a:r>
                <a:r>
                  <a:rPr lang="en-US" dirty="0" smtClean="0"/>
                  <a:t>:</a:t>
                </a:r>
              </a:p>
              <a:p>
                <a:pPr marL="463550" lvl="1" indent="-177800">
                  <a:buFont typeface="Arial" panose="020B0604020202020204" pitchFamily="34" charset="0"/>
                  <a:buChar char="•"/>
                </a:pPr>
                <a:r>
                  <a:rPr lang="en-US" dirty="0" smtClean="0"/>
                  <a:t>A minimum feature size control approach is outside the scope of this work.</a:t>
                </a:r>
                <a:endParaRPr lang="en-US" dirty="0"/>
              </a:p>
            </p:txBody>
          </p:sp>
        </mc:Choice>
        <mc:Fallback>
          <p:sp>
            <p:nvSpPr>
              <p:cNvPr id="18" name="Rectangle 17"/>
              <p:cNvSpPr>
                <a:spLocks noRot="1" noChangeAspect="1" noMove="1" noResize="1" noEditPoints="1" noAdjustHandles="1" noChangeArrowheads="1" noChangeShapeType="1" noTextEdit="1"/>
              </p:cNvSpPr>
              <p:nvPr/>
            </p:nvSpPr>
            <p:spPr>
              <a:xfrm>
                <a:off x="2849559" y="2084825"/>
                <a:ext cx="3642691" cy="3970318"/>
              </a:xfrm>
              <a:prstGeom prst="rect">
                <a:avLst/>
              </a:prstGeom>
              <a:blipFill rotWithShape="1">
                <a:blip r:embed="rId8"/>
                <a:stretch>
                  <a:fillRect l="-1003" t="-768" r="-1171" b="-1536"/>
                </a:stretch>
              </a:blipFill>
            </p:spPr>
            <p:txBody>
              <a:bodyPr/>
              <a:lstStyle/>
              <a:p>
                <a:r>
                  <a:rPr lang="en-US">
                    <a:noFill/>
                  </a:rPr>
                  <a:t> </a:t>
                </a:r>
              </a:p>
            </p:txBody>
          </p:sp>
        </mc:Fallback>
      </mc:AlternateContent>
    </p:spTree>
    <p:extLst>
      <p:ext uri="{BB962C8B-B14F-4D97-AF65-F5344CB8AC3E}">
        <p14:creationId xmlns:p14="http://schemas.microsoft.com/office/powerpoint/2010/main" val="1365864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2632705"/>
            <a:ext cx="2743200" cy="3331025"/>
          </a:xfrm>
          <a:prstGeom prst="rect">
            <a:avLst/>
          </a:prstGeom>
        </p:spPr>
      </p:pic>
      <p:pic>
        <p:nvPicPr>
          <p:cNvPr id="30" name="Picture 29"/>
          <p:cNvPicPr>
            <a:picLocks noChangeAspect="1"/>
          </p:cNvPicPr>
          <p:nvPr/>
        </p:nvPicPr>
        <p:blipFill rotWithShape="1">
          <a:blip r:embed="rId4" cstate="print">
            <a:extLst>
              <a:ext uri="{28A0092B-C50C-407E-A947-70E740481C1C}">
                <a14:useLocalDpi xmlns:a14="http://schemas.microsoft.com/office/drawing/2010/main" val="0"/>
              </a:ext>
            </a:extLst>
          </a:blip>
          <a:srcRect r="9700"/>
          <a:stretch/>
        </p:blipFill>
        <p:spPr>
          <a:xfrm>
            <a:off x="424260" y="4352931"/>
            <a:ext cx="1651415" cy="1371600"/>
          </a:xfrm>
          <a:prstGeom prst="rect">
            <a:avLst/>
          </a:prstGeom>
        </p:spPr>
      </p:pic>
      <mc:AlternateContent xmlns:mc="http://schemas.openxmlformats.org/markup-compatibility/2006">
        <mc:Choice xmlns:a14="http://schemas.microsoft.com/office/drawing/2010/main" Requires="a14">
          <p:sp>
            <p:nvSpPr>
              <p:cNvPr id="2" name="Title 1"/>
              <p:cNvSpPr>
                <a:spLocks noGrp="1"/>
              </p:cNvSpPr>
              <p:nvPr>
                <p:ph type="title"/>
              </p:nvPr>
            </p:nvSpPr>
            <p:spPr>
              <a:xfrm>
                <a:off x="457200" y="20105"/>
                <a:ext cx="8229600" cy="1143000"/>
              </a:xfrm>
            </p:spPr>
            <p:txBody>
              <a:bodyPr>
                <a:noAutofit/>
              </a:bodyPr>
              <a:lstStyle/>
              <a:p>
                <a:r>
                  <a:rPr lang="en-US" sz="3200" dirty="0" smtClean="0"/>
                  <a:t>Shape control: How </a:t>
                </a:r>
                <a:r>
                  <a:rPr lang="en-US" sz="3200" dirty="0"/>
                  <a:t>do we measure </a:t>
                </a:r>
                <a14:m>
                  <m:oMath xmlns:m="http://schemas.openxmlformats.org/officeDocument/2006/math">
                    <m:r>
                      <a:rPr lang="en-US" sz="3200" b="1">
                        <a:latin typeface="Cambria Math"/>
                        <a:ea typeface="Cambria Math"/>
                      </a:rPr>
                      <m:t>𝐧</m:t>
                    </m:r>
                  </m:oMath>
                </a14:m>
                <a:r>
                  <a:rPr lang="en-US" sz="3200" dirty="0" smtClean="0"/>
                  <a:t>?</a:t>
                </a:r>
                <a:endParaRPr lang="en-US" sz="3200" dirty="0"/>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457200" y="20105"/>
                <a:ext cx="8229600" cy="1143000"/>
              </a:xfrm>
              <a:blipFill rotWithShape="1">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p:cNvSpPr txBox="1"/>
              <p:nvPr/>
            </p:nvSpPr>
            <p:spPr>
              <a:xfrm>
                <a:off x="0" y="1547155"/>
                <a:ext cx="2286000" cy="39408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i="1" smtClean="0">
                              <a:latin typeface="Cambria Math"/>
                            </a:rPr>
                          </m:ctrlPr>
                        </m:sSubPr>
                        <m:e>
                          <m:r>
                            <a:rPr lang="en-US" b="1" i="0" smtClean="0">
                              <a:latin typeface="Cambria Math"/>
                            </a:rPr>
                            <m:t>𝐧</m:t>
                          </m:r>
                        </m:e>
                        <m:sub>
                          <m:r>
                            <a:rPr lang="en-US" i="1" smtClean="0">
                              <a:latin typeface="Cambria Math"/>
                              <a:ea typeface="Cambria Math"/>
                            </a:rPr>
                            <m:t>𝜙</m:t>
                          </m:r>
                        </m:sub>
                      </m:sSub>
                    </m:oMath>
                  </m:oMathPara>
                </a14:m>
                <a:endParaRPr lang="en-US" dirty="0"/>
              </a:p>
            </p:txBody>
          </p:sp>
        </mc:Choice>
        <mc:Fallback>
          <p:sp>
            <p:nvSpPr>
              <p:cNvPr id="12" name="TextBox 11"/>
              <p:cNvSpPr txBox="1">
                <a:spLocks noRot="1" noChangeAspect="1" noMove="1" noResize="1" noEditPoints="1" noAdjustHandles="1" noChangeArrowheads="1" noChangeShapeType="1" noTextEdit="1"/>
              </p:cNvSpPr>
              <p:nvPr/>
            </p:nvSpPr>
            <p:spPr>
              <a:xfrm>
                <a:off x="0" y="1547155"/>
                <a:ext cx="2286000" cy="394082"/>
              </a:xfrm>
              <a:prstGeom prst="rect">
                <a:avLst/>
              </a:prstGeom>
              <a:blipFill rotWithShape="1">
                <a:blip r:embed="rId6"/>
                <a:stretch>
                  <a:fillRect b="-109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p:cNvSpPr txBox="1"/>
              <p:nvPr/>
            </p:nvSpPr>
            <p:spPr>
              <a:xfrm>
                <a:off x="2285999" y="1547155"/>
                <a:ext cx="1958656"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i="1" smtClean="0">
                              <a:latin typeface="Cambria Math"/>
                            </a:rPr>
                          </m:ctrlPr>
                        </m:sSubPr>
                        <m:e>
                          <m:r>
                            <a:rPr lang="en-US" b="1" i="0" smtClean="0">
                              <a:latin typeface="Cambria Math"/>
                            </a:rPr>
                            <m:t>𝐧</m:t>
                          </m:r>
                        </m:e>
                        <m:sub>
                          <m:r>
                            <a:rPr lang="en-US" b="0" i="1" smtClean="0">
                              <a:latin typeface="Cambria Math"/>
                              <a:ea typeface="Cambria Math"/>
                            </a:rPr>
                            <m:t>𝑢</m:t>
                          </m:r>
                        </m:sub>
                      </m:sSub>
                    </m:oMath>
                  </m:oMathPara>
                </a14:m>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2285999" y="1547155"/>
                <a:ext cx="1958656"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p:cNvSpPr txBox="1"/>
              <p:nvPr/>
            </p:nvSpPr>
            <p:spPr>
              <a:xfrm>
                <a:off x="6176" y="2891330"/>
                <a:ext cx="4565824" cy="39408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i="1" smtClean="0">
                              <a:latin typeface="Cambria Math"/>
                            </a:rPr>
                          </m:ctrlPr>
                        </m:sSubPr>
                        <m:e>
                          <m:r>
                            <a:rPr lang="en-US" b="1" i="0" smtClean="0">
                              <a:latin typeface="Cambria Math"/>
                            </a:rPr>
                            <m:t>𝐧</m:t>
                          </m:r>
                        </m:e>
                        <m:sub>
                          <m:r>
                            <a:rPr lang="en-US" b="0" i="1" smtClean="0">
                              <a:latin typeface="Cambria Math"/>
                              <a:ea typeface="Cambria Math"/>
                            </a:rPr>
                            <m:t>𝜓</m:t>
                          </m:r>
                        </m:sub>
                      </m:sSub>
                    </m:oMath>
                  </m:oMathPara>
                </a14:m>
                <a:endParaRPr lang="en-US" dirty="0"/>
              </a:p>
            </p:txBody>
          </p:sp>
        </mc:Choice>
        <mc:Fallback>
          <p:sp>
            <p:nvSpPr>
              <p:cNvPr id="22" name="TextBox 21"/>
              <p:cNvSpPr txBox="1">
                <a:spLocks noRot="1" noChangeAspect="1" noMove="1" noResize="1" noEditPoints="1" noAdjustHandles="1" noChangeArrowheads="1" noChangeShapeType="1" noTextEdit="1"/>
              </p:cNvSpPr>
              <p:nvPr/>
            </p:nvSpPr>
            <p:spPr>
              <a:xfrm>
                <a:off x="6176" y="2891330"/>
                <a:ext cx="4565824" cy="394082"/>
              </a:xfrm>
              <a:prstGeom prst="rect">
                <a:avLst/>
              </a:prstGeom>
              <a:blipFill rotWithShape="1">
                <a:blip r:embed="rId8"/>
                <a:stretch>
                  <a:fillRect b="-923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p:cNvSpPr txBox="1"/>
              <p:nvPr/>
            </p:nvSpPr>
            <p:spPr>
              <a:xfrm>
                <a:off x="-3" y="1873326"/>
                <a:ext cx="2096767" cy="966098"/>
              </a:xfrm>
              <a:prstGeom prst="rect">
                <a:avLst/>
              </a:prstGeom>
              <a:noFill/>
            </p:spPr>
            <p:txBody>
              <a:bodyPr wrap="square" rtlCol="0">
                <a:spAutoFit/>
              </a:bodyPr>
              <a:lstStyle/>
              <a:p>
                <a:pPr algn="ctr"/>
                <a:r>
                  <a:rPr lang="en-US" sz="1400" dirty="0" smtClean="0"/>
                  <a:t>Enforced in the strong form with </a:t>
                </a:r>
                <a14:m>
                  <m:oMath xmlns:m="http://schemas.openxmlformats.org/officeDocument/2006/math">
                    <m:r>
                      <a:rPr lang="en-US" sz="1400" b="1" i="0" dirty="0" smtClean="0">
                        <a:latin typeface="Cambria Math"/>
                      </a:rPr>
                      <m:t>𝐍</m:t>
                    </m:r>
                  </m:oMath>
                </a14:m>
                <a:r>
                  <a:rPr lang="en-US" sz="1400" dirty="0" smtClean="0"/>
                  <a:t>.</a:t>
                </a:r>
              </a:p>
              <a:p>
                <a:pPr algn="ctr"/>
                <a14:m>
                  <m:oMathPara xmlns:m="http://schemas.openxmlformats.org/officeDocument/2006/math">
                    <m:oMathParaPr>
                      <m:jc m:val="center"/>
                    </m:oMathParaPr>
                    <m:oMath xmlns:m="http://schemas.openxmlformats.org/officeDocument/2006/math">
                      <m:sSub>
                        <m:sSubPr>
                          <m:ctrlPr>
                            <a:rPr lang="en-US" sz="1400" i="1" smtClean="0">
                              <a:latin typeface="Cambria Math"/>
                            </a:rPr>
                          </m:ctrlPr>
                        </m:sSubPr>
                        <m:e>
                          <m:r>
                            <a:rPr lang="en-US" sz="1400" b="1" i="0" smtClean="0">
                              <a:latin typeface="Cambria Math"/>
                            </a:rPr>
                            <m:t>𝐧</m:t>
                          </m:r>
                        </m:e>
                        <m:sub>
                          <m:r>
                            <a:rPr lang="en-US" sz="1400" i="1" smtClean="0">
                              <a:latin typeface="Cambria Math"/>
                              <a:ea typeface="Cambria Math"/>
                            </a:rPr>
                            <m:t>𝜙</m:t>
                          </m:r>
                        </m:sub>
                      </m:sSub>
                      <m:r>
                        <a:rPr lang="en-US" sz="1400" b="0" i="1" smtClean="0">
                          <a:latin typeface="Cambria Math"/>
                          <a:ea typeface="Cambria Math"/>
                        </a:rPr>
                        <m:t>=</m:t>
                      </m:r>
                      <m:f>
                        <m:fPr>
                          <m:ctrlPr>
                            <a:rPr lang="en-US" sz="1400" b="0" i="1" smtClean="0">
                              <a:latin typeface="Cambria Math"/>
                              <a:ea typeface="Cambria Math"/>
                            </a:rPr>
                          </m:ctrlPr>
                        </m:fPr>
                        <m:num>
                          <m:r>
                            <a:rPr lang="en-US" sz="1400" b="0" i="1" smtClean="0">
                              <a:latin typeface="Cambria Math"/>
                              <a:ea typeface="Cambria Math"/>
                            </a:rPr>
                            <m:t>𝛻𝜙</m:t>
                          </m:r>
                        </m:num>
                        <m:den>
                          <m:d>
                            <m:dPr>
                              <m:begChr m:val="‖"/>
                              <m:endChr m:val="‖"/>
                              <m:ctrlPr>
                                <a:rPr lang="en-US" sz="1400" b="0" i="1" smtClean="0">
                                  <a:latin typeface="Cambria Math"/>
                                  <a:ea typeface="Cambria Math"/>
                                </a:rPr>
                              </m:ctrlPr>
                            </m:dPr>
                            <m:e>
                              <m:r>
                                <a:rPr lang="en-US" sz="1400" b="0" i="1" smtClean="0">
                                  <a:latin typeface="Cambria Math"/>
                                  <a:ea typeface="Cambria Math"/>
                                </a:rPr>
                                <m:t>𝛻𝜙</m:t>
                              </m:r>
                            </m:e>
                          </m:d>
                        </m:den>
                      </m:f>
                    </m:oMath>
                  </m:oMathPara>
                </a14:m>
                <a:endParaRPr lang="en-US" sz="1400" dirty="0" smtClean="0"/>
              </a:p>
            </p:txBody>
          </p:sp>
        </mc:Choice>
        <mc:Fallback>
          <p:sp>
            <p:nvSpPr>
              <p:cNvPr id="23" name="TextBox 22"/>
              <p:cNvSpPr txBox="1">
                <a:spLocks noRot="1" noChangeAspect="1" noMove="1" noResize="1" noEditPoints="1" noAdjustHandles="1" noChangeArrowheads="1" noChangeShapeType="1" noTextEdit="1"/>
              </p:cNvSpPr>
              <p:nvPr/>
            </p:nvSpPr>
            <p:spPr>
              <a:xfrm>
                <a:off x="-3" y="1873326"/>
                <a:ext cx="2096767" cy="966098"/>
              </a:xfrm>
              <a:prstGeom prst="rect">
                <a:avLst/>
              </a:prstGeom>
              <a:blipFill rotWithShape="1">
                <a:blip r:embed="rId9"/>
                <a:stretch>
                  <a:fillRect t="-1258" b="-188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p:cNvSpPr txBox="1"/>
              <p:nvPr/>
            </p:nvSpPr>
            <p:spPr>
              <a:xfrm>
                <a:off x="2153781" y="1873326"/>
                <a:ext cx="2396799" cy="809902"/>
              </a:xfrm>
              <a:prstGeom prst="rect">
                <a:avLst/>
              </a:prstGeom>
              <a:noFill/>
            </p:spPr>
            <p:txBody>
              <a:bodyPr wrap="square" rtlCol="0">
                <a:spAutoFit/>
              </a:bodyPr>
              <a:lstStyle/>
              <a:p>
                <a:pPr algn="ctr"/>
                <a:r>
                  <a:rPr lang="en-US" sz="1400" dirty="0" smtClean="0"/>
                  <a:t>Enforced in the weak form.</a:t>
                </a:r>
              </a:p>
              <a:p>
                <a:pPr/>
                <a14:m>
                  <m:oMathPara xmlns:m="http://schemas.openxmlformats.org/officeDocument/2006/math">
                    <m:oMathParaPr>
                      <m:jc m:val="center"/>
                    </m:oMathParaPr>
                    <m:oMath xmlns:m="http://schemas.openxmlformats.org/officeDocument/2006/math">
                      <m:nary>
                        <m:naryPr>
                          <m:ctrlPr>
                            <a:rPr lang="en-US" sz="1400" i="1" smtClean="0">
                              <a:latin typeface="Cambria Math"/>
                            </a:rPr>
                          </m:ctrlPr>
                        </m:naryPr>
                        <m:sub>
                          <m:r>
                            <m:rPr>
                              <m:sty m:val="p"/>
                            </m:rPr>
                            <a:rPr lang="el-GR" sz="1400" b="0" i="1" smtClean="0">
                              <a:latin typeface="Cambria Math"/>
                              <a:ea typeface="Cambria Math"/>
                            </a:rPr>
                            <m:t>Ω</m:t>
                          </m:r>
                        </m:sub>
                        <m:sup/>
                        <m:e>
                          <m:r>
                            <a:rPr lang="en-US" sz="1400" i="1" smtClean="0">
                              <a:latin typeface="Cambria Math"/>
                              <a:ea typeface="Cambria Math"/>
                            </a:rPr>
                            <m:t>𝛿</m:t>
                          </m:r>
                          <m:sSub>
                            <m:sSubPr>
                              <m:ctrlPr>
                                <a:rPr lang="en-US" sz="1400" i="1" smtClean="0">
                                  <a:latin typeface="Cambria Math"/>
                                </a:rPr>
                              </m:ctrlPr>
                            </m:sSubPr>
                            <m:e>
                              <m:r>
                                <a:rPr lang="en-US" sz="1400" b="1" i="0" smtClean="0">
                                  <a:latin typeface="Cambria Math"/>
                                </a:rPr>
                                <m:t>𝐧</m:t>
                              </m:r>
                            </m:e>
                            <m:sub>
                              <m:r>
                                <a:rPr lang="en-US" sz="1400" b="0" i="1" smtClean="0">
                                  <a:latin typeface="Cambria Math"/>
                                </a:rPr>
                                <m:t>𝑢</m:t>
                              </m:r>
                            </m:sub>
                          </m:sSub>
                          <m:d>
                            <m:dPr>
                              <m:ctrlPr>
                                <a:rPr lang="en-US" sz="1400" b="0" i="1" smtClean="0">
                                  <a:latin typeface="Cambria Math"/>
                                </a:rPr>
                              </m:ctrlPr>
                            </m:dPr>
                            <m:e>
                              <m:sSub>
                                <m:sSubPr>
                                  <m:ctrlPr>
                                    <a:rPr lang="en-US" sz="1400" i="1" smtClean="0">
                                      <a:latin typeface="Cambria Math"/>
                                    </a:rPr>
                                  </m:ctrlPr>
                                </m:sSubPr>
                                <m:e>
                                  <m:r>
                                    <a:rPr lang="en-US" sz="1400" b="1" i="0" smtClean="0">
                                      <a:latin typeface="Cambria Math"/>
                                    </a:rPr>
                                    <m:t>𝐧</m:t>
                                  </m:r>
                                </m:e>
                                <m:sub>
                                  <m:r>
                                    <a:rPr lang="en-US" sz="1400" b="0" i="1" smtClean="0">
                                      <a:latin typeface="Cambria Math"/>
                                    </a:rPr>
                                    <m:t>𝑢</m:t>
                                  </m:r>
                                </m:sub>
                              </m:sSub>
                              <m:d>
                                <m:dPr>
                                  <m:begChr m:val="‖"/>
                                  <m:endChr m:val="‖"/>
                                  <m:ctrlPr>
                                    <a:rPr lang="en-US" sz="1400" b="0" i="1" smtClean="0">
                                      <a:latin typeface="Cambria Math"/>
                                      <a:ea typeface="Cambria Math"/>
                                    </a:rPr>
                                  </m:ctrlPr>
                                </m:dPr>
                                <m:e>
                                  <m:r>
                                    <a:rPr lang="en-US" sz="1400" b="0" i="1" smtClean="0">
                                      <a:latin typeface="Cambria Math"/>
                                      <a:ea typeface="Cambria Math"/>
                                    </a:rPr>
                                    <m:t>𝛻𝜙</m:t>
                                  </m:r>
                                </m:e>
                              </m:d>
                              <m:r>
                                <a:rPr lang="en-US" sz="1400" b="0" i="1" smtClean="0">
                                  <a:latin typeface="Cambria Math"/>
                                  <a:ea typeface="Cambria Math"/>
                                </a:rPr>
                                <m:t>−</m:t>
                              </m:r>
                              <m:r>
                                <a:rPr lang="en-US" sz="1400" b="0" i="1" smtClean="0">
                                  <a:latin typeface="Cambria Math"/>
                                  <a:ea typeface="Cambria Math"/>
                                </a:rPr>
                                <m:t>𝛻𝜙</m:t>
                              </m:r>
                            </m:e>
                          </m:d>
                          <m:r>
                            <a:rPr lang="en-US" sz="1400" b="0" i="1" smtClean="0">
                              <a:latin typeface="Cambria Math"/>
                              <a:ea typeface="Cambria Math"/>
                            </a:rPr>
                            <m:t> </m:t>
                          </m:r>
                          <m:r>
                            <m:rPr>
                              <m:sty m:val="p"/>
                            </m:rPr>
                            <a:rPr lang="en-US" sz="1400" b="0" i="0" smtClean="0">
                              <a:latin typeface="Cambria Math"/>
                              <a:ea typeface="Cambria Math"/>
                            </a:rPr>
                            <m:t>d</m:t>
                          </m:r>
                          <m:r>
                            <m:rPr>
                              <m:sty m:val="p"/>
                            </m:rPr>
                            <a:rPr lang="el-GR" sz="1400" b="0" i="1" smtClean="0">
                              <a:latin typeface="Cambria Math"/>
                              <a:ea typeface="Cambria Math"/>
                            </a:rPr>
                            <m:t>Ω</m:t>
                          </m:r>
                        </m:e>
                      </m:nary>
                    </m:oMath>
                  </m:oMathPara>
                </a14:m>
                <a:endParaRPr lang="en-US" sz="1400" dirty="0" smtClean="0"/>
              </a:p>
            </p:txBody>
          </p:sp>
        </mc:Choice>
        <mc:Fallback>
          <p:sp>
            <p:nvSpPr>
              <p:cNvPr id="24" name="TextBox 23"/>
              <p:cNvSpPr txBox="1">
                <a:spLocks noRot="1" noChangeAspect="1" noMove="1" noResize="1" noEditPoints="1" noAdjustHandles="1" noChangeArrowheads="1" noChangeShapeType="1" noTextEdit="1"/>
              </p:cNvSpPr>
              <p:nvPr/>
            </p:nvSpPr>
            <p:spPr>
              <a:xfrm>
                <a:off x="2153781" y="1873326"/>
                <a:ext cx="2396799" cy="809902"/>
              </a:xfrm>
              <a:prstGeom prst="rect">
                <a:avLst/>
              </a:prstGeom>
              <a:blipFill rotWithShape="1">
                <a:blip r:embed="rId10"/>
                <a:stretch>
                  <a:fillRect t="-1504"/>
                </a:stretch>
              </a:blipFill>
            </p:spPr>
            <p:txBody>
              <a:bodyPr/>
              <a:lstStyle/>
              <a:p>
                <a:r>
                  <a:rPr lang="en-US">
                    <a:noFill/>
                  </a:rPr>
                  <a:t> </a:t>
                </a:r>
              </a:p>
            </p:txBody>
          </p:sp>
        </mc:Fallback>
      </mc:AlternateContent>
      <p:pic>
        <p:nvPicPr>
          <p:cNvPr id="33" name="Picture 32"/>
          <p:cNvPicPr>
            <a:picLocks noChangeAspect="1"/>
          </p:cNvPicPr>
          <p:nvPr/>
        </p:nvPicPr>
        <p:blipFill rotWithShape="1">
          <a:blip r:embed="rId11" cstate="print">
            <a:extLst>
              <a:ext uri="{28A0092B-C50C-407E-A947-70E740481C1C}">
                <a14:useLocalDpi xmlns:a14="http://schemas.microsoft.com/office/drawing/2010/main" val="0"/>
              </a:ext>
            </a:extLst>
          </a:blip>
          <a:srcRect l="12139" r="10759" b="5000"/>
          <a:stretch/>
        </p:blipFill>
        <p:spPr>
          <a:xfrm>
            <a:off x="2509069" y="4352932"/>
            <a:ext cx="1410046" cy="1303020"/>
          </a:xfrm>
          <a:prstGeom prst="rect">
            <a:avLst/>
          </a:prstGeom>
        </p:spPr>
      </p:pic>
      <mc:AlternateContent xmlns:mc="http://schemas.openxmlformats.org/markup-compatibility/2006">
        <mc:Choice xmlns:a14="http://schemas.microsoft.com/office/drawing/2010/main" Requires="a14">
          <p:sp>
            <p:nvSpPr>
              <p:cNvPr id="35" name="TextBox 34"/>
              <p:cNvSpPr txBox="1"/>
              <p:nvPr/>
            </p:nvSpPr>
            <p:spPr>
              <a:xfrm>
                <a:off x="2376851" y="5655953"/>
                <a:ext cx="1542264"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400" i="1" smtClean="0">
                          <a:latin typeface="Cambria Math"/>
                          <a:ea typeface="Cambria Math"/>
                        </a:rPr>
                        <m:t>𝜖</m:t>
                      </m:r>
                      <m:r>
                        <a:rPr lang="en-US" sz="1400" b="0" i="1" smtClean="0">
                          <a:latin typeface="Cambria Math"/>
                          <a:ea typeface="Cambria Math"/>
                        </a:rPr>
                        <m:t>=4.0</m:t>
                      </m:r>
                    </m:oMath>
                  </m:oMathPara>
                </a14:m>
                <a:endParaRPr lang="en-US" sz="1400" dirty="0"/>
              </a:p>
            </p:txBody>
          </p:sp>
        </mc:Choice>
        <mc:Fallback>
          <p:sp>
            <p:nvSpPr>
              <p:cNvPr id="35" name="TextBox 34"/>
              <p:cNvSpPr txBox="1">
                <a:spLocks noRot="1" noChangeAspect="1" noMove="1" noResize="1" noEditPoints="1" noAdjustHandles="1" noChangeArrowheads="1" noChangeShapeType="1" noTextEdit="1"/>
              </p:cNvSpPr>
              <p:nvPr/>
            </p:nvSpPr>
            <p:spPr>
              <a:xfrm>
                <a:off x="2376851" y="5655953"/>
                <a:ext cx="1542264" cy="307777"/>
              </a:xfrm>
              <a:prstGeom prst="rect">
                <a:avLst/>
              </a:prstGeom>
              <a:blipFill rotWithShape="1">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p:cNvSpPr txBox="1"/>
              <p:nvPr/>
            </p:nvSpPr>
            <p:spPr>
              <a:xfrm>
                <a:off x="521176" y="5655953"/>
                <a:ext cx="1554498"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400" i="1" smtClean="0">
                          <a:latin typeface="Cambria Math"/>
                          <a:ea typeface="Cambria Math"/>
                        </a:rPr>
                        <m:t>𝜙</m:t>
                      </m:r>
                    </m:oMath>
                  </m:oMathPara>
                </a14:m>
                <a:endParaRPr lang="en-US" sz="1200" dirty="0"/>
              </a:p>
            </p:txBody>
          </p:sp>
        </mc:Choice>
        <mc:Fallback>
          <p:sp>
            <p:nvSpPr>
              <p:cNvPr id="36" name="TextBox 35"/>
              <p:cNvSpPr txBox="1">
                <a:spLocks noRot="1" noChangeAspect="1" noMove="1" noResize="1" noEditPoints="1" noAdjustHandles="1" noChangeArrowheads="1" noChangeShapeType="1" noTextEdit="1"/>
              </p:cNvSpPr>
              <p:nvPr/>
            </p:nvSpPr>
            <p:spPr>
              <a:xfrm>
                <a:off x="521176" y="5655953"/>
                <a:ext cx="1554498" cy="307777"/>
              </a:xfrm>
              <a:prstGeom prst="rect">
                <a:avLst/>
              </a:prstGeom>
              <a:blipFill rotWithShape="1">
                <a:blip r:embed="rId13"/>
                <a:stretch>
                  <a:fillRect b="-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Rectangle 2"/>
              <p:cNvSpPr/>
              <p:nvPr/>
            </p:nvSpPr>
            <p:spPr>
              <a:xfrm>
                <a:off x="4550580" y="1547155"/>
                <a:ext cx="4572000" cy="39190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b="1">
                              <a:latin typeface="Cambria Math"/>
                            </a:rPr>
                            <m:t>𝐧</m:t>
                          </m:r>
                        </m:e>
                        <m:sub>
                          <m:r>
                            <a:rPr lang="en-US" i="1">
                              <a:latin typeface="Cambria Math"/>
                            </a:rPr>
                            <m:t>𝑔</m:t>
                          </m:r>
                        </m:sub>
                      </m:sSub>
                    </m:oMath>
                  </m:oMathPara>
                </a14:m>
                <a:endParaRPr lang="en-US" dirty="0"/>
              </a:p>
            </p:txBody>
          </p:sp>
        </mc:Choice>
        <mc:Fallback>
          <p:sp>
            <p:nvSpPr>
              <p:cNvPr id="3" name="Rectangle 2"/>
              <p:cNvSpPr>
                <a:spLocks noRot="1" noChangeAspect="1" noMove="1" noResize="1" noEditPoints="1" noAdjustHandles="1" noChangeArrowheads="1" noChangeShapeType="1" noTextEdit="1"/>
              </p:cNvSpPr>
              <p:nvPr/>
            </p:nvSpPr>
            <p:spPr>
              <a:xfrm>
                <a:off x="4550580" y="1547155"/>
                <a:ext cx="4572000" cy="391902"/>
              </a:xfrm>
              <a:prstGeom prst="rect">
                <a:avLst/>
              </a:prstGeom>
              <a:blipFill rotWithShape="1">
                <a:blip r:embed="rId14"/>
                <a:stretch>
                  <a:fillRect b="-625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Rectangle 27"/>
              <p:cNvSpPr/>
              <p:nvPr/>
            </p:nvSpPr>
            <p:spPr>
              <a:xfrm>
                <a:off x="-2" y="3198570"/>
                <a:ext cx="4572001" cy="1222707"/>
              </a:xfrm>
              <a:prstGeom prst="rect">
                <a:avLst/>
              </a:prstGeom>
            </p:spPr>
            <p:txBody>
              <a:bodyPr wrap="square">
                <a:spAutoFit/>
              </a:bodyPr>
              <a:lstStyle/>
              <a:p>
                <a:pPr algn="ctr"/>
                <a:r>
                  <a:rPr lang="en-US" sz="1400" dirty="0" smtClean="0"/>
                  <a:t>Project </a:t>
                </a:r>
                <a14:m>
                  <m:oMath xmlns:m="http://schemas.openxmlformats.org/officeDocument/2006/math">
                    <m:r>
                      <a:rPr lang="en-US" sz="1400" b="0" i="1" smtClean="0">
                        <a:latin typeface="Cambria Math"/>
                        <a:ea typeface="Cambria Math"/>
                      </a:rPr>
                      <m:t>𝜙</m:t>
                    </m:r>
                  </m:oMath>
                </a14:m>
                <a:r>
                  <a:rPr lang="en-US" sz="1400" dirty="0"/>
                  <a:t> </a:t>
                </a:r>
                <a:r>
                  <a:rPr lang="en-US" sz="1400" dirty="0" smtClean="0"/>
                  <a:t>with hyperbolic </a:t>
                </a:r>
                <a:r>
                  <a:rPr lang="en-US" sz="1400" dirty="0"/>
                  <a:t>tangent </a:t>
                </a:r>
                <a:r>
                  <a:rPr lang="en-US" sz="1400" dirty="0" smtClean="0"/>
                  <a:t>function.</a:t>
                </a:r>
                <a:endParaRPr lang="en-US" sz="1400" b="0" i="1" dirty="0" smtClean="0">
                  <a:latin typeface="Cambria Math"/>
                  <a:ea typeface="Cambria Math"/>
                </a:endParaRPr>
              </a:p>
              <a:p>
                <a:pPr algn="ctr"/>
                <a14:m>
                  <m:oMathPara xmlns:m="http://schemas.openxmlformats.org/officeDocument/2006/math">
                    <m:oMathParaPr>
                      <m:jc m:val="center"/>
                    </m:oMathParaPr>
                    <m:oMath xmlns:m="http://schemas.openxmlformats.org/officeDocument/2006/math">
                      <m:r>
                        <a:rPr lang="en-US" sz="1400" b="0" i="1" smtClean="0">
                          <a:latin typeface="Cambria Math"/>
                          <a:ea typeface="Cambria Math"/>
                        </a:rPr>
                        <m:t>𝜓</m:t>
                      </m:r>
                      <m:d>
                        <m:dPr>
                          <m:ctrlPr>
                            <a:rPr lang="en-US" sz="1400" b="0" i="1" smtClean="0">
                              <a:latin typeface="Cambria Math"/>
                              <a:ea typeface="Cambria Math"/>
                            </a:rPr>
                          </m:ctrlPr>
                        </m:dPr>
                        <m:e>
                          <m:r>
                            <a:rPr lang="en-US" sz="1400" b="0" i="1" smtClean="0">
                              <a:latin typeface="Cambria Math"/>
                              <a:ea typeface="Cambria Math"/>
                            </a:rPr>
                            <m:t>𝜙</m:t>
                          </m:r>
                        </m:e>
                      </m:d>
                      <m:r>
                        <a:rPr lang="en-US" sz="1400" b="0" i="1" smtClean="0">
                          <a:latin typeface="Cambria Math"/>
                          <a:ea typeface="Cambria Math"/>
                        </a:rPr>
                        <m:t>=</m:t>
                      </m:r>
                      <m:f>
                        <m:fPr>
                          <m:ctrlPr>
                            <a:rPr lang="en-US" sz="1400" b="0" i="1" smtClean="0">
                              <a:latin typeface="Cambria Math"/>
                              <a:ea typeface="Cambria Math"/>
                            </a:rPr>
                          </m:ctrlPr>
                        </m:fPr>
                        <m:num>
                          <m:r>
                            <a:rPr lang="en-US" sz="1400" b="0" i="1" smtClean="0">
                              <a:latin typeface="Cambria Math"/>
                              <a:ea typeface="Cambria Math"/>
                            </a:rPr>
                            <m:t>1</m:t>
                          </m:r>
                        </m:num>
                        <m:den>
                          <m:r>
                            <a:rPr lang="en-US" sz="1400" b="0" i="1" smtClean="0">
                              <a:latin typeface="Cambria Math"/>
                              <a:ea typeface="Cambria Math"/>
                            </a:rPr>
                            <m:t>2</m:t>
                          </m:r>
                        </m:den>
                      </m:f>
                      <m:d>
                        <m:dPr>
                          <m:ctrlPr>
                            <a:rPr lang="en-US" sz="1400" b="0" i="1" smtClean="0">
                              <a:latin typeface="Cambria Math"/>
                              <a:ea typeface="Cambria Math"/>
                            </a:rPr>
                          </m:ctrlPr>
                        </m:dPr>
                        <m:e>
                          <m:func>
                            <m:funcPr>
                              <m:ctrlPr>
                                <a:rPr lang="en-US" sz="1400" b="0" i="1" smtClean="0">
                                  <a:latin typeface="Cambria Math"/>
                                  <a:ea typeface="Cambria Math"/>
                                </a:rPr>
                              </m:ctrlPr>
                            </m:funcPr>
                            <m:fName>
                              <m:r>
                                <m:rPr>
                                  <m:sty m:val="p"/>
                                </m:rPr>
                                <a:rPr lang="en-US" sz="1400" b="0" i="0" smtClean="0">
                                  <a:latin typeface="Cambria Math"/>
                                  <a:ea typeface="Cambria Math"/>
                                </a:rPr>
                                <m:t>tanh</m:t>
                              </m:r>
                            </m:fName>
                            <m:e>
                              <m:d>
                                <m:dPr>
                                  <m:ctrlPr>
                                    <a:rPr lang="en-US" sz="1400" b="0" i="1" smtClean="0">
                                      <a:latin typeface="Cambria Math"/>
                                      <a:ea typeface="Cambria Math"/>
                                    </a:rPr>
                                  </m:ctrlPr>
                                </m:dPr>
                                <m:e>
                                  <m:f>
                                    <m:fPr>
                                      <m:ctrlPr>
                                        <a:rPr lang="en-US" sz="1400" b="0" i="1" smtClean="0">
                                          <a:latin typeface="Cambria Math"/>
                                          <a:ea typeface="Cambria Math"/>
                                        </a:rPr>
                                      </m:ctrlPr>
                                    </m:fPr>
                                    <m:num>
                                      <m:r>
                                        <a:rPr lang="en-US" sz="1400" b="0" i="1" smtClean="0">
                                          <a:latin typeface="Cambria Math"/>
                                          <a:ea typeface="Cambria Math"/>
                                        </a:rPr>
                                        <m:t>𝜙</m:t>
                                      </m:r>
                                    </m:num>
                                    <m:den>
                                      <m:r>
                                        <a:rPr lang="en-US" sz="1400" b="0" i="1" smtClean="0">
                                          <a:latin typeface="Cambria Math"/>
                                          <a:ea typeface="Cambria Math"/>
                                        </a:rPr>
                                        <m:t>2</m:t>
                                      </m:r>
                                      <m:r>
                                        <a:rPr lang="en-US" sz="1400" b="0" i="1" smtClean="0">
                                          <a:latin typeface="Cambria Math"/>
                                          <a:ea typeface="Cambria Math"/>
                                        </a:rPr>
                                        <m:t>𝜖</m:t>
                                      </m:r>
                                    </m:den>
                                  </m:f>
                                </m:e>
                              </m:d>
                              <m:r>
                                <a:rPr lang="en-US" sz="1400" b="0" i="1" smtClean="0">
                                  <a:latin typeface="Cambria Math"/>
                                  <a:ea typeface="Cambria Math"/>
                                </a:rPr>
                                <m:t>+1</m:t>
                              </m:r>
                            </m:e>
                          </m:func>
                        </m:e>
                      </m:d>
                    </m:oMath>
                  </m:oMathPara>
                </a14:m>
                <a:endParaRPr lang="en-US" sz="1400" dirty="0" smtClean="0"/>
              </a:p>
              <a:p>
                <a:pPr algn="ctr"/>
                <a:endParaRPr lang="en-US" sz="1400" dirty="0" smtClean="0"/>
              </a:p>
              <a:p>
                <a:pPr algn="ctr"/>
                <a:r>
                  <a:rPr lang="en-US" sz="1400" dirty="0" smtClean="0"/>
                  <a:t>Enforce </a:t>
                </a:r>
                <a:r>
                  <a:rPr lang="en-US" sz="1400" dirty="0" smtClean="0"/>
                  <a:t>same as </a:t>
                </a:r>
                <a14:m>
                  <m:oMath xmlns:m="http://schemas.openxmlformats.org/officeDocument/2006/math">
                    <m:sSub>
                      <m:sSubPr>
                        <m:ctrlPr>
                          <a:rPr lang="en-US" sz="1400" i="1">
                            <a:latin typeface="Cambria Math"/>
                          </a:rPr>
                        </m:ctrlPr>
                      </m:sSubPr>
                      <m:e>
                        <m:r>
                          <a:rPr lang="en-US" sz="1400" b="1">
                            <a:latin typeface="Cambria Math"/>
                          </a:rPr>
                          <m:t>𝐧</m:t>
                        </m:r>
                      </m:e>
                      <m:sub>
                        <m:r>
                          <a:rPr lang="en-US" sz="1400" i="1">
                            <a:latin typeface="Cambria Math"/>
                            <a:ea typeface="Cambria Math"/>
                          </a:rPr>
                          <m:t>𝑢</m:t>
                        </m:r>
                      </m:sub>
                    </m:sSub>
                  </m:oMath>
                </a14:m>
                <a:r>
                  <a:rPr lang="en-US" sz="1400" dirty="0" smtClean="0"/>
                  <a:t>.</a:t>
                </a:r>
                <a:endParaRPr lang="en-US" sz="1400" dirty="0" smtClean="0"/>
              </a:p>
            </p:txBody>
          </p:sp>
        </mc:Choice>
        <mc:Fallback>
          <p:sp>
            <p:nvSpPr>
              <p:cNvPr id="28" name="Rectangle 27"/>
              <p:cNvSpPr>
                <a:spLocks noRot="1" noChangeAspect="1" noMove="1" noResize="1" noEditPoints="1" noAdjustHandles="1" noChangeArrowheads="1" noChangeShapeType="1" noTextEdit="1"/>
              </p:cNvSpPr>
              <p:nvPr/>
            </p:nvSpPr>
            <p:spPr>
              <a:xfrm>
                <a:off x="-2" y="3198570"/>
                <a:ext cx="4572001" cy="1222707"/>
              </a:xfrm>
              <a:prstGeom prst="rect">
                <a:avLst/>
              </a:prstGeom>
              <a:blipFill rotWithShape="1">
                <a:blip r:embed="rId15"/>
                <a:stretch>
                  <a:fillRect t="-500" b="-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p:cNvSpPr txBox="1"/>
              <p:nvPr/>
            </p:nvSpPr>
            <p:spPr>
              <a:xfrm>
                <a:off x="4593418" y="6091631"/>
                <a:ext cx="4550582" cy="738664"/>
              </a:xfrm>
              <a:prstGeom prst="rect">
                <a:avLst/>
              </a:prstGeom>
              <a:noFill/>
            </p:spPr>
            <p:txBody>
              <a:bodyPr wrap="square" rtlCol="0">
                <a:spAutoFit/>
              </a:bodyPr>
              <a:lstStyle/>
              <a:p>
                <a:r>
                  <a:rPr lang="en-US" sz="1400" b="1" dirty="0" smtClean="0"/>
                  <a:t>Open issues</a:t>
                </a:r>
                <a:r>
                  <a:rPr lang="en-US" sz="1400" dirty="0" smtClean="0"/>
                  <a:t>:</a:t>
                </a:r>
              </a:p>
              <a:p>
                <a:pPr marL="177800" lvl="1" indent="-177800">
                  <a:buFont typeface="Arial" panose="020B0604020202020204" pitchFamily="34" charset="0"/>
                  <a:buChar char="•"/>
                </a:pPr>
                <a:r>
                  <a:rPr lang="en-US" sz="1400" dirty="0" smtClean="0"/>
                  <a:t>Influence </a:t>
                </a:r>
                <a:r>
                  <a:rPr lang="en-US" sz="1400" dirty="0"/>
                  <a:t>of computing </a:t>
                </a:r>
                <a14:m>
                  <m:oMath xmlns:m="http://schemas.openxmlformats.org/officeDocument/2006/math">
                    <m:r>
                      <a:rPr lang="en-US" sz="1400" b="1" dirty="0">
                        <a:latin typeface="Cambria Math"/>
                      </a:rPr>
                      <m:t>𝐧</m:t>
                    </m:r>
                  </m:oMath>
                </a14:m>
                <a:r>
                  <a:rPr lang="en-US" sz="1400" dirty="0"/>
                  <a:t> from the </a:t>
                </a:r>
                <a:r>
                  <a:rPr lang="en-US" sz="1400" dirty="0" smtClean="0"/>
                  <a:t>level set vs</a:t>
                </a:r>
                <a:r>
                  <a:rPr lang="en-US" sz="1400" dirty="0"/>
                  <a:t>. geometrically on the </a:t>
                </a:r>
                <a:r>
                  <a:rPr lang="en-US" sz="1400" dirty="0" smtClean="0"/>
                  <a:t>smoothness measure?</a:t>
                </a:r>
                <a:endParaRPr lang="en-US" sz="1400" dirty="0"/>
              </a:p>
            </p:txBody>
          </p:sp>
        </mc:Choice>
        <mc:Fallback>
          <p:sp>
            <p:nvSpPr>
              <p:cNvPr id="11" name="TextBox 10"/>
              <p:cNvSpPr txBox="1">
                <a:spLocks noRot="1" noChangeAspect="1" noMove="1" noResize="1" noEditPoints="1" noAdjustHandles="1" noChangeArrowheads="1" noChangeShapeType="1" noTextEdit="1"/>
              </p:cNvSpPr>
              <p:nvPr/>
            </p:nvSpPr>
            <p:spPr>
              <a:xfrm>
                <a:off x="4593418" y="6091631"/>
                <a:ext cx="4550582" cy="738664"/>
              </a:xfrm>
              <a:prstGeom prst="rect">
                <a:avLst/>
              </a:prstGeom>
              <a:blipFill rotWithShape="1">
                <a:blip r:embed="rId16"/>
                <a:stretch>
                  <a:fillRect l="-402" t="-1653" b="-661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3"/>
              <p:cNvSpPr/>
              <p:nvPr/>
            </p:nvSpPr>
            <p:spPr>
              <a:xfrm>
                <a:off x="5761664" y="3071130"/>
                <a:ext cx="3382336" cy="71391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1600" i="1">
                              <a:latin typeface="Cambria Math"/>
                            </a:rPr>
                          </m:ctrlPr>
                        </m:sSubPr>
                        <m:e>
                          <m:r>
                            <a:rPr lang="en-US" sz="1600" i="1">
                              <a:latin typeface="Cambria Math"/>
                              <a:ea typeface="Cambria Math"/>
                            </a:rPr>
                            <m:t>ℱ</m:t>
                          </m:r>
                        </m:e>
                        <m:sub>
                          <m:r>
                            <a:rPr lang="en-US" sz="1600" i="1">
                              <a:latin typeface="Cambria Math"/>
                              <a:ea typeface="Cambria Math"/>
                            </a:rPr>
                            <m:t>𝜅</m:t>
                          </m:r>
                        </m:sub>
                      </m:sSub>
                      <m:r>
                        <a:rPr lang="en-US" sz="1600" i="1">
                          <a:latin typeface="Cambria Math"/>
                        </a:rPr>
                        <m:t>=</m:t>
                      </m:r>
                      <m:nary>
                        <m:naryPr>
                          <m:ctrlPr>
                            <a:rPr lang="en-US" sz="1600" i="1">
                              <a:latin typeface="Cambria Math"/>
                            </a:rPr>
                          </m:ctrlPr>
                        </m:naryPr>
                        <m:sub>
                          <m:r>
                            <a:rPr lang="en-US" sz="1600" i="1">
                              <a:latin typeface="Cambria Math"/>
                              <a:ea typeface="Cambria Math"/>
                            </a:rPr>
                            <m:t>𝜙</m:t>
                          </m:r>
                          <m:r>
                            <a:rPr lang="en-US" sz="1600" i="1">
                              <a:latin typeface="Cambria Math"/>
                              <a:ea typeface="Cambria Math"/>
                            </a:rPr>
                            <m:t>=0</m:t>
                          </m:r>
                        </m:sub>
                        <m:sup/>
                        <m:e>
                          <m:sSup>
                            <m:sSupPr>
                              <m:ctrlPr>
                                <a:rPr lang="en-US" sz="1600" i="1">
                                  <a:latin typeface="Cambria Math"/>
                                </a:rPr>
                              </m:ctrlPr>
                            </m:sSupPr>
                            <m:e>
                              <m:d>
                                <m:dPr>
                                  <m:begChr m:val="‖"/>
                                  <m:endChr m:val="‖"/>
                                  <m:ctrlPr>
                                    <a:rPr lang="en-US" sz="1600" i="1">
                                      <a:latin typeface="Cambria Math"/>
                                      <a:ea typeface="Cambria Math"/>
                                    </a:rPr>
                                  </m:ctrlPr>
                                </m:dPr>
                                <m:e>
                                  <m:f>
                                    <m:fPr>
                                      <m:ctrlPr>
                                        <a:rPr lang="en-US" sz="1600" i="1">
                                          <a:latin typeface="Cambria Math"/>
                                          <a:ea typeface="Cambria Math"/>
                                        </a:rPr>
                                      </m:ctrlPr>
                                    </m:fPr>
                                    <m:num>
                                      <m:r>
                                        <m:rPr>
                                          <m:sty m:val="p"/>
                                        </m:rPr>
                                        <a:rPr lang="en-US" sz="1600">
                                          <a:latin typeface="Cambria Math"/>
                                          <a:ea typeface="Cambria Math"/>
                                        </a:rPr>
                                        <m:t>d</m:t>
                                      </m:r>
                                      <m:r>
                                        <a:rPr lang="en-US" sz="1600" b="1">
                                          <a:latin typeface="Cambria Math"/>
                                          <a:ea typeface="Cambria Math"/>
                                        </a:rPr>
                                        <m:t>𝐧</m:t>
                                      </m:r>
                                    </m:num>
                                    <m:den>
                                      <m:r>
                                        <m:rPr>
                                          <m:sty m:val="p"/>
                                        </m:rPr>
                                        <a:rPr lang="en-US" sz="1600">
                                          <a:latin typeface="Cambria Math"/>
                                          <a:ea typeface="Cambria Math"/>
                                        </a:rPr>
                                        <m:t>d</m:t>
                                      </m:r>
                                      <m:r>
                                        <a:rPr lang="en-US" sz="1600" i="1">
                                          <a:latin typeface="Cambria Math"/>
                                          <a:ea typeface="Cambria Math"/>
                                        </a:rPr>
                                        <m:t>𝑠</m:t>
                                      </m:r>
                                    </m:den>
                                  </m:f>
                                </m:e>
                              </m:d>
                            </m:e>
                            <m:sup>
                              <m:r>
                                <a:rPr lang="en-US" sz="1600" i="1">
                                  <a:latin typeface="Cambria Math"/>
                                </a:rPr>
                                <m:t>2</m:t>
                              </m:r>
                            </m:sup>
                          </m:sSup>
                          <m:r>
                            <m:rPr>
                              <m:sty m:val="p"/>
                            </m:rPr>
                            <a:rPr lang="en-US" sz="1600">
                              <a:latin typeface="Cambria Math"/>
                            </a:rPr>
                            <m:t>d</m:t>
                          </m:r>
                          <m:r>
                            <m:rPr>
                              <m:sty m:val="p"/>
                            </m:rPr>
                            <a:rPr lang="el-GR" sz="1600" i="1">
                              <a:latin typeface="Cambria Math"/>
                              <a:ea typeface="Cambria Math"/>
                            </a:rPr>
                            <m:t>Γ</m:t>
                          </m:r>
                        </m:e>
                      </m:nary>
                      <m:r>
                        <a:rPr lang="en-US" sz="1600" i="1">
                          <a:latin typeface="Cambria Math"/>
                          <a:ea typeface="Cambria Math"/>
                        </a:rPr>
                        <m:t>=</m:t>
                      </m:r>
                      <m:f>
                        <m:fPr>
                          <m:ctrlPr>
                            <a:rPr lang="en-US" sz="1600" i="1">
                              <a:latin typeface="Cambria Math"/>
                              <a:ea typeface="Cambria Math"/>
                            </a:rPr>
                          </m:ctrlPr>
                        </m:fPr>
                        <m:num>
                          <m:r>
                            <a:rPr lang="en-US" sz="1600" i="1">
                              <a:latin typeface="Cambria Math"/>
                              <a:ea typeface="Cambria Math"/>
                            </a:rPr>
                            <m:t>1</m:t>
                          </m:r>
                        </m:num>
                        <m:den>
                          <m:r>
                            <a:rPr lang="en-US" sz="1600" i="1">
                              <a:latin typeface="Cambria Math"/>
                              <a:ea typeface="Cambria Math"/>
                            </a:rPr>
                            <m:t>2</m:t>
                          </m:r>
                        </m:den>
                      </m:f>
                      <m:nary>
                        <m:naryPr>
                          <m:ctrlPr>
                            <a:rPr lang="en-US" sz="1600" i="1">
                              <a:latin typeface="Cambria Math"/>
                              <a:ea typeface="Cambria Math"/>
                            </a:rPr>
                          </m:ctrlPr>
                        </m:naryPr>
                        <m:sub>
                          <m:r>
                            <a:rPr lang="en-US" sz="1600" i="1">
                              <a:latin typeface="Cambria Math"/>
                              <a:ea typeface="Cambria Math"/>
                            </a:rPr>
                            <m:t>𝜙</m:t>
                          </m:r>
                          <m:r>
                            <a:rPr lang="en-US" sz="1600" i="1">
                              <a:latin typeface="Cambria Math"/>
                              <a:ea typeface="Cambria Math"/>
                            </a:rPr>
                            <m:t>=0</m:t>
                          </m:r>
                        </m:sub>
                        <m:sup/>
                        <m:e>
                          <m:r>
                            <a:rPr lang="en-US" sz="1600" i="1">
                              <a:latin typeface="Cambria Math"/>
                              <a:ea typeface="Cambria Math"/>
                            </a:rPr>
                            <m:t>𝜎</m:t>
                          </m:r>
                          <m:r>
                            <a:rPr lang="en-US" sz="1600" i="1">
                              <a:latin typeface="Cambria Math"/>
                              <a:ea typeface="Cambria Math"/>
                            </a:rPr>
                            <m:t>:</m:t>
                          </m:r>
                          <m:r>
                            <a:rPr lang="en-US" sz="1600" i="1">
                              <a:latin typeface="Cambria Math"/>
                              <a:ea typeface="Cambria Math"/>
                            </a:rPr>
                            <m:t>𝜀</m:t>
                          </m:r>
                        </m:e>
                      </m:nary>
                      <m:r>
                        <m:rPr>
                          <m:sty m:val="p"/>
                        </m:rPr>
                        <a:rPr lang="en-US" sz="1600">
                          <a:latin typeface="Cambria Math"/>
                        </a:rPr>
                        <m:t>d</m:t>
                      </m:r>
                      <m:r>
                        <m:rPr>
                          <m:sty m:val="p"/>
                        </m:rPr>
                        <a:rPr lang="el-GR" sz="1600" i="1">
                          <a:latin typeface="Cambria Math"/>
                          <a:ea typeface="Cambria Math"/>
                        </a:rPr>
                        <m:t>Γ</m:t>
                      </m:r>
                    </m:oMath>
                  </m:oMathPara>
                </a14:m>
                <a:endParaRPr lang="en-US" sz="1600" dirty="0"/>
              </a:p>
            </p:txBody>
          </p:sp>
        </mc:Choice>
        <mc:Fallback>
          <p:sp>
            <p:nvSpPr>
              <p:cNvPr id="4" name="Rectangle 3"/>
              <p:cNvSpPr>
                <a:spLocks noRot="1" noChangeAspect="1" noMove="1" noResize="1" noEditPoints="1" noAdjustHandles="1" noChangeArrowheads="1" noChangeShapeType="1" noTextEdit="1"/>
              </p:cNvSpPr>
              <p:nvPr/>
            </p:nvSpPr>
            <p:spPr>
              <a:xfrm>
                <a:off x="5761664" y="3071130"/>
                <a:ext cx="3382336" cy="713913"/>
              </a:xfrm>
              <a:prstGeom prst="rect">
                <a:avLst/>
              </a:prstGeom>
              <a:blipFill rotWithShape="1">
                <a:blip r:embed="rId17"/>
                <a:stretch>
                  <a:fillRect/>
                </a:stretch>
              </a:blipFill>
            </p:spPr>
            <p:txBody>
              <a:bodyPr/>
              <a:lstStyle/>
              <a:p>
                <a:r>
                  <a:rPr lang="en-US">
                    <a:noFill/>
                  </a:rPr>
                  <a:t> </a:t>
                </a:r>
              </a:p>
            </p:txBody>
          </p:sp>
        </mc:Fallback>
      </mc:AlternateContent>
      <p:sp>
        <p:nvSpPr>
          <p:cNvPr id="5" name="Rectangle 4"/>
          <p:cNvSpPr/>
          <p:nvPr/>
        </p:nvSpPr>
        <p:spPr>
          <a:xfrm>
            <a:off x="4572000" y="1871146"/>
            <a:ext cx="4572000" cy="646331"/>
          </a:xfrm>
          <a:prstGeom prst="rect">
            <a:avLst/>
          </a:prstGeom>
        </p:spPr>
        <p:txBody>
          <a:bodyPr>
            <a:spAutoFit/>
          </a:bodyPr>
          <a:lstStyle/>
          <a:p>
            <a:pPr algn="ctr"/>
            <a:r>
              <a:rPr lang="en-US" dirty="0"/>
              <a:t>Model interface as structural linear beam elements.</a:t>
            </a:r>
          </a:p>
        </p:txBody>
      </p:sp>
      <p:cxnSp>
        <p:nvCxnSpPr>
          <p:cNvPr id="7" name="Straight Connector 6"/>
          <p:cNvCxnSpPr/>
          <p:nvPr/>
        </p:nvCxnSpPr>
        <p:spPr>
          <a:xfrm>
            <a:off x="4550580" y="1312101"/>
            <a:ext cx="0" cy="55349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 y="1242359"/>
            <a:ext cx="4572002" cy="3432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From the level set</a:t>
            </a:r>
            <a:endParaRPr lang="en-US" dirty="0"/>
          </a:p>
        </p:txBody>
      </p:sp>
      <p:sp>
        <p:nvSpPr>
          <p:cNvPr id="39" name="Rectangle 38"/>
          <p:cNvSpPr/>
          <p:nvPr/>
        </p:nvSpPr>
        <p:spPr>
          <a:xfrm>
            <a:off x="4572000" y="1242359"/>
            <a:ext cx="4571999" cy="3432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From the geometry</a:t>
            </a:r>
            <a:endParaRPr lang="en-US" dirty="0"/>
          </a:p>
        </p:txBody>
      </p:sp>
    </p:spTree>
    <p:extLst>
      <p:ext uri="{BB962C8B-B14F-4D97-AF65-F5344CB8AC3E}">
        <p14:creationId xmlns:p14="http://schemas.microsoft.com/office/powerpoint/2010/main" val="341545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22" grpId="0"/>
      <p:bldP spid="23" grpId="0"/>
      <p:bldP spid="24" grpId="0"/>
      <p:bldP spid="35" grpId="0"/>
      <p:bldP spid="36" grpId="0"/>
      <p:bldP spid="3" grpId="0"/>
      <p:bldP spid="28" grpId="0"/>
      <p:bldP spid="11" grpId="0"/>
      <p:bldP spid="4" grpId="0"/>
      <p:bldP spid="5" grpId="0"/>
      <p:bldP spid="16" grpId="0" animBg="1"/>
      <p:bldP spid="3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Preliminary results</a:t>
            </a:r>
            <a:endParaRPr lang="en-US" dirty="0"/>
          </a:p>
        </p:txBody>
      </p:sp>
      <p:pic>
        <p:nvPicPr>
          <p:cNvPr id="10" name="Content Placeholder 9"/>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7200" y="2531129"/>
            <a:ext cx="4040188" cy="2126414"/>
          </a:xfrm>
        </p:spPr>
      </p:pic>
      <mc:AlternateContent xmlns:mc="http://schemas.openxmlformats.org/markup-compatibility/2006" xmlns:a14="http://schemas.microsoft.com/office/drawing/2010/main">
        <mc:Choice Requires="a14">
          <p:sp>
            <p:nvSpPr>
              <p:cNvPr id="7" name="Text Placeholder 6"/>
              <p:cNvSpPr>
                <a:spLocks noGrp="1"/>
              </p:cNvSpPr>
              <p:nvPr>
                <p:ph type="body" sz="quarter" idx="3"/>
              </p:nvPr>
            </p:nvSpPr>
            <p:spPr/>
            <p:txBody>
              <a:bodyPr/>
              <a:lstStyle/>
              <a:p>
                <a:pPr algn="ctr"/>
                <a:r>
                  <a:rPr lang="en-US" b="0" dirty="0" smtClean="0"/>
                  <a:t>Minimize</a:t>
                </a:r>
                <a:r>
                  <a:rPr lang="en-US" dirty="0" smtClean="0"/>
                  <a:t> </a:t>
                </a:r>
                <a14:m>
                  <m:oMath xmlns:m="http://schemas.openxmlformats.org/officeDocument/2006/math">
                    <m:sSub>
                      <m:sSubPr>
                        <m:ctrlPr>
                          <a:rPr lang="en-US" b="0" i="1" smtClean="0">
                            <a:latin typeface="Cambria Math"/>
                          </a:rPr>
                        </m:ctrlPr>
                      </m:sSubPr>
                      <m:e>
                        <m:r>
                          <a:rPr lang="en-US" b="0" i="1" smtClean="0">
                            <a:latin typeface="Cambria Math"/>
                            <a:ea typeface="Cambria Math"/>
                          </a:rPr>
                          <m:t>ℱ</m:t>
                        </m:r>
                      </m:e>
                      <m:sub>
                        <m:r>
                          <m:rPr>
                            <m:sty m:val="p"/>
                          </m:rPr>
                          <a:rPr lang="en-US" b="0" i="0" smtClean="0">
                            <a:latin typeface="Cambria Math"/>
                          </a:rPr>
                          <m:t>SE</m:t>
                        </m:r>
                      </m:sub>
                    </m:sSub>
                    <m:r>
                      <a:rPr lang="en-US" b="0" i="1" smtClean="0">
                        <a:latin typeface="Cambria Math"/>
                      </a:rPr>
                      <m:t>+</m:t>
                    </m:r>
                    <m:sSub>
                      <m:sSubPr>
                        <m:ctrlPr>
                          <a:rPr lang="en-US" b="0" i="1" smtClean="0">
                            <a:latin typeface="Cambria Math"/>
                          </a:rPr>
                        </m:ctrlPr>
                      </m:sSubPr>
                      <m:e>
                        <m:r>
                          <a:rPr lang="en-US" b="0" i="1" smtClean="0">
                            <a:latin typeface="Cambria Math"/>
                            <a:ea typeface="Cambria Math"/>
                          </a:rPr>
                          <m:t>ℱ</m:t>
                        </m:r>
                      </m:e>
                      <m:sub>
                        <m:r>
                          <a:rPr lang="en-US" b="0" i="1" smtClean="0">
                            <a:latin typeface="Cambria Math"/>
                            <a:ea typeface="Cambria Math"/>
                          </a:rPr>
                          <m:t>𝜅</m:t>
                        </m:r>
                      </m:sub>
                    </m:sSub>
                  </m:oMath>
                </a14:m>
                <a:r>
                  <a:rPr lang="en-US" dirty="0" smtClean="0"/>
                  <a:t> </a:t>
                </a:r>
                <a:r>
                  <a:rPr lang="en-US" b="0" dirty="0" smtClean="0"/>
                  <a:t>using </a:t>
                </a:r>
                <a14:m>
                  <m:oMath xmlns:m="http://schemas.openxmlformats.org/officeDocument/2006/math">
                    <m:sSub>
                      <m:sSubPr>
                        <m:ctrlPr>
                          <a:rPr lang="en-US" b="0" i="1" smtClean="0">
                            <a:latin typeface="Cambria Math"/>
                          </a:rPr>
                        </m:ctrlPr>
                      </m:sSubPr>
                      <m:e>
                        <m:r>
                          <a:rPr lang="en-US">
                            <a:latin typeface="Cambria Math"/>
                          </a:rPr>
                          <m:t>𝐧</m:t>
                        </m:r>
                      </m:e>
                      <m:sub>
                        <m:r>
                          <a:rPr lang="en-US" b="0" i="1" smtClean="0">
                            <a:latin typeface="Cambria Math"/>
                          </a:rPr>
                          <m:t>𝑔</m:t>
                        </m:r>
                      </m:sub>
                    </m:sSub>
                  </m:oMath>
                </a14:m>
                <a:endParaRPr lang="en-US" b="0" dirty="0" smtClean="0"/>
              </a:p>
            </p:txBody>
          </p:sp>
        </mc:Choice>
        <mc:Fallback xmlns="">
          <p:sp>
            <p:nvSpPr>
              <p:cNvPr id="7" name="Text Placeholder 6"/>
              <p:cNvSpPr>
                <a:spLocks noGrp="1" noRot="1" noChangeAspect="1" noMove="1" noResize="1" noEditPoints="1" noAdjustHandles="1" noChangeArrowheads="1" noChangeShapeType="1" noTextEdit="1"/>
              </p:cNvSpPr>
              <p:nvPr>
                <p:ph type="body" sz="quarter" idx="3"/>
              </p:nvPr>
            </p:nvSpPr>
            <p:spPr>
              <a:blipFill rotWithShape="1">
                <a:blip r:embed="rId4"/>
                <a:stretch>
                  <a:fillRect l="-151" b="-18095"/>
                </a:stretch>
              </a:blipFill>
            </p:spPr>
            <p:txBody>
              <a:bodyPr/>
              <a:lstStyle/>
              <a:p>
                <a:r>
                  <a:rPr lang="en-US">
                    <a:noFill/>
                  </a:rPr>
                  <a:t> </a:t>
                </a:r>
              </a:p>
            </p:txBody>
          </p:sp>
        </mc:Fallback>
      </mc:AlternateContent>
      <p:pic>
        <p:nvPicPr>
          <p:cNvPr id="11" name="Content Placeholder 10"/>
          <p:cNvPicPr>
            <a:picLocks noGrp="1" noChangeAspect="1"/>
          </p:cNvPicPr>
          <p:nvPr>
            <p:ph sz="quarter" idx="4"/>
          </p:nvPr>
        </p:nvPicPr>
        <p:blipFill>
          <a:blip r:embed="rId5" cstate="print">
            <a:extLst>
              <a:ext uri="{28A0092B-C50C-407E-A947-70E740481C1C}">
                <a14:useLocalDpi xmlns:a14="http://schemas.microsoft.com/office/drawing/2010/main" val="0"/>
              </a:ext>
            </a:extLst>
          </a:blip>
          <a:stretch>
            <a:fillRect/>
          </a:stretch>
        </p:blipFill>
        <p:spPr>
          <a:xfrm>
            <a:off x="4645025" y="2530711"/>
            <a:ext cx="4041775" cy="2127249"/>
          </a:xfrm>
        </p:spPr>
      </p:pic>
      <mc:AlternateContent xmlns:mc="http://schemas.openxmlformats.org/markup-compatibility/2006" xmlns:a14="http://schemas.microsoft.com/office/drawing/2010/main">
        <mc:Choice Requires="a14">
          <p:sp>
            <p:nvSpPr>
              <p:cNvPr id="9" name="Content Placeholder 2"/>
              <p:cNvSpPr>
                <a:spLocks noGrp="1"/>
              </p:cNvSpPr>
              <p:nvPr>
                <p:ph type="body" idx="1"/>
              </p:nvPr>
            </p:nvSpPr>
            <p:spPr/>
            <p:txBody>
              <a:bodyPr>
                <a:normAutofit/>
              </a:bodyPr>
              <a:lstStyle/>
              <a:p>
                <a:pPr algn="ctr"/>
                <a:r>
                  <a:rPr lang="en-US" b="0" dirty="0" smtClean="0"/>
                  <a:t>Minimize</a:t>
                </a:r>
                <a:r>
                  <a:rPr lang="en-US" dirty="0" smtClean="0"/>
                  <a:t> </a:t>
                </a:r>
                <a14:m>
                  <m:oMath xmlns:m="http://schemas.openxmlformats.org/officeDocument/2006/math">
                    <m:sSub>
                      <m:sSubPr>
                        <m:ctrlPr>
                          <a:rPr lang="en-US" b="0" i="1" smtClean="0">
                            <a:latin typeface="Cambria Math"/>
                          </a:rPr>
                        </m:ctrlPr>
                      </m:sSubPr>
                      <m:e>
                        <m:r>
                          <a:rPr lang="en-US" b="0" i="1" smtClean="0">
                            <a:latin typeface="Cambria Math"/>
                            <a:ea typeface="Cambria Math"/>
                          </a:rPr>
                          <m:t>ℱ</m:t>
                        </m:r>
                      </m:e>
                      <m:sub>
                        <m:r>
                          <m:rPr>
                            <m:sty m:val="p"/>
                          </m:rPr>
                          <a:rPr lang="en-US" b="0" i="0" smtClean="0">
                            <a:latin typeface="Cambria Math"/>
                          </a:rPr>
                          <m:t>SE</m:t>
                        </m:r>
                      </m:sub>
                    </m:sSub>
                    <m:r>
                      <a:rPr lang="en-US" b="0" i="1" smtClean="0">
                        <a:latin typeface="Cambria Math"/>
                      </a:rPr>
                      <m:t>+</m:t>
                    </m:r>
                    <m:sSub>
                      <m:sSubPr>
                        <m:ctrlPr>
                          <a:rPr lang="en-US" b="0" i="1" smtClean="0">
                            <a:latin typeface="Cambria Math"/>
                          </a:rPr>
                        </m:ctrlPr>
                      </m:sSubPr>
                      <m:e>
                        <m:r>
                          <a:rPr lang="en-US" b="0" i="1" smtClean="0">
                            <a:latin typeface="Cambria Math"/>
                            <a:ea typeface="Cambria Math"/>
                          </a:rPr>
                          <m:t>ℱ</m:t>
                        </m:r>
                      </m:e>
                      <m:sub>
                        <m:r>
                          <a:rPr lang="en-US" b="0" i="1" smtClean="0">
                            <a:latin typeface="Cambria Math"/>
                            <a:ea typeface="Cambria Math"/>
                          </a:rPr>
                          <m:t>𝜅</m:t>
                        </m:r>
                      </m:sub>
                    </m:sSub>
                  </m:oMath>
                </a14:m>
                <a:r>
                  <a:rPr lang="en-US" dirty="0" smtClean="0"/>
                  <a:t> </a:t>
                </a:r>
                <a:r>
                  <a:rPr lang="en-US" b="0" dirty="0" smtClean="0"/>
                  <a:t>using </a:t>
                </a:r>
                <a14:m>
                  <m:oMath xmlns:m="http://schemas.openxmlformats.org/officeDocument/2006/math">
                    <m:sSub>
                      <m:sSubPr>
                        <m:ctrlPr>
                          <a:rPr lang="en-US" b="0" i="1" smtClean="0">
                            <a:latin typeface="Cambria Math"/>
                          </a:rPr>
                        </m:ctrlPr>
                      </m:sSubPr>
                      <m:e>
                        <m:r>
                          <a:rPr lang="en-US" b="1" i="0" smtClean="0">
                            <a:latin typeface="Cambria Math"/>
                          </a:rPr>
                          <m:t>𝐧</m:t>
                        </m:r>
                      </m:e>
                      <m:sub>
                        <m:r>
                          <a:rPr lang="en-US" b="0" i="1" smtClean="0">
                            <a:latin typeface="Cambria Math"/>
                          </a:rPr>
                          <m:t>𝑢</m:t>
                        </m:r>
                      </m:sub>
                    </m:sSub>
                  </m:oMath>
                </a14:m>
                <a:endParaRPr lang="en-US" b="0" dirty="0" smtClean="0"/>
              </a:p>
            </p:txBody>
          </p:sp>
        </mc:Choice>
        <mc:Fallback xmlns="">
          <p:sp>
            <p:nvSpPr>
              <p:cNvPr id="9" name="Content Placeholder 2"/>
              <p:cNvSpPr>
                <a:spLocks noGrp="1" noRot="1" noChangeAspect="1" noMove="1" noResize="1" noEditPoints="1" noAdjustHandles="1" noChangeArrowheads="1" noChangeShapeType="1" noTextEdit="1"/>
              </p:cNvSpPr>
              <p:nvPr>
                <p:ph type="body" idx="1"/>
              </p:nvPr>
            </p:nvSpPr>
            <p:spPr>
              <a:blipFill rotWithShape="1">
                <a:blip r:embed="rId6"/>
                <a:stretch>
                  <a:fillRect l="-151" b="-2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572000" y="4965200"/>
                <a:ext cx="4572000" cy="1776897"/>
              </a:xfrm>
              <a:prstGeom prst="rect">
                <a:avLst/>
              </a:prstGeom>
              <a:noFill/>
            </p:spPr>
            <p:txBody>
              <a:bodyPr wrap="square" rtlCol="0">
                <a:spAutoFit/>
              </a:bodyPr>
              <a:lstStyle/>
              <a:p>
                <a:pPr marL="166688" indent="-166688">
                  <a:buFont typeface="Arial" panose="020B0604020202020204" pitchFamily="34" charset="0"/>
                  <a:buChar char="•"/>
                </a:pPr>
                <a14:m>
                  <m:oMath xmlns:m="http://schemas.openxmlformats.org/officeDocument/2006/math">
                    <m:sSub>
                      <m:sSubPr>
                        <m:ctrlPr>
                          <a:rPr lang="en-US" b="0" i="1" smtClean="0">
                            <a:latin typeface="Cambria Math"/>
                          </a:rPr>
                        </m:ctrlPr>
                      </m:sSubPr>
                      <m:e>
                        <m:r>
                          <a:rPr lang="en-US" b="0" i="1" smtClean="0">
                            <a:latin typeface="Cambria Math"/>
                            <a:ea typeface="Cambria Math"/>
                          </a:rPr>
                          <m:t>ℱ</m:t>
                        </m:r>
                      </m:e>
                      <m:sub>
                        <m:r>
                          <a:rPr lang="en-US" b="0" i="1" smtClean="0">
                            <a:latin typeface="Cambria Math"/>
                            <a:ea typeface="Cambria Math"/>
                          </a:rPr>
                          <m:t>𝜅</m:t>
                        </m:r>
                      </m:sub>
                    </m:sSub>
                  </m:oMath>
                </a14:m>
                <a:r>
                  <a:rPr lang="en-US" dirty="0" smtClean="0"/>
                  <a:t> </a:t>
                </a:r>
                <a:r>
                  <a:rPr lang="en-US" b="0" dirty="0" smtClean="0"/>
                  <a:t>using </a:t>
                </a:r>
                <a14:m>
                  <m:oMath xmlns:m="http://schemas.openxmlformats.org/officeDocument/2006/math">
                    <m:sSub>
                      <m:sSubPr>
                        <m:ctrlPr>
                          <a:rPr lang="en-US" b="0" i="1" smtClean="0">
                            <a:latin typeface="Cambria Math"/>
                          </a:rPr>
                        </m:ctrlPr>
                      </m:sSubPr>
                      <m:e>
                        <m:r>
                          <a:rPr lang="en-US">
                            <a:latin typeface="Cambria Math"/>
                          </a:rPr>
                          <m:t>𝐧</m:t>
                        </m:r>
                      </m:e>
                      <m:sub>
                        <m:r>
                          <a:rPr lang="en-US" b="0" i="1" smtClean="0">
                            <a:latin typeface="Cambria Math"/>
                          </a:rPr>
                          <m:t>𝑔</m:t>
                        </m:r>
                      </m:sub>
                    </m:sSub>
                  </m:oMath>
                </a14:m>
                <a:r>
                  <a:rPr lang="en-US" dirty="0" smtClean="0"/>
                  <a:t>is computed directly at the intersection points.</a:t>
                </a:r>
              </a:p>
              <a:p>
                <a:pPr marL="568325" lvl="1" indent="-234950">
                  <a:buFont typeface="Arial" panose="020B0604020202020204" pitchFamily="34" charset="0"/>
                  <a:buChar char="•"/>
                </a:pPr>
                <a:r>
                  <a:rPr lang="en-US" dirty="0" smtClean="0"/>
                  <a:t>Smoother results.</a:t>
                </a:r>
              </a:p>
              <a:p>
                <a:pPr marL="166688" indent="-166688">
                  <a:buFont typeface="Arial" panose="020B0604020202020204" pitchFamily="34" charset="0"/>
                  <a:buChar char="•"/>
                </a:pPr>
                <a:r>
                  <a:rPr lang="en-US" b="1" dirty="0" smtClean="0"/>
                  <a:t>Open issues</a:t>
                </a:r>
                <a:r>
                  <a:rPr lang="en-US" dirty="0" smtClean="0"/>
                  <a:t>:</a:t>
                </a:r>
              </a:p>
              <a:p>
                <a:pPr marL="568325" lvl="1" indent="-234950">
                  <a:buFont typeface="Arial" panose="020B0604020202020204" pitchFamily="34" charset="0"/>
                  <a:buChar char="•"/>
                </a:pPr>
                <a:r>
                  <a:rPr lang="en-US" dirty="0" smtClean="0"/>
                  <a:t>Too smooth? </a:t>
                </a:r>
                <a:r>
                  <a:rPr lang="en-US" dirty="0" smtClean="0">
                    <a:sym typeface="Wingdings"/>
                  </a:rPr>
                  <a:t></a:t>
                </a:r>
              </a:p>
              <a:p>
                <a:pPr marL="568325" lvl="1" indent="-234950">
                  <a:buFont typeface="Arial" panose="020B0604020202020204" pitchFamily="34" charset="0"/>
                  <a:buChar char="•"/>
                </a:pPr>
                <a:r>
                  <a:rPr lang="en-US" dirty="0" smtClean="0">
                    <a:sym typeface="Wingdings"/>
                  </a:rPr>
                  <a:t>Penalize only sharp corners?</a:t>
                </a:r>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4572000" y="4965200"/>
                <a:ext cx="4572000" cy="1776897"/>
              </a:xfrm>
              <a:prstGeom prst="rect">
                <a:avLst/>
              </a:prstGeom>
              <a:blipFill rotWithShape="1">
                <a:blip r:embed="rId7"/>
                <a:stretch>
                  <a:fillRect l="-800" t="-1375" b="-4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0" y="4965200"/>
                <a:ext cx="4572000" cy="646331"/>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b="0" i="1" smtClean="0">
                            <a:latin typeface="Cambria Math"/>
                          </a:rPr>
                        </m:ctrlPr>
                      </m:sSubPr>
                      <m:e>
                        <m:r>
                          <a:rPr lang="en-US" b="0" i="1" smtClean="0">
                            <a:latin typeface="Cambria Math"/>
                            <a:ea typeface="Cambria Math"/>
                          </a:rPr>
                          <m:t>ℱ</m:t>
                        </m:r>
                      </m:e>
                      <m:sub>
                        <m:r>
                          <a:rPr lang="en-US" b="0" i="1" smtClean="0">
                            <a:latin typeface="Cambria Math"/>
                            <a:ea typeface="Cambria Math"/>
                          </a:rPr>
                          <m:t>𝜅</m:t>
                        </m:r>
                      </m:sub>
                    </m:sSub>
                  </m:oMath>
                </a14:m>
                <a:r>
                  <a:rPr lang="en-US" dirty="0" smtClean="0"/>
                  <a:t> </a:t>
                </a:r>
                <a:r>
                  <a:rPr lang="en-US" b="0" dirty="0" smtClean="0"/>
                  <a:t>using </a:t>
                </a:r>
                <a14:m>
                  <m:oMath xmlns:m="http://schemas.openxmlformats.org/officeDocument/2006/math">
                    <m:sSub>
                      <m:sSubPr>
                        <m:ctrlPr>
                          <a:rPr lang="en-US" b="0" i="1" smtClean="0">
                            <a:latin typeface="Cambria Math"/>
                          </a:rPr>
                        </m:ctrlPr>
                      </m:sSubPr>
                      <m:e>
                        <m:r>
                          <a:rPr lang="en-US">
                            <a:latin typeface="Cambria Math"/>
                          </a:rPr>
                          <m:t>𝐧</m:t>
                        </m:r>
                      </m:e>
                      <m:sub>
                        <m:r>
                          <a:rPr lang="en-US" b="0" i="1" smtClean="0">
                            <a:latin typeface="Cambria Math"/>
                          </a:rPr>
                          <m:t>𝑢</m:t>
                        </m:r>
                      </m:sub>
                    </m:sSub>
                  </m:oMath>
                </a14:m>
                <a:r>
                  <a:rPr lang="en-US" dirty="0" smtClean="0"/>
                  <a:t> yields a smooth design yet with a few kinks.</a:t>
                </a:r>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0" y="4965200"/>
                <a:ext cx="4572000" cy="646331"/>
              </a:xfrm>
              <a:prstGeom prst="rect">
                <a:avLst/>
              </a:prstGeom>
              <a:blipFill rotWithShape="1">
                <a:blip r:embed="rId8"/>
                <a:stretch>
                  <a:fillRect l="-800" t="-4717" b="-14151"/>
                </a:stretch>
              </a:blipFill>
            </p:spPr>
            <p:txBody>
              <a:bodyPr/>
              <a:lstStyle/>
              <a:p>
                <a:r>
                  <a:rPr lang="en-US">
                    <a:noFill/>
                  </a:rPr>
                  <a:t> </a:t>
                </a:r>
              </a:p>
            </p:txBody>
          </p:sp>
        </mc:Fallback>
      </mc:AlternateContent>
    </p:spTree>
    <p:extLst>
      <p:ext uri="{BB962C8B-B14F-4D97-AF65-F5344CB8AC3E}">
        <p14:creationId xmlns:p14="http://schemas.microsoft.com/office/powerpoint/2010/main" val="267303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P spid="12"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640" y="10955"/>
            <a:ext cx="8602720" cy="1143000"/>
          </a:xfrm>
        </p:spPr>
        <p:txBody>
          <a:bodyPr>
            <a:normAutofit fontScale="90000"/>
          </a:bodyPr>
          <a:lstStyle/>
          <a:p>
            <a:r>
              <a:rPr lang="en-US" dirty="0" smtClean="0"/>
              <a:t>Two-phase problem / manufacturing</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49881" b="50000"/>
          <a:stretch/>
        </p:blipFill>
        <p:spPr>
          <a:xfrm>
            <a:off x="4558637" y="1682406"/>
            <a:ext cx="4582917" cy="113211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126" y="4726153"/>
            <a:ext cx="3657600" cy="166116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600" y="1629364"/>
            <a:ext cx="4572000" cy="1684421"/>
          </a:xfrm>
          <a:prstGeom prst="rect">
            <a:avLst/>
          </a:prstGeom>
        </p:spPr>
      </p:pic>
      <mc:AlternateContent xmlns:mc="http://schemas.openxmlformats.org/markup-compatibility/2006">
        <mc:Choice xmlns:a14="http://schemas.microsoft.com/office/drawing/2010/main" Requires="a14">
          <p:sp>
            <p:nvSpPr>
              <p:cNvPr id="8" name="Rectangle 7"/>
              <p:cNvSpPr/>
              <p:nvPr/>
            </p:nvSpPr>
            <p:spPr>
              <a:xfrm>
                <a:off x="155424" y="3468533"/>
                <a:ext cx="4404501" cy="923330"/>
              </a:xfrm>
              <a:prstGeom prst="rect">
                <a:avLst/>
              </a:prstGeom>
            </p:spPr>
            <p:txBody>
              <a:bodyPr wrap="square">
                <a:spAutoFit/>
              </a:bodyPr>
              <a:lstStyle/>
              <a:p>
                <a:pPr marL="177800" indent="-177800">
                  <a:buFont typeface="Arial" panose="020B0604020202020204" pitchFamily="34" charset="0"/>
                  <a:buChar char="•"/>
                </a:pPr>
                <a:r>
                  <a:rPr lang="en-US" dirty="0" smtClean="0"/>
                  <a:t>Minimize </a:t>
                </a:r>
                <a14:m>
                  <m:oMath xmlns:m="http://schemas.openxmlformats.org/officeDocument/2006/math">
                    <m:sSub>
                      <m:sSubPr>
                        <m:ctrlPr>
                          <a:rPr lang="en-US" i="1" smtClean="0">
                            <a:latin typeface="Cambria Math"/>
                          </a:rPr>
                        </m:ctrlPr>
                      </m:sSubPr>
                      <m:e>
                        <m:r>
                          <a:rPr lang="en-US" i="1" smtClean="0">
                            <a:latin typeface="Cambria Math"/>
                            <a:ea typeface="Cambria Math"/>
                          </a:rPr>
                          <m:t>ℱ</m:t>
                        </m:r>
                      </m:e>
                      <m:sub>
                        <m:r>
                          <m:rPr>
                            <m:sty m:val="p"/>
                          </m:rPr>
                          <a:rPr lang="en-US" b="0" i="0" smtClean="0">
                            <a:latin typeface="Cambria Math"/>
                          </a:rPr>
                          <m:t>SE</m:t>
                        </m:r>
                      </m:sub>
                    </m:sSub>
                    <m:r>
                      <a:rPr lang="en-US" b="0" i="1" smtClean="0">
                        <a:latin typeface="Cambria Math"/>
                      </a:rPr>
                      <m:t>(+</m:t>
                    </m:r>
                    <m:sSub>
                      <m:sSubPr>
                        <m:ctrlPr>
                          <a:rPr lang="en-US" b="0" i="1" smtClean="0">
                            <a:latin typeface="Cambria Math"/>
                          </a:rPr>
                        </m:ctrlPr>
                      </m:sSubPr>
                      <m:e>
                        <m:r>
                          <a:rPr lang="en-US" i="1" smtClean="0">
                            <a:latin typeface="Cambria Math"/>
                            <a:ea typeface="Cambria Math"/>
                          </a:rPr>
                          <m:t>ℱ</m:t>
                        </m:r>
                      </m:e>
                      <m:sub>
                        <m:r>
                          <m:rPr>
                            <m:sty m:val="p"/>
                          </m:rPr>
                          <a:rPr lang="en-US" b="0" i="0" smtClean="0">
                            <a:latin typeface="Cambria Math"/>
                          </a:rPr>
                          <m:t>P</m:t>
                        </m:r>
                      </m:sub>
                    </m:sSub>
                    <m:r>
                      <a:rPr lang="en-US" b="0" i="1" smtClean="0">
                        <a:latin typeface="Cambria Math"/>
                      </a:rPr>
                      <m:t>)</m:t>
                    </m:r>
                  </m:oMath>
                </a14:m>
                <a:endParaRPr lang="en-US" dirty="0" smtClean="0"/>
              </a:p>
              <a:p>
                <a:pPr marL="177800" indent="-177800">
                  <a:buFont typeface="Arial" panose="020B0604020202020204" pitchFamily="34" charset="0"/>
                  <a:buChar char="•"/>
                </a:pPr>
                <a:r>
                  <a:rPr lang="en-US" dirty="0" smtClean="0"/>
                  <a:t>Maximum stiffness for given mass </a:t>
                </a:r>
                <a14:m>
                  <m:oMath xmlns:m="http://schemas.openxmlformats.org/officeDocument/2006/math">
                    <m:r>
                      <a:rPr lang="en-US" i="1" dirty="0">
                        <a:latin typeface="Cambria Math"/>
                      </a:rPr>
                      <m:t>3</m:t>
                    </m:r>
                    <m:r>
                      <a:rPr lang="en-US" i="1" dirty="0" smtClean="0">
                        <a:latin typeface="Cambria Math"/>
                      </a:rPr>
                      <m:t>0%</m:t>
                    </m:r>
                  </m:oMath>
                </a14:m>
                <a:endParaRPr lang="en-US" dirty="0" smtClean="0"/>
              </a:p>
              <a:p>
                <a:pPr marL="177800" indent="-177800">
                  <a:buFont typeface="Arial" panose="020B0604020202020204" pitchFamily="34" charset="0"/>
                  <a:buChar char="•"/>
                </a:pPr>
                <a14:m>
                  <m:oMath xmlns:m="http://schemas.openxmlformats.org/officeDocument/2006/math">
                    <m:r>
                      <a:rPr lang="en-US" b="0" i="1" smtClean="0">
                        <a:latin typeface="Cambria Math"/>
                      </a:rPr>
                      <m:t>120</m:t>
                    </m:r>
                    <m:r>
                      <a:rPr lang="en-US" b="0" i="1" smtClean="0">
                        <a:latin typeface="Cambria Math"/>
                        <a:ea typeface="Cambria Math"/>
                      </a:rPr>
                      <m:t>×30×30</m:t>
                    </m:r>
                  </m:oMath>
                </a14:m>
                <a:endParaRPr lang="en-US" dirty="0"/>
              </a:p>
            </p:txBody>
          </p:sp>
        </mc:Choice>
        <mc:Fallback>
          <p:sp>
            <p:nvSpPr>
              <p:cNvPr id="8" name="Rectangle 7"/>
              <p:cNvSpPr>
                <a:spLocks noRot="1" noChangeAspect="1" noMove="1" noResize="1" noEditPoints="1" noAdjustHandles="1" noChangeArrowheads="1" noChangeShapeType="1" noTextEdit="1"/>
              </p:cNvSpPr>
              <p:nvPr/>
            </p:nvSpPr>
            <p:spPr>
              <a:xfrm>
                <a:off x="155424" y="3468533"/>
                <a:ext cx="4404501" cy="923330"/>
              </a:xfrm>
              <a:prstGeom prst="rect">
                <a:avLst/>
              </a:prstGeom>
              <a:blipFill rotWithShape="1">
                <a:blip r:embed="rId6"/>
                <a:stretch>
                  <a:fillRect l="-830" t="-3311" b="-7285"/>
                </a:stretch>
              </a:blipFill>
            </p:spPr>
            <p:txBody>
              <a:bodyPr/>
              <a:lstStyle/>
              <a:p>
                <a:r>
                  <a:rPr lang="en-US">
                    <a:noFill/>
                  </a:rPr>
                  <a:t> </a:t>
                </a:r>
              </a:p>
            </p:txBody>
          </p:sp>
        </mc:Fallback>
      </mc:AlternateContent>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50000" t="50000"/>
          <a:stretch/>
        </p:blipFill>
        <p:spPr>
          <a:xfrm>
            <a:off x="4493385" y="5407690"/>
            <a:ext cx="4572000" cy="1132115"/>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t="50000" r="50000"/>
          <a:stretch/>
        </p:blipFill>
        <p:spPr>
          <a:xfrm>
            <a:off x="4575060" y="4332350"/>
            <a:ext cx="4572000" cy="1132115"/>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50000" b="50000"/>
          <a:stretch/>
        </p:blipFill>
        <p:spPr>
          <a:xfrm>
            <a:off x="4418380" y="2796151"/>
            <a:ext cx="4572000" cy="1132114"/>
          </a:xfrm>
          <a:prstGeom prst="rect">
            <a:avLst/>
          </a:prstGeom>
        </p:spPr>
      </p:pic>
      <mc:AlternateContent xmlns:mc="http://schemas.openxmlformats.org/markup-compatibility/2006" xmlns:a14="http://schemas.microsoft.com/office/drawing/2010/main">
        <mc:Choice Requires="a14">
          <p:sp>
            <p:nvSpPr>
              <p:cNvPr id="12" name="TextBox 11"/>
              <p:cNvSpPr txBox="1"/>
              <p:nvPr/>
            </p:nvSpPr>
            <p:spPr>
              <a:xfrm>
                <a:off x="4575060" y="3865905"/>
                <a:ext cx="4566104" cy="523220"/>
              </a:xfrm>
              <a:prstGeom prst="rect">
                <a:avLst/>
              </a:prstGeom>
              <a:noFill/>
            </p:spPr>
            <p:txBody>
              <a:bodyPr wrap="square" rtlCol="0">
                <a:spAutoFit/>
              </a:bodyPr>
              <a:lstStyle/>
              <a:p>
                <a:pPr marL="166688" indent="-166688">
                  <a:buFont typeface="Arial" panose="020B0604020202020204" pitchFamily="34" charset="0"/>
                  <a:buChar char="•"/>
                </a:pPr>
                <a:r>
                  <a:rPr lang="en-US" sz="1400" dirty="0" smtClean="0"/>
                  <a:t>Extract surface through </a:t>
                </a:r>
                <a:r>
                  <a:rPr lang="en-US" sz="1400" dirty="0" err="1" smtClean="0"/>
                  <a:t>isolevels</a:t>
                </a:r>
                <a:r>
                  <a:rPr lang="en-US" sz="1400" dirty="0" smtClean="0"/>
                  <a:t> of </a:t>
                </a:r>
                <a14:m>
                  <m:oMath xmlns:m="http://schemas.openxmlformats.org/officeDocument/2006/math">
                    <m:r>
                      <a:rPr lang="en-US" sz="1400" i="1" smtClean="0">
                        <a:latin typeface="Cambria Math"/>
                        <a:ea typeface="Cambria Math"/>
                      </a:rPr>
                      <m:t>𝜌</m:t>
                    </m:r>
                  </m:oMath>
                </a14:m>
                <a:r>
                  <a:rPr lang="en-US" sz="1400" dirty="0" smtClean="0"/>
                  <a:t>.</a:t>
                </a:r>
              </a:p>
              <a:p>
                <a:pPr marL="166688" indent="-166688">
                  <a:buFont typeface="Arial" panose="020B0604020202020204" pitchFamily="34" charset="0"/>
                  <a:buChar char="•"/>
                </a:pPr>
                <a:r>
                  <a:rPr lang="en-US" sz="1400" dirty="0" smtClean="0"/>
                  <a:t>Choosing correct value of </a:t>
                </a:r>
                <a14:m>
                  <m:oMath xmlns:m="http://schemas.openxmlformats.org/officeDocument/2006/math">
                    <m:r>
                      <a:rPr lang="en-US" sz="1400" i="1" smtClean="0">
                        <a:latin typeface="Cambria Math"/>
                        <a:ea typeface="Cambria Math"/>
                      </a:rPr>
                      <m:t>𝜌</m:t>
                    </m:r>
                  </m:oMath>
                </a14:m>
                <a:r>
                  <a:rPr lang="en-US" sz="1400" dirty="0" smtClean="0"/>
                  <a:t> not trivial.</a:t>
                </a:r>
                <a:endParaRPr lang="en-US" sz="1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4575060" y="3865905"/>
                <a:ext cx="4566104" cy="523220"/>
              </a:xfrm>
              <a:prstGeom prst="rect">
                <a:avLst/>
              </a:prstGeom>
              <a:blipFill rotWithShape="1">
                <a:blip r:embed="rId7"/>
                <a:stretch>
                  <a:fillRect l="-267" t="-1163" b="-10465"/>
                </a:stretch>
              </a:blipFill>
            </p:spPr>
            <p:txBody>
              <a:bodyPr/>
              <a:lstStyle/>
              <a:p>
                <a:r>
                  <a:rPr lang="en-US">
                    <a:noFill/>
                  </a:rPr>
                  <a:t> </a:t>
                </a:r>
              </a:p>
            </p:txBody>
          </p:sp>
        </mc:Fallback>
      </mc:AlternateContent>
      <p:sp>
        <p:nvSpPr>
          <p:cNvPr id="13" name="TextBox 12"/>
          <p:cNvSpPr txBox="1"/>
          <p:nvPr/>
        </p:nvSpPr>
        <p:spPr>
          <a:xfrm>
            <a:off x="4575060" y="6539268"/>
            <a:ext cx="4579857" cy="307777"/>
          </a:xfrm>
          <a:prstGeom prst="rect">
            <a:avLst/>
          </a:prstGeom>
          <a:noFill/>
        </p:spPr>
        <p:txBody>
          <a:bodyPr wrap="square" rtlCol="0">
            <a:spAutoFit/>
          </a:bodyPr>
          <a:lstStyle/>
          <a:p>
            <a:pPr marL="166688" indent="-166688">
              <a:buFont typeface="Arial" panose="020B0604020202020204" pitchFamily="34" charset="0"/>
              <a:buChar char="•"/>
            </a:pPr>
            <a:r>
              <a:rPr lang="en-US" sz="1400" dirty="0" smtClean="0"/>
              <a:t>Extract threshold of subdomains for specific region.</a:t>
            </a:r>
            <a:endParaRPr lang="en-US" sz="1400" dirty="0"/>
          </a:p>
        </p:txBody>
      </p:sp>
      <p:cxnSp>
        <p:nvCxnSpPr>
          <p:cNvPr id="15" name="Elbow Connector 14"/>
          <p:cNvCxnSpPr>
            <a:stCxn id="13" idx="1"/>
            <a:endCxn id="6" idx="2"/>
          </p:cNvCxnSpPr>
          <p:nvPr/>
        </p:nvCxnSpPr>
        <p:spPr>
          <a:xfrm rot="10800000">
            <a:off x="2273926" y="6387313"/>
            <a:ext cx="2301134" cy="305844"/>
          </a:xfrm>
          <a:prstGeom prst="bentConnector2">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p:cNvSpPr txBox="1"/>
              <p:nvPr/>
            </p:nvSpPr>
            <p:spPr>
              <a:xfrm>
                <a:off x="5867483" y="1430109"/>
                <a:ext cx="998530" cy="4626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200" i="1" smtClean="0">
                              <a:latin typeface="Cambria Math"/>
                            </a:rPr>
                          </m:ctrlPr>
                        </m:fPr>
                        <m:num>
                          <m:sSup>
                            <m:sSupPr>
                              <m:ctrlPr>
                                <a:rPr lang="en-US" sz="1200" i="1" smtClean="0">
                                  <a:latin typeface="Cambria Math"/>
                                </a:rPr>
                              </m:ctrlPr>
                            </m:sSupPr>
                            <m:e>
                              <m:r>
                                <a:rPr lang="en-US" sz="1200" b="0" i="1" smtClean="0">
                                  <a:latin typeface="Cambria Math"/>
                                </a:rPr>
                                <m:t>𝐸</m:t>
                              </m:r>
                            </m:e>
                            <m:sup>
                              <m:r>
                                <a:rPr lang="en-US" sz="1200" b="0" i="1" smtClean="0">
                                  <a:latin typeface="Cambria Math"/>
                                </a:rPr>
                                <m:t>𝐴</m:t>
                              </m:r>
                            </m:sup>
                          </m:sSup>
                        </m:num>
                        <m:den>
                          <m:sSup>
                            <m:sSupPr>
                              <m:ctrlPr>
                                <a:rPr lang="en-US" sz="1200" i="1" smtClean="0">
                                  <a:latin typeface="Cambria Math"/>
                                </a:rPr>
                              </m:ctrlPr>
                            </m:sSupPr>
                            <m:e>
                              <m:r>
                                <a:rPr lang="en-US" sz="1200" b="0" i="1" smtClean="0">
                                  <a:latin typeface="Cambria Math"/>
                                </a:rPr>
                                <m:t>𝐸</m:t>
                              </m:r>
                            </m:e>
                            <m:sup>
                              <m:r>
                                <a:rPr lang="en-US" sz="1200" b="0" i="1" smtClean="0">
                                  <a:latin typeface="Cambria Math"/>
                                </a:rPr>
                                <m:t>𝐵</m:t>
                              </m:r>
                            </m:sup>
                          </m:sSup>
                        </m:den>
                      </m:f>
                      <m:r>
                        <a:rPr lang="en-US" sz="1200" b="0" i="1" smtClean="0">
                          <a:latin typeface="Cambria Math"/>
                        </a:rPr>
                        <m:t>=0.5</m:t>
                      </m:r>
                    </m:oMath>
                  </m:oMathPara>
                </a14:m>
                <a:endParaRPr lang="en-US" sz="1200" dirty="0"/>
              </a:p>
            </p:txBody>
          </p:sp>
        </mc:Choice>
        <mc:Fallback xmlns="">
          <p:sp>
            <p:nvSpPr>
              <p:cNvPr id="16" name="TextBox 15"/>
              <p:cNvSpPr txBox="1">
                <a:spLocks noRot="1" noChangeAspect="1" noMove="1" noResize="1" noEditPoints="1" noAdjustHandles="1" noChangeArrowheads="1" noChangeShapeType="1" noTextEdit="1"/>
              </p:cNvSpPr>
              <p:nvPr/>
            </p:nvSpPr>
            <p:spPr>
              <a:xfrm>
                <a:off x="5867483" y="1430109"/>
                <a:ext cx="998530" cy="462691"/>
              </a:xfrm>
              <a:prstGeom prst="rect">
                <a:avLst/>
              </a:prstGeom>
              <a:blipFill rotWithShape="1">
                <a:blip r:embed="rId8"/>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8142634" y="1430109"/>
                <a:ext cx="998530" cy="462691"/>
              </a:xfrm>
              <a:prstGeom prst="rect">
                <a:avLst/>
              </a:prstGeom>
              <a:noFill/>
            </p:spPr>
            <p:txBody>
              <a:bodyPr wrap="square" rtlCol="0">
                <a:spAutoFit/>
              </a:bodyPr>
              <a:lstStyle/>
              <a:p>
                <a:pPr/>
                <a14:m>
                  <m:oMathPara xmlns:m="http://schemas.openxmlformats.org/officeDocument/2006/math">
                    <m:oMathParaPr>
                      <m:jc m:val="right"/>
                    </m:oMathParaPr>
                    <m:oMath xmlns:m="http://schemas.openxmlformats.org/officeDocument/2006/math">
                      <m:f>
                        <m:fPr>
                          <m:ctrlPr>
                            <a:rPr lang="en-US" sz="1200" i="1" smtClean="0">
                              <a:latin typeface="Cambria Math"/>
                            </a:rPr>
                          </m:ctrlPr>
                        </m:fPr>
                        <m:num>
                          <m:sSup>
                            <m:sSupPr>
                              <m:ctrlPr>
                                <a:rPr lang="en-US" sz="1200" i="1" smtClean="0">
                                  <a:latin typeface="Cambria Math"/>
                                </a:rPr>
                              </m:ctrlPr>
                            </m:sSupPr>
                            <m:e>
                              <m:r>
                                <a:rPr lang="en-US" sz="1200" b="0" i="1" smtClean="0">
                                  <a:latin typeface="Cambria Math"/>
                                </a:rPr>
                                <m:t>𝐸</m:t>
                              </m:r>
                            </m:e>
                            <m:sup>
                              <m:r>
                                <a:rPr lang="en-US" sz="1200" b="0" i="1" smtClean="0">
                                  <a:latin typeface="Cambria Math"/>
                                </a:rPr>
                                <m:t>𝐴</m:t>
                              </m:r>
                            </m:sup>
                          </m:sSup>
                        </m:num>
                        <m:den>
                          <m:sSup>
                            <m:sSupPr>
                              <m:ctrlPr>
                                <a:rPr lang="en-US" sz="1200" i="1" smtClean="0">
                                  <a:latin typeface="Cambria Math"/>
                                </a:rPr>
                              </m:ctrlPr>
                            </m:sSupPr>
                            <m:e>
                              <m:r>
                                <a:rPr lang="en-US" sz="1200" b="0" i="1" smtClean="0">
                                  <a:latin typeface="Cambria Math"/>
                                </a:rPr>
                                <m:t>𝐸</m:t>
                              </m:r>
                            </m:e>
                            <m:sup>
                              <m:r>
                                <a:rPr lang="en-US" sz="1200" b="0" i="1" smtClean="0">
                                  <a:latin typeface="Cambria Math"/>
                                </a:rPr>
                                <m:t>𝐵</m:t>
                              </m:r>
                            </m:sup>
                          </m:sSup>
                        </m:den>
                      </m:f>
                      <m:r>
                        <a:rPr lang="en-US" sz="1200" b="0" i="1" smtClean="0">
                          <a:latin typeface="Cambria Math"/>
                        </a:rPr>
                        <m:t>=0.1</m:t>
                      </m:r>
                    </m:oMath>
                  </m:oMathPara>
                </a14:m>
                <a:endParaRPr lang="en-US" sz="1200" dirty="0"/>
              </a:p>
            </p:txBody>
          </p:sp>
        </mc:Choice>
        <mc:Fallback xmlns="">
          <p:sp>
            <p:nvSpPr>
              <p:cNvPr id="17" name="TextBox 16"/>
              <p:cNvSpPr txBox="1">
                <a:spLocks noRot="1" noChangeAspect="1" noMove="1" noResize="1" noEditPoints="1" noAdjustHandles="1" noChangeArrowheads="1" noChangeShapeType="1" noTextEdit="1"/>
              </p:cNvSpPr>
              <p:nvPr/>
            </p:nvSpPr>
            <p:spPr>
              <a:xfrm>
                <a:off x="8142634" y="1430109"/>
                <a:ext cx="998530" cy="462691"/>
              </a:xfrm>
              <a:prstGeom prst="rect">
                <a:avLst/>
              </a:prstGeom>
              <a:blipFill rotWithShape="1">
                <a:blip r:embed="rId9"/>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5867483" y="2582259"/>
                <a:ext cx="998530" cy="4626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200" i="1" smtClean="0">
                              <a:latin typeface="Cambria Math"/>
                            </a:rPr>
                          </m:ctrlPr>
                        </m:fPr>
                        <m:num>
                          <m:sSup>
                            <m:sSupPr>
                              <m:ctrlPr>
                                <a:rPr lang="en-US" sz="1200" i="1" smtClean="0">
                                  <a:latin typeface="Cambria Math"/>
                                </a:rPr>
                              </m:ctrlPr>
                            </m:sSupPr>
                            <m:e>
                              <m:r>
                                <a:rPr lang="en-US" sz="1200" b="0" i="1" smtClean="0">
                                  <a:latin typeface="Cambria Math"/>
                                </a:rPr>
                                <m:t>𝐸</m:t>
                              </m:r>
                            </m:e>
                            <m:sup>
                              <m:r>
                                <a:rPr lang="en-US" sz="1200" b="0" i="1" smtClean="0">
                                  <a:latin typeface="Cambria Math"/>
                                </a:rPr>
                                <m:t>𝐴</m:t>
                              </m:r>
                            </m:sup>
                          </m:sSup>
                        </m:num>
                        <m:den>
                          <m:sSup>
                            <m:sSupPr>
                              <m:ctrlPr>
                                <a:rPr lang="en-US" sz="1200" i="1" smtClean="0">
                                  <a:latin typeface="Cambria Math"/>
                                </a:rPr>
                              </m:ctrlPr>
                            </m:sSupPr>
                            <m:e>
                              <m:r>
                                <a:rPr lang="en-US" sz="1200" b="0" i="1" smtClean="0">
                                  <a:latin typeface="Cambria Math"/>
                                </a:rPr>
                                <m:t>𝐸</m:t>
                              </m:r>
                            </m:e>
                            <m:sup>
                              <m:r>
                                <a:rPr lang="en-US" sz="1200" b="0" i="1" smtClean="0">
                                  <a:latin typeface="Cambria Math"/>
                                </a:rPr>
                                <m:t>𝐵</m:t>
                              </m:r>
                            </m:sup>
                          </m:sSup>
                        </m:den>
                      </m:f>
                      <m:r>
                        <a:rPr lang="en-US" sz="1200" b="0" i="1" smtClean="0">
                          <a:latin typeface="Cambria Math"/>
                        </a:rPr>
                        <m:t>=0.01</m:t>
                      </m:r>
                    </m:oMath>
                  </m:oMathPara>
                </a14:m>
                <a:endParaRPr lang="en-US" sz="1200" dirty="0"/>
              </a:p>
            </p:txBody>
          </p:sp>
        </mc:Choice>
        <mc:Fallback xmlns="">
          <p:sp>
            <p:nvSpPr>
              <p:cNvPr id="18" name="TextBox 17"/>
              <p:cNvSpPr txBox="1">
                <a:spLocks noRot="1" noChangeAspect="1" noMove="1" noResize="1" noEditPoints="1" noAdjustHandles="1" noChangeArrowheads="1" noChangeShapeType="1" noTextEdit="1"/>
              </p:cNvSpPr>
              <p:nvPr/>
            </p:nvSpPr>
            <p:spPr>
              <a:xfrm>
                <a:off x="5867483" y="2582259"/>
                <a:ext cx="998530" cy="462691"/>
              </a:xfrm>
              <a:prstGeom prst="rect">
                <a:avLst/>
              </a:prstGeom>
              <a:blipFill rotWithShape="1">
                <a:blip r:embed="rId10"/>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8143665" y="2687807"/>
                <a:ext cx="998530" cy="280333"/>
              </a:xfrm>
              <a:prstGeom prst="rect">
                <a:avLst/>
              </a:prstGeom>
              <a:noFill/>
            </p:spPr>
            <p:txBody>
              <a:bodyPr wrap="square" rtlCol="0">
                <a:spAutoFit/>
              </a:bodyPr>
              <a:lstStyle/>
              <a:p>
                <a:pPr/>
                <a14:m>
                  <m:oMathPara xmlns:m="http://schemas.openxmlformats.org/officeDocument/2006/math">
                    <m:oMathParaPr>
                      <m:jc m:val="right"/>
                    </m:oMathParaPr>
                    <m:oMath xmlns:m="http://schemas.openxmlformats.org/officeDocument/2006/math">
                      <m:sSup>
                        <m:sSupPr>
                          <m:ctrlPr>
                            <a:rPr lang="en-US" sz="1200" i="1" smtClean="0">
                              <a:latin typeface="Cambria Math"/>
                            </a:rPr>
                          </m:ctrlPr>
                        </m:sSupPr>
                        <m:e>
                          <m:r>
                            <a:rPr lang="en-US" sz="1200" b="0" i="1" smtClean="0">
                              <a:latin typeface="Cambria Math"/>
                            </a:rPr>
                            <m:t>𝐸</m:t>
                          </m:r>
                        </m:e>
                        <m:sup>
                          <m:r>
                            <a:rPr lang="en-US" sz="1200" b="0" i="1" smtClean="0">
                              <a:latin typeface="Cambria Math"/>
                            </a:rPr>
                            <m:t>𝑏</m:t>
                          </m:r>
                        </m:sup>
                      </m:sSup>
                      <m:r>
                        <a:rPr lang="en-US" sz="1200" b="0" i="1" smtClean="0">
                          <a:latin typeface="Cambria Math"/>
                        </a:rPr>
                        <m:t>=</m:t>
                      </m:r>
                      <m:r>
                        <m:rPr>
                          <m:sty m:val="p"/>
                        </m:rPr>
                        <a:rPr lang="en-US" sz="1200" b="0" i="0" smtClean="0">
                          <a:latin typeface="Cambria Math"/>
                        </a:rPr>
                        <m:t>void</m:t>
                      </m:r>
                    </m:oMath>
                  </m:oMathPara>
                </a14:m>
                <a:endParaRPr lang="en-US" sz="1200" dirty="0"/>
              </a:p>
            </p:txBody>
          </p:sp>
        </mc:Choice>
        <mc:Fallback xmlns="">
          <p:sp>
            <p:nvSpPr>
              <p:cNvPr id="19" name="TextBox 18"/>
              <p:cNvSpPr txBox="1">
                <a:spLocks noRot="1" noChangeAspect="1" noMove="1" noResize="1" noEditPoints="1" noAdjustHandles="1" noChangeArrowheads="1" noChangeShapeType="1" noTextEdit="1"/>
              </p:cNvSpPr>
              <p:nvPr/>
            </p:nvSpPr>
            <p:spPr>
              <a:xfrm>
                <a:off x="8143665" y="2687807"/>
                <a:ext cx="998530" cy="280333"/>
              </a:xfrm>
              <a:prstGeom prst="rect">
                <a:avLst/>
              </a:prstGeom>
              <a:blipFill rotWithShape="1">
                <a:blip r:embed="rId11"/>
                <a:stretch>
                  <a:fillRect/>
                </a:stretch>
              </a:blipFill>
            </p:spPr>
            <p:txBody>
              <a:bodyPr/>
              <a:lstStyle/>
              <a:p>
                <a:r>
                  <a:rPr lang="en-US">
                    <a:noFill/>
                  </a:rPr>
                  <a:t> </a:t>
                </a:r>
              </a:p>
            </p:txBody>
          </p:sp>
        </mc:Fallback>
      </mc:AlternateContent>
      <p:sp>
        <p:nvSpPr>
          <p:cNvPr id="20" name="TextBox 19"/>
          <p:cNvSpPr txBox="1"/>
          <p:nvPr/>
        </p:nvSpPr>
        <p:spPr>
          <a:xfrm>
            <a:off x="7759615" y="4234968"/>
            <a:ext cx="1376022" cy="307777"/>
          </a:xfrm>
          <a:prstGeom prst="rect">
            <a:avLst/>
          </a:prstGeom>
          <a:noFill/>
        </p:spPr>
        <p:txBody>
          <a:bodyPr wrap="square" rtlCol="0">
            <a:spAutoFit/>
          </a:bodyPr>
          <a:lstStyle/>
          <a:p>
            <a:pPr algn="r"/>
            <a:r>
              <a:rPr lang="en-US" sz="1400" dirty="0" smtClean="0"/>
              <a:t>LSM-XFEM</a:t>
            </a:r>
            <a:endParaRPr lang="en-US" sz="1400" dirty="0"/>
          </a:p>
        </p:txBody>
      </p:sp>
      <p:sp>
        <p:nvSpPr>
          <p:cNvPr id="21" name="TextBox 20"/>
          <p:cNvSpPr txBox="1"/>
          <p:nvPr/>
        </p:nvSpPr>
        <p:spPr>
          <a:xfrm>
            <a:off x="8110902" y="1162568"/>
            <a:ext cx="1024735" cy="307777"/>
          </a:xfrm>
          <a:prstGeom prst="rect">
            <a:avLst/>
          </a:prstGeom>
          <a:noFill/>
        </p:spPr>
        <p:txBody>
          <a:bodyPr wrap="square" rtlCol="0">
            <a:spAutoFit/>
          </a:bodyPr>
          <a:lstStyle/>
          <a:p>
            <a:pPr algn="r"/>
            <a:r>
              <a:rPr lang="en-US" sz="1400" dirty="0" smtClean="0"/>
              <a:t>Density</a:t>
            </a:r>
            <a:endParaRPr lang="en-US" sz="1400" dirty="0"/>
          </a:p>
        </p:txBody>
      </p:sp>
      <p:sp>
        <p:nvSpPr>
          <p:cNvPr id="23" name="TextBox 22"/>
          <p:cNvSpPr txBox="1"/>
          <p:nvPr/>
        </p:nvSpPr>
        <p:spPr>
          <a:xfrm>
            <a:off x="-3060" y="971080"/>
            <a:ext cx="4575060" cy="523220"/>
          </a:xfrm>
          <a:prstGeom prst="rect">
            <a:avLst/>
          </a:prstGeom>
          <a:noFill/>
        </p:spPr>
        <p:txBody>
          <a:bodyPr wrap="square" rtlCol="0">
            <a:spAutoFit/>
          </a:bodyPr>
          <a:lstStyle/>
          <a:p>
            <a:pPr algn="ctr"/>
            <a:r>
              <a:rPr lang="en-US" sz="1400" dirty="0" smtClean="0"/>
              <a:t>Manufacturing example of a two-phase “solid-solid” problem using 3D printing.</a:t>
            </a:r>
            <a:endParaRPr lang="en-US" sz="1400" dirty="0"/>
          </a:p>
        </p:txBody>
      </p:sp>
      <p:sp>
        <p:nvSpPr>
          <p:cNvPr id="24" name="TextBox 23"/>
          <p:cNvSpPr txBox="1"/>
          <p:nvPr/>
        </p:nvSpPr>
        <p:spPr>
          <a:xfrm>
            <a:off x="4558306" y="971080"/>
            <a:ext cx="3700574" cy="523220"/>
          </a:xfrm>
          <a:prstGeom prst="rect">
            <a:avLst/>
          </a:prstGeom>
          <a:noFill/>
        </p:spPr>
        <p:txBody>
          <a:bodyPr wrap="square" rtlCol="0">
            <a:spAutoFit/>
          </a:bodyPr>
          <a:lstStyle/>
          <a:p>
            <a:pPr algn="ctr"/>
            <a:r>
              <a:rPr lang="en-US" sz="1400" b="1" dirty="0" smtClean="0"/>
              <a:t>How do we extract optimized geometries from the design domain?</a:t>
            </a:r>
            <a:endParaRPr lang="en-US" sz="1400" b="1" dirty="0"/>
          </a:p>
        </p:txBody>
      </p:sp>
    </p:spTree>
    <p:extLst>
      <p:ext uri="{BB962C8B-B14F-4D97-AF65-F5344CB8AC3E}">
        <p14:creationId xmlns:p14="http://schemas.microsoft.com/office/powerpoint/2010/main" val="129042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P spid="16" grpId="0"/>
      <p:bldP spid="17" grpId="0"/>
      <p:bldP spid="18" grpId="0"/>
      <p:bldP spid="19" grpId="0"/>
      <p:bldP spid="20" grpId="0"/>
      <p:bldP spid="21" grpId="0"/>
      <p:bldP spid="23" grpId="0"/>
      <p:bldP spid="2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Case Study II</a:t>
            </a:r>
            <a:endParaRPr lang="en-US" dirty="0"/>
          </a:p>
        </p:txBody>
      </p:sp>
      <p:sp>
        <p:nvSpPr>
          <p:cNvPr id="6" name="Text Placeholder 5"/>
          <p:cNvSpPr>
            <a:spLocks noGrp="1"/>
          </p:cNvSpPr>
          <p:nvPr>
            <p:ph type="body" idx="1"/>
          </p:nvPr>
        </p:nvSpPr>
        <p:spPr/>
        <p:txBody>
          <a:bodyPr>
            <a:normAutofit/>
          </a:bodyPr>
          <a:lstStyle/>
          <a:p>
            <a:r>
              <a:rPr lang="en-US" sz="2400" dirty="0" smtClean="0"/>
              <a:t>Incompressible </a:t>
            </a:r>
            <a:r>
              <a:rPr lang="en-US" sz="2400" dirty="0" err="1" smtClean="0"/>
              <a:t>Navier</a:t>
            </a:r>
            <a:r>
              <a:rPr lang="en-US" sz="2400" dirty="0" smtClean="0"/>
              <a:t>-Stokes and scalar transport</a:t>
            </a:r>
            <a:endParaRPr lang="en-US" sz="2400" dirty="0"/>
          </a:p>
        </p:txBody>
      </p:sp>
    </p:spTree>
    <p:extLst>
      <p:ext uri="{BB962C8B-B14F-4D97-AF65-F5344CB8AC3E}">
        <p14:creationId xmlns:p14="http://schemas.microsoft.com/office/powerpoint/2010/main" val="25997192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7765"/>
            <a:ext cx="8229600" cy="1143000"/>
          </a:xfrm>
        </p:spPr>
        <p:txBody>
          <a:bodyPr/>
          <a:lstStyle/>
          <a:p>
            <a:r>
              <a:rPr lang="en-US" dirty="0" smtClean="0"/>
              <a:t>Topology optimization</a:t>
            </a:r>
            <a:endParaRPr lang="en-US" dirty="0"/>
          </a:p>
        </p:txBody>
      </p:sp>
      <p:sp>
        <p:nvSpPr>
          <p:cNvPr id="12" name="Oval 11"/>
          <p:cNvSpPr/>
          <p:nvPr/>
        </p:nvSpPr>
        <p:spPr>
          <a:xfrm>
            <a:off x="2920585" y="1338685"/>
            <a:ext cx="2743200" cy="2743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smtClean="0">
                <a:solidFill>
                  <a:sysClr val="windowText" lastClr="000000"/>
                </a:solidFill>
              </a:rPr>
              <a:t>Design domain</a:t>
            </a:r>
            <a:endParaRPr lang="en-US" sz="2400" dirty="0">
              <a:solidFill>
                <a:sysClr val="windowText" lastClr="000000"/>
              </a:solidFill>
            </a:endParaRPr>
          </a:p>
        </p:txBody>
      </p:sp>
      <p:sp>
        <p:nvSpPr>
          <p:cNvPr id="13" name="TextBox 12"/>
          <p:cNvSpPr txBox="1"/>
          <p:nvPr/>
        </p:nvSpPr>
        <p:spPr>
          <a:xfrm>
            <a:off x="232235" y="2294786"/>
            <a:ext cx="1536084" cy="830997"/>
          </a:xfrm>
          <a:prstGeom prst="rect">
            <a:avLst/>
          </a:prstGeom>
          <a:noFill/>
          <a:ln w="28575">
            <a:solidFill>
              <a:schemeClr val="tx1"/>
            </a:solidFill>
          </a:ln>
        </p:spPr>
        <p:txBody>
          <a:bodyPr wrap="square" rtlCol="0">
            <a:spAutoFit/>
          </a:bodyPr>
          <a:lstStyle/>
          <a:p>
            <a:pPr algn="ctr"/>
            <a:r>
              <a:rPr lang="en-US" sz="2400" dirty="0" smtClean="0"/>
              <a:t>Design</a:t>
            </a:r>
          </a:p>
          <a:p>
            <a:pPr algn="ctr"/>
            <a:r>
              <a:rPr lang="en-US" sz="2400" dirty="0" smtClean="0"/>
              <a:t>goal</a:t>
            </a:r>
            <a:endParaRPr lang="en-US" sz="2400" dirty="0"/>
          </a:p>
        </p:txBody>
      </p:sp>
      <p:sp>
        <p:nvSpPr>
          <p:cNvPr id="15" name="TextBox 14"/>
          <p:cNvSpPr txBox="1"/>
          <p:nvPr/>
        </p:nvSpPr>
        <p:spPr>
          <a:xfrm>
            <a:off x="3428072" y="2710283"/>
            <a:ext cx="1728226" cy="646331"/>
          </a:xfrm>
          <a:prstGeom prst="rect">
            <a:avLst/>
          </a:prstGeom>
          <a:solidFill>
            <a:schemeClr val="bg1">
              <a:lumMod val="85000"/>
            </a:schemeClr>
          </a:solidFill>
          <a:ln>
            <a:solidFill>
              <a:schemeClr val="tx1"/>
            </a:solidFill>
          </a:ln>
        </p:spPr>
        <p:txBody>
          <a:bodyPr wrap="square" rtlCol="0">
            <a:spAutoFit/>
          </a:bodyPr>
          <a:lstStyle/>
          <a:p>
            <a:pPr algn="ctr"/>
            <a:r>
              <a:rPr lang="en-US" dirty="0" smtClean="0"/>
              <a:t>Geometry of Structure</a:t>
            </a:r>
            <a:endParaRPr lang="en-US" dirty="0"/>
          </a:p>
        </p:txBody>
      </p:sp>
      <p:sp>
        <p:nvSpPr>
          <p:cNvPr id="16" name="TextBox 15"/>
          <p:cNvSpPr txBox="1"/>
          <p:nvPr/>
        </p:nvSpPr>
        <p:spPr>
          <a:xfrm>
            <a:off x="6779355" y="1338684"/>
            <a:ext cx="2112275" cy="461665"/>
          </a:xfrm>
          <a:prstGeom prst="rect">
            <a:avLst/>
          </a:prstGeom>
          <a:noFill/>
          <a:ln w="28575">
            <a:solidFill>
              <a:schemeClr val="tx1"/>
            </a:solidFill>
          </a:ln>
        </p:spPr>
        <p:txBody>
          <a:bodyPr wrap="square" rtlCol="0">
            <a:spAutoFit/>
          </a:bodyPr>
          <a:lstStyle/>
          <a:p>
            <a:pPr algn="ctr"/>
            <a:r>
              <a:rPr lang="en-US" sz="2400" dirty="0" smtClean="0"/>
              <a:t>Objectives</a:t>
            </a:r>
            <a:endParaRPr lang="en-US" sz="2400" dirty="0"/>
          </a:p>
        </p:txBody>
      </p:sp>
      <p:sp>
        <p:nvSpPr>
          <p:cNvPr id="17" name="TextBox 16"/>
          <p:cNvSpPr txBox="1"/>
          <p:nvPr/>
        </p:nvSpPr>
        <p:spPr>
          <a:xfrm>
            <a:off x="6779355" y="3620219"/>
            <a:ext cx="2112275" cy="461665"/>
          </a:xfrm>
          <a:prstGeom prst="rect">
            <a:avLst/>
          </a:prstGeom>
          <a:noFill/>
          <a:ln w="28575">
            <a:solidFill>
              <a:schemeClr val="tx1"/>
            </a:solidFill>
          </a:ln>
        </p:spPr>
        <p:txBody>
          <a:bodyPr wrap="square" rtlCol="0">
            <a:spAutoFit/>
          </a:bodyPr>
          <a:lstStyle/>
          <a:p>
            <a:pPr algn="ctr"/>
            <a:r>
              <a:rPr lang="en-US" sz="2400" dirty="0" smtClean="0"/>
              <a:t>Constraints</a:t>
            </a:r>
            <a:endParaRPr lang="en-US" sz="2400" dirty="0"/>
          </a:p>
        </p:txBody>
      </p:sp>
      <p:cxnSp>
        <p:nvCxnSpPr>
          <p:cNvPr id="18" name="Straight Arrow Connector 17"/>
          <p:cNvCxnSpPr>
            <a:stCxn id="13" idx="3"/>
            <a:endCxn id="12" idx="2"/>
          </p:cNvCxnSpPr>
          <p:nvPr/>
        </p:nvCxnSpPr>
        <p:spPr>
          <a:xfrm>
            <a:off x="1768319" y="2710285"/>
            <a:ext cx="1152266"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Plus 18"/>
          <p:cNvSpPr/>
          <p:nvPr/>
        </p:nvSpPr>
        <p:spPr>
          <a:xfrm>
            <a:off x="7378292" y="2253085"/>
            <a:ext cx="914400" cy="914400"/>
          </a:xfrm>
          <a:prstGeom prst="mathPlus">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a:stCxn id="12" idx="6"/>
          </p:cNvCxnSpPr>
          <p:nvPr/>
        </p:nvCxnSpPr>
        <p:spPr>
          <a:xfrm flipV="1">
            <a:off x="5663785" y="2710283"/>
            <a:ext cx="866870"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530655" y="1569516"/>
            <a:ext cx="0" cy="22815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6" idx="1"/>
          </p:cNvCxnSpPr>
          <p:nvPr/>
        </p:nvCxnSpPr>
        <p:spPr>
          <a:xfrm>
            <a:off x="6530655" y="1569516"/>
            <a:ext cx="248700" cy="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17" idx="1"/>
          </p:cNvCxnSpPr>
          <p:nvPr/>
        </p:nvCxnSpPr>
        <p:spPr>
          <a:xfrm>
            <a:off x="6530655" y="3851051"/>
            <a:ext cx="248700" cy="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768319" y="2340953"/>
            <a:ext cx="1152266" cy="369332"/>
          </a:xfrm>
          <a:prstGeom prst="rect">
            <a:avLst/>
          </a:prstGeom>
          <a:noFill/>
        </p:spPr>
        <p:txBody>
          <a:bodyPr wrap="square" rtlCol="0">
            <a:spAutoFit/>
          </a:bodyPr>
          <a:lstStyle/>
          <a:p>
            <a:pPr algn="ctr"/>
            <a:r>
              <a:rPr lang="en-US" dirty="0" smtClean="0"/>
              <a:t>find</a:t>
            </a:r>
            <a:endParaRPr lang="en-US" dirty="0"/>
          </a:p>
        </p:txBody>
      </p:sp>
      <p:sp>
        <p:nvSpPr>
          <p:cNvPr id="30" name="TextBox 29"/>
          <p:cNvSpPr txBox="1"/>
          <p:nvPr/>
        </p:nvSpPr>
        <p:spPr>
          <a:xfrm>
            <a:off x="5663785" y="2340953"/>
            <a:ext cx="866870" cy="369330"/>
          </a:xfrm>
          <a:prstGeom prst="rect">
            <a:avLst/>
          </a:prstGeom>
          <a:noFill/>
        </p:spPr>
        <p:txBody>
          <a:bodyPr wrap="square" rtlCol="0">
            <a:spAutoFit/>
          </a:bodyPr>
          <a:lstStyle/>
          <a:p>
            <a:pPr algn="ctr"/>
            <a:r>
              <a:rPr lang="en-US" dirty="0" smtClean="0"/>
              <a:t>given</a:t>
            </a:r>
            <a:endParaRPr lang="en-US" dirty="0"/>
          </a:p>
        </p:txBody>
      </p: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6750" y="4572000"/>
            <a:ext cx="1097280" cy="2286000"/>
          </a:xfrm>
          <a:prstGeom prst="rect">
            <a:avLst/>
          </a:prstGeom>
        </p:spPr>
      </p:pic>
      <p:pic>
        <p:nvPicPr>
          <p:cNvPr id="42" name="Picture 4" descr="http://openi.nlm.nih.gov/imgs/512/19/3116190/3116190_ijms-12-03263f1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0" y="3762158"/>
            <a:ext cx="32004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p:cNvPicPr>
            <a:picLocks noChangeAspect="1"/>
          </p:cNvPicPr>
          <p:nvPr/>
        </p:nvPicPr>
        <p:blipFill rotWithShape="1">
          <a:blip r:embed="rId5" cstate="print">
            <a:extLst>
              <a:ext uri="{28A0092B-C50C-407E-A947-70E740481C1C}">
                <a14:useLocalDpi xmlns:a14="http://schemas.microsoft.com/office/drawing/2010/main" val="0"/>
              </a:ext>
            </a:extLst>
          </a:blip>
          <a:srcRect b="15635"/>
          <a:stretch/>
        </p:blipFill>
        <p:spPr>
          <a:xfrm>
            <a:off x="177385" y="5224374"/>
            <a:ext cx="2743200" cy="1633626"/>
          </a:xfrm>
          <a:prstGeom prst="rect">
            <a:avLst/>
          </a:prstGeom>
        </p:spPr>
      </p:pic>
      <p:pic>
        <p:nvPicPr>
          <p:cNvPr id="44" name="Picture 6" descr="http://informationstrategyrsm.files.wordpress.com/2012/10/831b5b00138b005b4bcce838236820b0_larg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34030" y="4787536"/>
            <a:ext cx="3657600" cy="1854927"/>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p:cNvSpPr txBox="1"/>
          <p:nvPr/>
        </p:nvSpPr>
        <p:spPr>
          <a:xfrm>
            <a:off x="1768319" y="4993026"/>
            <a:ext cx="1421101" cy="369332"/>
          </a:xfrm>
          <a:prstGeom prst="rect">
            <a:avLst/>
          </a:prstGeom>
          <a:noFill/>
        </p:spPr>
        <p:txBody>
          <a:bodyPr wrap="square" rtlCol="0">
            <a:spAutoFit/>
          </a:bodyPr>
          <a:lstStyle/>
          <a:p>
            <a:r>
              <a:rPr lang="en-US" dirty="0" err="1" smtClean="0"/>
              <a:t>Micromixer</a:t>
            </a:r>
            <a:r>
              <a:rPr lang="en-US" dirty="0" smtClean="0"/>
              <a:t>.</a:t>
            </a:r>
            <a:endParaRPr lang="en-US" dirty="0"/>
          </a:p>
        </p:txBody>
      </p:sp>
      <p:sp>
        <p:nvSpPr>
          <p:cNvPr id="49" name="TextBox 48"/>
          <p:cNvSpPr txBox="1"/>
          <p:nvPr/>
        </p:nvSpPr>
        <p:spPr>
          <a:xfrm>
            <a:off x="2715649" y="5856521"/>
            <a:ext cx="1421101" cy="646331"/>
          </a:xfrm>
          <a:prstGeom prst="rect">
            <a:avLst/>
          </a:prstGeom>
          <a:noFill/>
        </p:spPr>
        <p:txBody>
          <a:bodyPr wrap="square" rtlCol="0">
            <a:spAutoFit/>
          </a:bodyPr>
          <a:lstStyle/>
          <a:p>
            <a:pPr algn="r"/>
            <a:r>
              <a:rPr lang="en-US" dirty="0" smtClean="0"/>
              <a:t>3D printer tower</a:t>
            </a:r>
            <a:endParaRPr lang="en-US" dirty="0"/>
          </a:p>
        </p:txBody>
      </p:sp>
    </p:spTree>
    <p:extLst>
      <p:ext uri="{BB962C8B-B14F-4D97-AF65-F5344CB8AC3E}">
        <p14:creationId xmlns:p14="http://schemas.microsoft.com/office/powerpoint/2010/main" val="2601226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16" grpId="0" animBg="1"/>
      <p:bldP spid="17" grpId="0" animBg="1"/>
      <p:bldP spid="19" grpId="0" animBg="1"/>
      <p:bldP spid="24" grpId="0"/>
      <p:bldP spid="30" grpId="0"/>
      <p:bldP spid="47" grpId="0"/>
      <p:bldP spid="4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Goals and objectives</a:t>
            </a:r>
            <a:endParaRPr lang="en-US" dirty="0"/>
          </a:p>
        </p:txBody>
      </p:sp>
      <p:sp>
        <p:nvSpPr>
          <p:cNvPr id="5" name="Content Placeholder 4"/>
          <p:cNvSpPr>
            <a:spLocks noGrp="1"/>
          </p:cNvSpPr>
          <p:nvPr>
            <p:ph idx="1"/>
          </p:nvPr>
        </p:nvSpPr>
        <p:spPr/>
        <p:txBody>
          <a:bodyPr>
            <a:normAutofit fontScale="77500" lnSpcReduction="20000"/>
          </a:bodyPr>
          <a:lstStyle/>
          <a:p>
            <a:r>
              <a:rPr lang="en-US" dirty="0" smtClean="0"/>
              <a:t>Study the characteristics of the LSM-XFEM framework for three dimensional incompressible </a:t>
            </a:r>
            <a:r>
              <a:rPr lang="en-US" dirty="0" err="1" smtClean="0"/>
              <a:t>Navier</a:t>
            </a:r>
            <a:r>
              <a:rPr lang="en-US" dirty="0" smtClean="0"/>
              <a:t>-Stokes flow and scalar transport problems.</a:t>
            </a:r>
          </a:p>
          <a:p>
            <a:pPr lvl="1"/>
            <a:r>
              <a:rPr lang="en-US" dirty="0" smtClean="0"/>
              <a:t>Enforcement of boundary conditions </a:t>
            </a:r>
            <a:r>
              <a:rPr lang="en-US" dirty="0"/>
              <a:t>at </a:t>
            </a:r>
            <a:r>
              <a:rPr lang="en-US" dirty="0" smtClean="0"/>
              <a:t>the phase interface for </a:t>
            </a:r>
            <a:r>
              <a:rPr lang="en-US" dirty="0"/>
              <a:t>high Reynolds number </a:t>
            </a:r>
            <a:r>
              <a:rPr lang="en-US" dirty="0" smtClean="0"/>
              <a:t>flow.</a:t>
            </a:r>
            <a:endParaRPr lang="en-US" dirty="0"/>
          </a:p>
          <a:p>
            <a:r>
              <a:rPr lang="en-US" b="1" dirty="0" smtClean="0"/>
              <a:t>Motivation</a:t>
            </a:r>
            <a:r>
              <a:rPr lang="en-US" dirty="0" smtClean="0"/>
              <a:t>:</a:t>
            </a:r>
          </a:p>
          <a:p>
            <a:pPr lvl="1"/>
            <a:r>
              <a:rPr lang="en-US" dirty="0" smtClean="0"/>
              <a:t>Density methods in fluids, such as the Brinkman penalization cause spurious pressure diffusion through solid material.</a:t>
            </a:r>
          </a:p>
          <a:p>
            <a:r>
              <a:rPr lang="en-US" b="1" dirty="0" smtClean="0"/>
              <a:t>Approach</a:t>
            </a:r>
            <a:r>
              <a:rPr lang="en-US" dirty="0" smtClean="0"/>
              <a:t>:</a:t>
            </a:r>
          </a:p>
          <a:p>
            <a:pPr lvl="1"/>
            <a:r>
              <a:rPr lang="en-US" dirty="0" smtClean="0"/>
              <a:t>LSM-XFEM framework.</a:t>
            </a:r>
          </a:p>
          <a:p>
            <a:pPr lvl="1"/>
            <a:r>
              <a:rPr lang="en-US" dirty="0" smtClean="0"/>
              <a:t>Study the correct enforcement of boundary conditions.</a:t>
            </a:r>
            <a:endParaRPr lang="en-US" dirty="0" smtClean="0"/>
          </a:p>
          <a:p>
            <a:pPr lvl="1"/>
            <a:endParaRPr lang="en-US" dirty="0"/>
          </a:p>
        </p:txBody>
      </p:sp>
    </p:spTree>
    <p:extLst>
      <p:ext uri="{BB962C8B-B14F-4D97-AF65-F5344CB8AC3E}">
        <p14:creationId xmlns:p14="http://schemas.microsoft.com/office/powerpoint/2010/main" val="18798468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a:grpSpLocks noChangeAspect="1"/>
          </p:cNvGrpSpPr>
          <p:nvPr/>
        </p:nvGrpSpPr>
        <p:grpSpPr>
          <a:xfrm>
            <a:off x="-420650" y="1028701"/>
            <a:ext cx="3657600" cy="2743200"/>
            <a:chOff x="-420650" y="1146660"/>
            <a:chExt cx="3657600" cy="2743200"/>
          </a:xfrm>
        </p:grpSpPr>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0650" y="1146660"/>
              <a:ext cx="3657600" cy="2743200"/>
            </a:xfrm>
            <a:prstGeom prst="rect">
              <a:avLst/>
            </a:prstGeom>
          </p:spPr>
        </p:pic>
        <p:sp>
          <p:nvSpPr>
            <p:cNvPr id="14" name="Rectangle 13"/>
            <p:cNvSpPr/>
            <p:nvPr/>
          </p:nvSpPr>
          <p:spPr>
            <a:xfrm>
              <a:off x="-352965" y="3429000"/>
              <a:ext cx="700415" cy="460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a:grpSpLocks noChangeAspect="1"/>
          </p:cNvGrpSpPr>
          <p:nvPr/>
        </p:nvGrpSpPr>
        <p:grpSpPr>
          <a:xfrm>
            <a:off x="5800960" y="1028700"/>
            <a:ext cx="3657600" cy="2743200"/>
            <a:chOff x="5791835" y="1146660"/>
            <a:chExt cx="3657600" cy="274320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91835" y="1146660"/>
              <a:ext cx="3657600" cy="2743200"/>
            </a:xfrm>
            <a:prstGeom prst="rect">
              <a:avLst/>
            </a:prstGeom>
          </p:spPr>
        </p:pic>
        <p:sp>
          <p:nvSpPr>
            <p:cNvPr id="16" name="Rectangle 15"/>
            <p:cNvSpPr/>
            <p:nvPr/>
          </p:nvSpPr>
          <p:spPr>
            <a:xfrm>
              <a:off x="5791835" y="3429000"/>
              <a:ext cx="700415" cy="460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13" name="TextBox 12"/>
              <p:cNvSpPr txBox="1"/>
              <p:nvPr/>
            </p:nvSpPr>
            <p:spPr>
              <a:xfrm>
                <a:off x="3266230" y="1403165"/>
                <a:ext cx="2982805" cy="1754326"/>
              </a:xfrm>
              <a:prstGeom prst="rect">
                <a:avLst/>
              </a:prstGeom>
              <a:noFill/>
            </p:spPr>
            <p:txBody>
              <a:bodyPr wrap="square" rtlCol="0">
                <a:spAutoFit/>
              </a:bodyPr>
              <a:lstStyle/>
              <a:p>
                <a:pPr marL="285750" indent="-285750">
                  <a:buFont typeface="Arial" panose="020B0604020202020204" pitchFamily="34" charset="0"/>
                  <a:buChar char="•"/>
                </a:pPr>
                <a:r>
                  <a:rPr lang="en-US" dirty="0" smtClean="0"/>
                  <a:t>“Fluid-solid” problem.</a:t>
                </a:r>
              </a:p>
              <a:p>
                <a:pPr marL="285750" indent="-285750">
                  <a:buFont typeface="Arial" panose="020B0604020202020204" pitchFamily="34" charset="0"/>
                  <a:buChar char="•"/>
                </a:pPr>
                <a:r>
                  <a:rPr lang="en-US" dirty="0" smtClean="0"/>
                  <a:t>Minimize </a:t>
                </a:r>
                <a14:m>
                  <m:oMath xmlns:m="http://schemas.openxmlformats.org/officeDocument/2006/math">
                    <m:sSub>
                      <m:sSubPr>
                        <m:ctrlPr>
                          <a:rPr lang="en-US" i="1" smtClean="0">
                            <a:latin typeface="Cambria Math"/>
                          </a:rPr>
                        </m:ctrlPr>
                      </m:sSubPr>
                      <m:e>
                        <m:r>
                          <a:rPr lang="en-US" i="1">
                            <a:latin typeface="Cambria Math"/>
                            <a:ea typeface="Cambria Math"/>
                          </a:rPr>
                          <m:t>ℱ</m:t>
                        </m:r>
                      </m:e>
                      <m:sub>
                        <m:r>
                          <m:rPr>
                            <m:sty m:val="p"/>
                          </m:rPr>
                          <a:rPr lang="en-US" b="0" i="0" smtClean="0">
                            <a:latin typeface="Cambria Math"/>
                          </a:rPr>
                          <m:t>PD</m:t>
                        </m:r>
                      </m:sub>
                    </m:sSub>
                  </m:oMath>
                </a14:m>
                <a:r>
                  <a:rPr lang="en-US" dirty="0" smtClean="0"/>
                  <a:t>.</a:t>
                </a:r>
              </a:p>
              <a:p>
                <a:pPr marL="285750" indent="-285750">
                  <a:buFont typeface="Arial" panose="020B0604020202020204" pitchFamily="34" charset="0"/>
                  <a:buChar char="•"/>
                </a:pPr>
                <a:r>
                  <a:rPr lang="en-US" dirty="0" smtClean="0"/>
                  <a:t>Maximum volume fraction of fluid phase 25% and 50%.</a:t>
                </a:r>
              </a:p>
              <a:p>
                <a:pPr marL="285750" indent="-285750">
                  <a:buFont typeface="Arial" panose="020B0604020202020204" pitchFamily="34" charset="0"/>
                  <a:buChar char="•"/>
                </a:pPr>
                <a14:m>
                  <m:oMath xmlns:m="http://schemas.openxmlformats.org/officeDocument/2006/math">
                    <m:r>
                      <a:rPr lang="en-US" i="1" dirty="0" smtClean="0">
                        <a:latin typeface="Cambria Math"/>
                      </a:rPr>
                      <m:t>𝑅𝑒</m:t>
                    </m:r>
                    <m:r>
                      <a:rPr lang="en-US" i="1" dirty="0" smtClean="0">
                        <a:latin typeface="Cambria Math"/>
                      </a:rPr>
                      <m:t>=1.0</m:t>
                    </m:r>
                  </m:oMath>
                </a14:m>
                <a:endParaRPr lang="en-US" dirty="0" smtClean="0"/>
              </a:p>
            </p:txBody>
          </p:sp>
        </mc:Choice>
        <mc:Fallback>
          <p:sp>
            <p:nvSpPr>
              <p:cNvPr id="13" name="TextBox 12"/>
              <p:cNvSpPr txBox="1">
                <a:spLocks noRot="1" noChangeAspect="1" noMove="1" noResize="1" noEditPoints="1" noAdjustHandles="1" noChangeArrowheads="1" noChangeShapeType="1" noTextEdit="1"/>
              </p:cNvSpPr>
              <p:nvPr/>
            </p:nvSpPr>
            <p:spPr>
              <a:xfrm>
                <a:off x="3266230" y="1403165"/>
                <a:ext cx="2982805" cy="1754326"/>
              </a:xfrm>
              <a:prstGeom prst="rect">
                <a:avLst/>
              </a:prstGeom>
              <a:blipFill rotWithShape="1">
                <a:blip r:embed="rId4"/>
                <a:stretch>
                  <a:fillRect l="-1431" t="-1736" b="-3125"/>
                </a:stretch>
              </a:blipFill>
            </p:spPr>
            <p:txBody>
              <a:bodyPr/>
              <a:lstStyle/>
              <a:p>
                <a:r>
                  <a:rPr lang="en-US">
                    <a:noFill/>
                  </a:rPr>
                  <a:t> </a:t>
                </a:r>
              </a:p>
            </p:txBody>
          </p:sp>
        </mc:Fallback>
      </mc:AlternateContent>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0" y="4389125"/>
            <a:ext cx="2286000" cy="2133600"/>
          </a:xfrm>
          <a:prstGeom prst="rect">
            <a:avLst/>
          </a:prstGeom>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58000" y="4389125"/>
            <a:ext cx="2286000" cy="2133600"/>
          </a:xfrm>
          <a:prstGeom prst="rect">
            <a:avLst/>
          </a:prstGeom>
        </p:spPr>
      </p:pic>
      <p:pic>
        <p:nvPicPr>
          <p:cNvPr id="20" name="Picture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8" y="4389125"/>
            <a:ext cx="2286000" cy="2133600"/>
          </a:xfrm>
          <a:prstGeom prst="rect">
            <a:avLst/>
          </a:prstGeom>
        </p:spPr>
      </p:pic>
      <p:pic>
        <p:nvPicPr>
          <p:cNvPr id="21" name="Picture 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86000" y="4389125"/>
            <a:ext cx="2286000" cy="2133600"/>
          </a:xfrm>
          <a:prstGeom prst="rect">
            <a:avLst/>
          </a:prstGeom>
        </p:spPr>
      </p:pic>
      <p:sp>
        <p:nvSpPr>
          <p:cNvPr id="22" name="TextBox 21"/>
          <p:cNvSpPr txBox="1"/>
          <p:nvPr/>
        </p:nvSpPr>
        <p:spPr>
          <a:xfrm>
            <a:off x="0" y="6464079"/>
            <a:ext cx="2293257" cy="307777"/>
          </a:xfrm>
          <a:prstGeom prst="rect">
            <a:avLst/>
          </a:prstGeom>
          <a:noFill/>
        </p:spPr>
        <p:txBody>
          <a:bodyPr wrap="square" rtlCol="0">
            <a:spAutoFit/>
          </a:bodyPr>
          <a:lstStyle/>
          <a:p>
            <a:pPr algn="ctr"/>
            <a:r>
              <a:rPr lang="en-US" sz="1400" b="1" dirty="0" smtClean="0">
                <a:solidFill>
                  <a:schemeClr val="tx2"/>
                </a:solidFill>
              </a:rPr>
              <a:t>Fluid</a:t>
            </a:r>
            <a:endParaRPr lang="en-US" b="1" dirty="0">
              <a:solidFill>
                <a:schemeClr val="tx2"/>
              </a:solidFill>
            </a:endParaRPr>
          </a:p>
        </p:txBody>
      </p:sp>
      <p:sp>
        <p:nvSpPr>
          <p:cNvPr id="23" name="TextBox 22"/>
          <p:cNvSpPr txBox="1"/>
          <p:nvPr/>
        </p:nvSpPr>
        <p:spPr>
          <a:xfrm>
            <a:off x="2278743" y="6500863"/>
            <a:ext cx="2293257" cy="307777"/>
          </a:xfrm>
          <a:prstGeom prst="rect">
            <a:avLst/>
          </a:prstGeom>
          <a:noFill/>
        </p:spPr>
        <p:txBody>
          <a:bodyPr wrap="square" rtlCol="0">
            <a:spAutoFit/>
          </a:bodyPr>
          <a:lstStyle/>
          <a:p>
            <a:pPr algn="ctr"/>
            <a:r>
              <a:rPr lang="en-US" sz="1400" b="1" dirty="0" smtClean="0">
                <a:solidFill>
                  <a:srgbClr val="FF0000"/>
                </a:solidFill>
              </a:rPr>
              <a:t>Solid</a:t>
            </a:r>
            <a:endParaRPr lang="en-US" b="1" dirty="0">
              <a:solidFill>
                <a:srgbClr val="FF0000"/>
              </a:solidFill>
            </a:endParaRPr>
          </a:p>
        </p:txBody>
      </p:sp>
      <p:sp>
        <p:nvSpPr>
          <p:cNvPr id="24" name="TextBox 23"/>
          <p:cNvSpPr txBox="1"/>
          <p:nvPr/>
        </p:nvSpPr>
        <p:spPr>
          <a:xfrm>
            <a:off x="4572000" y="6500863"/>
            <a:ext cx="2293257" cy="307777"/>
          </a:xfrm>
          <a:prstGeom prst="rect">
            <a:avLst/>
          </a:prstGeom>
          <a:noFill/>
        </p:spPr>
        <p:txBody>
          <a:bodyPr wrap="square" rtlCol="0">
            <a:spAutoFit/>
          </a:bodyPr>
          <a:lstStyle/>
          <a:p>
            <a:pPr algn="ctr"/>
            <a:r>
              <a:rPr lang="en-US" sz="1400" b="1" dirty="0" smtClean="0">
                <a:solidFill>
                  <a:schemeClr val="tx2"/>
                </a:solidFill>
              </a:rPr>
              <a:t>Fluid</a:t>
            </a:r>
            <a:endParaRPr lang="en-US" b="1" dirty="0">
              <a:solidFill>
                <a:schemeClr val="tx2"/>
              </a:solidFill>
            </a:endParaRPr>
          </a:p>
        </p:txBody>
      </p:sp>
      <p:sp>
        <p:nvSpPr>
          <p:cNvPr id="25" name="TextBox 24"/>
          <p:cNvSpPr txBox="1"/>
          <p:nvPr/>
        </p:nvSpPr>
        <p:spPr>
          <a:xfrm>
            <a:off x="6858000" y="6500863"/>
            <a:ext cx="2293257" cy="307777"/>
          </a:xfrm>
          <a:prstGeom prst="rect">
            <a:avLst/>
          </a:prstGeom>
          <a:noFill/>
        </p:spPr>
        <p:txBody>
          <a:bodyPr wrap="square" rtlCol="0">
            <a:spAutoFit/>
          </a:bodyPr>
          <a:lstStyle/>
          <a:p>
            <a:pPr algn="ctr"/>
            <a:r>
              <a:rPr lang="en-US" sz="1400" b="1" dirty="0" smtClean="0">
                <a:solidFill>
                  <a:srgbClr val="FF0000"/>
                </a:solidFill>
              </a:rPr>
              <a:t>Solid</a:t>
            </a:r>
            <a:endParaRPr lang="en-US" b="1" dirty="0">
              <a:solidFill>
                <a:srgbClr val="FF0000"/>
              </a:solidFill>
            </a:endParaRPr>
          </a:p>
        </p:txBody>
      </p:sp>
      <p:sp>
        <p:nvSpPr>
          <p:cNvPr id="27" name="TextBox 26"/>
          <p:cNvSpPr txBox="1"/>
          <p:nvPr/>
        </p:nvSpPr>
        <p:spPr>
          <a:xfrm>
            <a:off x="568761" y="3769359"/>
            <a:ext cx="1678777" cy="307777"/>
          </a:xfrm>
          <a:prstGeom prst="rect">
            <a:avLst/>
          </a:prstGeom>
          <a:noFill/>
        </p:spPr>
        <p:txBody>
          <a:bodyPr wrap="square" rtlCol="0">
            <a:spAutoFit/>
          </a:bodyPr>
          <a:lstStyle/>
          <a:p>
            <a:pPr algn="ctr"/>
            <a:r>
              <a:rPr lang="en-US" sz="1400" dirty="0" err="1" smtClean="0"/>
              <a:t>Pipebend</a:t>
            </a:r>
            <a:endParaRPr lang="en-US" dirty="0"/>
          </a:p>
        </p:txBody>
      </p:sp>
      <p:sp>
        <p:nvSpPr>
          <p:cNvPr id="28" name="TextBox 27"/>
          <p:cNvSpPr txBox="1"/>
          <p:nvPr/>
        </p:nvSpPr>
        <p:spPr>
          <a:xfrm>
            <a:off x="6790371" y="3751599"/>
            <a:ext cx="1678777" cy="307777"/>
          </a:xfrm>
          <a:prstGeom prst="rect">
            <a:avLst/>
          </a:prstGeom>
          <a:noFill/>
        </p:spPr>
        <p:txBody>
          <a:bodyPr wrap="square" rtlCol="0">
            <a:spAutoFit/>
          </a:bodyPr>
          <a:lstStyle/>
          <a:p>
            <a:pPr algn="ctr"/>
            <a:r>
              <a:rPr lang="en-US" sz="1400" dirty="0" smtClean="0"/>
              <a:t>Diffuser</a:t>
            </a:r>
            <a:endParaRPr lang="en-US" dirty="0"/>
          </a:p>
        </p:txBody>
      </p:sp>
      <p:sp>
        <p:nvSpPr>
          <p:cNvPr id="30" name="TextBox 29"/>
          <p:cNvSpPr txBox="1"/>
          <p:nvPr/>
        </p:nvSpPr>
        <p:spPr>
          <a:xfrm>
            <a:off x="428" y="3966670"/>
            <a:ext cx="9150829" cy="338554"/>
          </a:xfrm>
          <a:prstGeom prst="rect">
            <a:avLst/>
          </a:prstGeom>
          <a:noFill/>
        </p:spPr>
        <p:txBody>
          <a:bodyPr wrap="square" rtlCol="0">
            <a:spAutoFit/>
          </a:bodyPr>
          <a:lstStyle/>
          <a:p>
            <a:pPr algn="ctr"/>
            <a:r>
              <a:rPr lang="en-US" sz="1600" dirty="0" smtClean="0"/>
              <a:t>Initial designs.</a:t>
            </a:r>
            <a:endParaRPr lang="en-US" sz="1600" dirty="0"/>
          </a:p>
        </p:txBody>
      </p:sp>
      <p:sp>
        <p:nvSpPr>
          <p:cNvPr id="4" name="Title 3"/>
          <p:cNvSpPr>
            <a:spLocks noGrp="1"/>
          </p:cNvSpPr>
          <p:nvPr>
            <p:ph type="title"/>
          </p:nvPr>
        </p:nvSpPr>
        <p:spPr>
          <a:xfrm>
            <a:off x="457200" y="10955"/>
            <a:ext cx="8229600" cy="1143000"/>
          </a:xfrm>
        </p:spPr>
        <p:txBody>
          <a:bodyPr/>
          <a:lstStyle/>
          <a:p>
            <a:r>
              <a:rPr lang="en-US" dirty="0" err="1" smtClean="0"/>
              <a:t>Pipebend</a:t>
            </a:r>
            <a:r>
              <a:rPr lang="en-US" dirty="0" smtClean="0"/>
              <a:t> and diffuser</a:t>
            </a:r>
            <a:endParaRPr lang="en-US" dirty="0"/>
          </a:p>
        </p:txBody>
      </p:sp>
    </p:spTree>
    <p:extLst>
      <p:ext uri="{BB962C8B-B14F-4D97-AF65-F5344CB8AC3E}">
        <p14:creationId xmlns:p14="http://schemas.microsoft.com/office/powerpoint/2010/main" val="1504756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2" grpId="0"/>
      <p:bldP spid="23" grpId="0"/>
      <p:bldP spid="24" grpId="0"/>
      <p:bldP spid="25" grpId="0"/>
      <p:bldP spid="27" grpId="0"/>
      <p:bldP spid="28" grpId="0"/>
      <p:bldP spid="3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Pipebend</a:t>
            </a:r>
            <a:r>
              <a:rPr lang="en-US" dirty="0" smtClean="0"/>
              <a:t> and diffuser</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06970" y="1286715"/>
            <a:ext cx="2743200" cy="27432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6970" y="3758200"/>
            <a:ext cx="2743200" cy="274320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3830" y="1286715"/>
            <a:ext cx="2743200" cy="2743200"/>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3830" y="3758200"/>
            <a:ext cx="2743200" cy="2743200"/>
          </a:xfrm>
          <a:prstGeom prst="rect">
            <a:avLst/>
          </a:prstGeom>
        </p:spPr>
      </p:pic>
      <mc:AlternateContent xmlns:mc="http://schemas.openxmlformats.org/markup-compatibility/2006" xmlns:a14="http://schemas.microsoft.com/office/drawing/2010/main">
        <mc:Choice Requires="a14">
          <p:sp>
            <p:nvSpPr>
              <p:cNvPr id="17" name="TextBox 16"/>
              <p:cNvSpPr txBox="1"/>
              <p:nvPr/>
            </p:nvSpPr>
            <p:spPr>
              <a:xfrm>
                <a:off x="2958991" y="1316725"/>
                <a:ext cx="3226020" cy="483209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Identical results for Stokes and </a:t>
                </a:r>
                <a:r>
                  <a:rPr lang="en-US" dirty="0" err="1" smtClean="0"/>
                  <a:t>Navier</a:t>
                </a:r>
                <a:r>
                  <a:rPr lang="en-US" dirty="0" smtClean="0"/>
                  <a:t>-Stokes formulation with </a:t>
                </a:r>
                <a14:m>
                  <m:oMath xmlns:m="http://schemas.openxmlformats.org/officeDocument/2006/math">
                    <m:r>
                      <a:rPr lang="en-US" i="1" dirty="0" smtClean="0">
                        <a:latin typeface="Cambria Math"/>
                      </a:rPr>
                      <m:t>𝑅𝑒</m:t>
                    </m:r>
                    <m:r>
                      <a:rPr lang="en-US" i="1" dirty="0" smtClean="0">
                        <a:latin typeface="Cambria Math"/>
                      </a:rPr>
                      <m:t>=1.0</m:t>
                    </m:r>
                  </m:oMath>
                </a14:m>
                <a:r>
                  <a:rPr lang="en-US" dirty="0" smtClean="0"/>
                  <a:t>.</a:t>
                </a:r>
              </a:p>
              <a:p>
                <a:pPr marL="177800" indent="-177800">
                  <a:buFont typeface="Arial" panose="020B0604020202020204" pitchFamily="34" charset="0"/>
                  <a:buChar char="•"/>
                </a:pPr>
                <a:endParaRPr lang="en-US" sz="1000" dirty="0">
                  <a:sym typeface="Wingdings"/>
                </a:endParaRPr>
              </a:p>
              <a:p>
                <a:pPr marL="177800" indent="-177800">
                  <a:buFont typeface="Arial" panose="020B0604020202020204" pitchFamily="34" charset="0"/>
                  <a:buChar char="•"/>
                </a:pPr>
                <a:r>
                  <a:rPr lang="en-US" b="1" dirty="0" smtClean="0">
                    <a:sym typeface="Wingdings"/>
                  </a:rPr>
                  <a:t>Open issues</a:t>
                </a:r>
                <a:r>
                  <a:rPr lang="en-US" dirty="0" smtClean="0">
                    <a:sym typeface="Wingdings"/>
                  </a:rPr>
                  <a:t>:</a:t>
                </a:r>
              </a:p>
              <a:p>
                <a:pPr marL="519113" lvl="1" indent="-177800">
                  <a:buFont typeface="Arial" panose="020B0604020202020204" pitchFamily="34" charset="0"/>
                  <a:buChar char="•"/>
                </a:pPr>
                <a:r>
                  <a:rPr lang="en-US" dirty="0" smtClean="0">
                    <a:sym typeface="Wingdings"/>
                  </a:rPr>
                  <a:t>Higher </a:t>
                </a:r>
                <a14:m>
                  <m:oMath xmlns:m="http://schemas.openxmlformats.org/officeDocument/2006/math">
                    <m:r>
                      <a:rPr lang="en-US" i="1" dirty="0" smtClean="0">
                        <a:latin typeface="Cambria Math"/>
                        <a:sym typeface="Wingdings"/>
                      </a:rPr>
                      <m:t>𝑅𝑒</m:t>
                    </m:r>
                  </m:oMath>
                </a14:m>
                <a:r>
                  <a:rPr lang="en-US" dirty="0" smtClean="0">
                    <a:sym typeface="Wingdings"/>
                  </a:rPr>
                  <a:t> flow does not converge for certain topologies.</a:t>
                </a:r>
              </a:p>
              <a:p>
                <a:pPr marL="519113" lvl="1" indent="-177800">
                  <a:buFont typeface="Arial" panose="020B0604020202020204" pitchFamily="34" charset="0"/>
                  <a:buChar char="•"/>
                </a:pPr>
                <a:r>
                  <a:rPr lang="en-US" dirty="0" smtClean="0">
                    <a:sym typeface="Wingdings"/>
                  </a:rPr>
                  <a:t>Oscillations occur near interface.</a:t>
                </a:r>
              </a:p>
              <a:p>
                <a:pPr marL="519113" lvl="1" indent="-177800">
                  <a:buFont typeface="Arial" panose="020B0604020202020204" pitchFamily="34" charset="0"/>
                  <a:buChar char="•"/>
                </a:pPr>
                <a:endParaRPr lang="en-US" sz="1000" dirty="0">
                  <a:sym typeface="Wingdings"/>
                </a:endParaRPr>
              </a:p>
              <a:p>
                <a:pPr marL="61913" indent="-177800">
                  <a:buFont typeface="Arial" panose="020B0604020202020204" pitchFamily="34" charset="0"/>
                  <a:buChar char="•"/>
                </a:pPr>
                <a:r>
                  <a:rPr lang="en-US" b="1" dirty="0" smtClean="0">
                    <a:sym typeface="Wingdings"/>
                  </a:rPr>
                  <a:t>Approach</a:t>
                </a:r>
                <a:r>
                  <a:rPr lang="en-US" dirty="0" smtClean="0">
                    <a:sym typeface="Wingdings"/>
                  </a:rPr>
                  <a:t>:</a:t>
                </a:r>
                <a:endParaRPr lang="en-US" dirty="0">
                  <a:sym typeface="Wingdings"/>
                </a:endParaRPr>
              </a:p>
              <a:p>
                <a:pPr marL="519113" lvl="1" indent="-177800">
                  <a:buFont typeface="Arial" panose="020B0604020202020204" pitchFamily="34" charset="0"/>
                  <a:buChar char="•"/>
                </a:pPr>
                <a:r>
                  <a:rPr lang="en-US" dirty="0">
                    <a:sym typeface="Wingdings"/>
                  </a:rPr>
                  <a:t>Explore </a:t>
                </a:r>
                <a:r>
                  <a:rPr lang="en-US" b="1" dirty="0" err="1">
                    <a:sym typeface="Wingdings"/>
                  </a:rPr>
                  <a:t>Nitsche</a:t>
                </a:r>
                <a:r>
                  <a:rPr lang="en-US" dirty="0">
                    <a:sym typeface="Wingdings"/>
                  </a:rPr>
                  <a:t> method for enforcing continuity at interface.</a:t>
                </a:r>
              </a:p>
              <a:p>
                <a:pPr marL="519113" lvl="1" indent="-177800">
                  <a:buFont typeface="Arial" panose="020B0604020202020204" pitchFamily="34" charset="0"/>
                  <a:buChar char="•"/>
                </a:pPr>
                <a:r>
                  <a:rPr lang="en-US" dirty="0" smtClean="0">
                    <a:sym typeface="Wingdings"/>
                  </a:rPr>
                  <a:t>Use </a:t>
                </a:r>
                <a:r>
                  <a:rPr lang="en-US" b="1" dirty="0" smtClean="0">
                    <a:sym typeface="Wingdings"/>
                  </a:rPr>
                  <a:t>face-oriented ghost penalty </a:t>
                </a:r>
                <a:r>
                  <a:rPr lang="en-US" dirty="0" smtClean="0">
                    <a:sym typeface="Wingdings"/>
                  </a:rPr>
                  <a:t>to increase stability.</a:t>
                </a:r>
              </a:p>
            </p:txBody>
          </p:sp>
        </mc:Choice>
        <mc:Fallback xmlns="">
          <p:sp>
            <p:nvSpPr>
              <p:cNvPr id="17" name="TextBox 16"/>
              <p:cNvSpPr txBox="1">
                <a:spLocks noRot="1" noChangeAspect="1" noMove="1" noResize="1" noEditPoints="1" noAdjustHandles="1" noChangeArrowheads="1" noChangeShapeType="1" noTextEdit="1"/>
              </p:cNvSpPr>
              <p:nvPr/>
            </p:nvSpPr>
            <p:spPr>
              <a:xfrm>
                <a:off x="2958991" y="1316725"/>
                <a:ext cx="3226020" cy="4832092"/>
              </a:xfrm>
              <a:prstGeom prst="rect">
                <a:avLst/>
              </a:prstGeom>
              <a:blipFill rotWithShape="1">
                <a:blip r:embed="rId7"/>
                <a:stretch>
                  <a:fillRect l="-1132" t="-631" r="-1509" b="-1009"/>
                </a:stretch>
              </a:blipFill>
            </p:spPr>
            <p:txBody>
              <a:bodyPr/>
              <a:lstStyle/>
              <a:p>
                <a:r>
                  <a:rPr lang="en-US">
                    <a:noFill/>
                  </a:rPr>
                  <a:t> </a:t>
                </a:r>
              </a:p>
            </p:txBody>
          </p:sp>
        </mc:Fallback>
      </mc:AlternateContent>
    </p:spTree>
    <p:extLst>
      <p:ext uri="{BB962C8B-B14F-4D97-AF65-F5344CB8AC3E}">
        <p14:creationId xmlns:p14="http://schemas.microsoft.com/office/powerpoint/2010/main" val="1734127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1" y="1147002"/>
            <a:ext cx="4572000" cy="2133600"/>
            <a:chOff x="-1" y="1147002"/>
            <a:chExt cx="4572000" cy="2133600"/>
          </a:xfrm>
        </p:grpSpPr>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147002"/>
              <a:ext cx="4572000" cy="2133600"/>
            </a:xfrm>
            <a:prstGeom prst="rect">
              <a:avLst/>
            </a:prstGeom>
          </p:spPr>
        </p:pic>
        <p:sp>
          <p:nvSpPr>
            <p:cNvPr id="19" name="Rectangle 18"/>
            <p:cNvSpPr/>
            <p:nvPr/>
          </p:nvSpPr>
          <p:spPr>
            <a:xfrm>
              <a:off x="-1" y="2776115"/>
              <a:ext cx="846715" cy="504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err="1" smtClean="0"/>
              <a:t>Micromixer</a:t>
            </a:r>
            <a:endParaRPr lang="en-US" dirty="0"/>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0" y="1239915"/>
            <a:ext cx="2286000" cy="1613647"/>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58000" y="3130560"/>
            <a:ext cx="2286000" cy="831273"/>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58000" y="1239915"/>
            <a:ext cx="2286000" cy="1613647"/>
          </a:xfrm>
          <a:prstGeom prst="rect">
            <a:avLst/>
          </a:prstGeom>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71999" y="3130561"/>
            <a:ext cx="2286000" cy="831273"/>
          </a:xfrm>
          <a:prstGeom prst="rect">
            <a:avLst/>
          </a:prstGeom>
        </p:spPr>
      </p:pic>
      <p:pic>
        <p:nvPicPr>
          <p:cNvPr id="16" name="Picture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72000" y="4205264"/>
            <a:ext cx="2286000" cy="1371600"/>
          </a:xfrm>
          <a:prstGeom prst="rect">
            <a:avLst/>
          </a:prstGeom>
        </p:spPr>
      </p:pic>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58000" y="4205264"/>
            <a:ext cx="2286000" cy="1371600"/>
          </a:xfrm>
          <a:prstGeom prst="rect">
            <a:avLst/>
          </a:prstGeom>
        </p:spPr>
      </p:pic>
      <p:sp>
        <p:nvSpPr>
          <p:cNvPr id="23" name="TextBox 22"/>
          <p:cNvSpPr txBox="1"/>
          <p:nvPr/>
        </p:nvSpPr>
        <p:spPr>
          <a:xfrm>
            <a:off x="4572000" y="2853561"/>
            <a:ext cx="2286000" cy="276999"/>
          </a:xfrm>
          <a:prstGeom prst="rect">
            <a:avLst/>
          </a:prstGeom>
          <a:noFill/>
        </p:spPr>
        <p:txBody>
          <a:bodyPr wrap="square" rtlCol="0">
            <a:spAutoFit/>
          </a:bodyPr>
          <a:lstStyle/>
          <a:p>
            <a:pPr algn="ctr"/>
            <a:r>
              <a:rPr lang="en-US" sz="1200" b="1" dirty="0" smtClean="0">
                <a:solidFill>
                  <a:schemeClr val="tx2"/>
                </a:solidFill>
              </a:rPr>
              <a:t>Fluid</a:t>
            </a:r>
            <a:r>
              <a:rPr lang="en-US" sz="1200" dirty="0" smtClean="0"/>
              <a:t> region</a:t>
            </a:r>
            <a:endParaRPr lang="en-US" sz="1200" dirty="0"/>
          </a:p>
        </p:txBody>
      </p:sp>
      <p:sp>
        <p:nvSpPr>
          <p:cNvPr id="24" name="TextBox 23"/>
          <p:cNvSpPr txBox="1"/>
          <p:nvPr/>
        </p:nvSpPr>
        <p:spPr>
          <a:xfrm>
            <a:off x="6857999" y="2853562"/>
            <a:ext cx="2286000" cy="276999"/>
          </a:xfrm>
          <a:prstGeom prst="rect">
            <a:avLst/>
          </a:prstGeom>
          <a:noFill/>
        </p:spPr>
        <p:txBody>
          <a:bodyPr wrap="square" rtlCol="0">
            <a:spAutoFit/>
          </a:bodyPr>
          <a:lstStyle/>
          <a:p>
            <a:pPr algn="ctr"/>
            <a:r>
              <a:rPr lang="en-US" sz="1200" dirty="0"/>
              <a:t>Temperature</a:t>
            </a:r>
          </a:p>
        </p:txBody>
      </p:sp>
      <p:sp>
        <p:nvSpPr>
          <p:cNvPr id="25" name="TextBox 24"/>
          <p:cNvSpPr txBox="1"/>
          <p:nvPr/>
        </p:nvSpPr>
        <p:spPr>
          <a:xfrm>
            <a:off x="4571999" y="3928265"/>
            <a:ext cx="2286000" cy="276999"/>
          </a:xfrm>
          <a:prstGeom prst="rect">
            <a:avLst/>
          </a:prstGeom>
          <a:noFill/>
        </p:spPr>
        <p:txBody>
          <a:bodyPr wrap="square" rtlCol="0">
            <a:spAutoFit/>
          </a:bodyPr>
          <a:lstStyle/>
          <a:p>
            <a:pPr algn="ctr"/>
            <a:r>
              <a:rPr lang="en-US" sz="1200" dirty="0"/>
              <a:t>Top</a:t>
            </a:r>
          </a:p>
        </p:txBody>
      </p:sp>
      <p:sp>
        <p:nvSpPr>
          <p:cNvPr id="26" name="TextBox 25"/>
          <p:cNvSpPr txBox="1"/>
          <p:nvPr/>
        </p:nvSpPr>
        <p:spPr>
          <a:xfrm>
            <a:off x="6857999" y="3928265"/>
            <a:ext cx="2286000" cy="276999"/>
          </a:xfrm>
          <a:prstGeom prst="rect">
            <a:avLst/>
          </a:prstGeom>
          <a:noFill/>
        </p:spPr>
        <p:txBody>
          <a:bodyPr wrap="square" rtlCol="0">
            <a:spAutoFit/>
          </a:bodyPr>
          <a:lstStyle/>
          <a:p>
            <a:pPr algn="ctr"/>
            <a:r>
              <a:rPr lang="en-US" sz="1200" dirty="0" smtClean="0"/>
              <a:t>Bottom</a:t>
            </a:r>
            <a:endParaRPr lang="en-US" sz="1200" dirty="0"/>
          </a:p>
        </p:txBody>
      </p:sp>
      <p:sp>
        <p:nvSpPr>
          <p:cNvPr id="27" name="TextBox 26"/>
          <p:cNvSpPr txBox="1"/>
          <p:nvPr/>
        </p:nvSpPr>
        <p:spPr>
          <a:xfrm>
            <a:off x="4571999" y="5576864"/>
            <a:ext cx="4572000" cy="276999"/>
          </a:xfrm>
          <a:prstGeom prst="rect">
            <a:avLst/>
          </a:prstGeom>
          <a:noFill/>
        </p:spPr>
        <p:txBody>
          <a:bodyPr wrap="square" rtlCol="0">
            <a:spAutoFit/>
          </a:bodyPr>
          <a:lstStyle/>
          <a:p>
            <a:pPr algn="ctr"/>
            <a:r>
              <a:rPr lang="en-US" sz="1200" dirty="0" smtClean="0"/>
              <a:t>Streamlines</a:t>
            </a:r>
            <a:endParaRPr lang="en-US" sz="1400" dirty="0"/>
          </a:p>
        </p:txBody>
      </p:sp>
      <mc:AlternateContent xmlns:mc="http://schemas.openxmlformats.org/markup-compatibility/2006">
        <mc:Choice xmlns:a14="http://schemas.microsoft.com/office/drawing/2010/main" Requires="a14">
          <p:sp>
            <p:nvSpPr>
              <p:cNvPr id="28" name="Rectangle 27"/>
              <p:cNvSpPr/>
              <p:nvPr/>
            </p:nvSpPr>
            <p:spPr>
              <a:xfrm>
                <a:off x="155424" y="3150852"/>
                <a:ext cx="4416575" cy="2963825"/>
              </a:xfrm>
              <a:prstGeom prst="rect">
                <a:avLst/>
              </a:prstGeom>
            </p:spPr>
            <p:txBody>
              <a:bodyPr wrap="square">
                <a:spAutoFit/>
              </a:bodyPr>
              <a:lstStyle/>
              <a:p>
                <a:pPr marL="177800" indent="-177800">
                  <a:buFont typeface="Arial" panose="020B0604020202020204" pitchFamily="34" charset="0"/>
                  <a:buChar char="•"/>
                </a:pPr>
                <a:r>
                  <a:rPr lang="en-US" dirty="0" smtClean="0"/>
                  <a:t>Minimize:</a:t>
                </a:r>
              </a:p>
              <a:p>
                <a:pPr marL="177800" indent="-177800"/>
                <a14:m>
                  <m:oMathPara xmlns:m="http://schemas.openxmlformats.org/officeDocument/2006/math">
                    <m:oMathParaPr>
                      <m:jc m:val="left"/>
                    </m:oMathParaPr>
                    <m:oMath xmlns:m="http://schemas.openxmlformats.org/officeDocument/2006/math">
                      <m:sSub>
                        <m:sSubPr>
                          <m:ctrlPr>
                            <a:rPr lang="en-US" i="1" smtClean="0">
                              <a:latin typeface="Cambria Math"/>
                              <a:ea typeface="Cambria Math"/>
                            </a:rPr>
                          </m:ctrlPr>
                        </m:sSubPr>
                        <m:e>
                          <m:r>
                            <a:rPr lang="en-US" i="1" smtClean="0">
                              <a:latin typeface="Cambria Math"/>
                              <a:ea typeface="Cambria Math"/>
                            </a:rPr>
                            <m:t>ℱ</m:t>
                          </m:r>
                        </m:e>
                        <m:sub>
                          <m:r>
                            <m:rPr>
                              <m:sty m:val="p"/>
                            </m:rPr>
                            <a:rPr lang="en-US" b="0" i="0" smtClean="0">
                              <a:latin typeface="Cambria Math"/>
                              <a:ea typeface="Cambria Math"/>
                            </a:rPr>
                            <m:t>TSV</m:t>
                          </m:r>
                        </m:sub>
                      </m:sSub>
                      <m:r>
                        <a:rPr lang="en-US" b="0" i="1" smtClean="0">
                          <a:latin typeface="Cambria Math"/>
                          <a:ea typeface="Cambria Math"/>
                        </a:rPr>
                        <m:t>=</m:t>
                      </m:r>
                      <m:f>
                        <m:fPr>
                          <m:ctrlPr>
                            <a:rPr lang="en-US" i="1" smtClean="0">
                              <a:latin typeface="Cambria Math"/>
                              <a:ea typeface="Cambria Math"/>
                            </a:rPr>
                          </m:ctrlPr>
                        </m:fPr>
                        <m:num>
                          <m:r>
                            <a:rPr lang="en-US" i="1">
                              <a:latin typeface="Cambria Math"/>
                              <a:ea typeface="Cambria Math"/>
                            </a:rPr>
                            <m:t>1</m:t>
                          </m:r>
                        </m:num>
                        <m:den>
                          <m:r>
                            <a:rPr lang="en-US" i="1">
                              <a:latin typeface="Cambria Math"/>
                              <a:ea typeface="Cambria Math"/>
                            </a:rPr>
                            <m:t>𝛽</m:t>
                          </m:r>
                        </m:den>
                      </m:f>
                      <m:r>
                        <m:rPr>
                          <m:sty m:val="p"/>
                        </m:rPr>
                        <a:rPr lang="en-US">
                          <a:latin typeface="Cambria Math"/>
                          <a:ea typeface="Cambria Math"/>
                        </a:rPr>
                        <m:t>l</m:t>
                      </m:r>
                      <m:r>
                        <m:rPr>
                          <m:sty m:val="p"/>
                        </m:rPr>
                        <a:rPr lang="en-US" b="0" i="0" smtClean="0">
                          <a:latin typeface="Cambria Math"/>
                          <a:ea typeface="Cambria Math"/>
                        </a:rPr>
                        <m:t>n</m:t>
                      </m:r>
                      <m:d>
                        <m:dPr>
                          <m:ctrlPr>
                            <a:rPr lang="en-US" i="1" smtClean="0">
                              <a:latin typeface="Cambria Math"/>
                              <a:ea typeface="Cambria Math"/>
                            </a:rPr>
                          </m:ctrlPr>
                        </m:dPr>
                        <m:e>
                          <m:nary>
                            <m:naryPr>
                              <m:ctrlPr>
                                <a:rPr lang="en-US" i="1" smtClean="0">
                                  <a:latin typeface="Cambria Math"/>
                                  <a:ea typeface="Cambria Math"/>
                                </a:rPr>
                              </m:ctrlPr>
                            </m:naryPr>
                            <m:sub>
                              <m:r>
                                <m:rPr>
                                  <m:sty m:val="p"/>
                                  <m:brk m:alnAt="23"/>
                                </m:rPr>
                                <a:rPr lang="el-GR" i="1">
                                  <a:latin typeface="Cambria Math"/>
                                  <a:ea typeface="Cambria Math"/>
                                </a:rPr>
                                <m:t>Γ</m:t>
                              </m:r>
                            </m:sub>
                            <m:sup/>
                            <m:e>
                              <m:sSup>
                                <m:sSupPr>
                                  <m:ctrlPr>
                                    <a:rPr lang="en-US" i="1">
                                      <a:latin typeface="Cambria Math"/>
                                      <a:ea typeface="Cambria Math"/>
                                    </a:rPr>
                                  </m:ctrlPr>
                                </m:sSupPr>
                                <m:e>
                                  <m:r>
                                    <a:rPr lang="en-US" i="1">
                                      <a:latin typeface="Cambria Math"/>
                                      <a:ea typeface="Cambria Math"/>
                                    </a:rPr>
                                    <m:t>𝑒</m:t>
                                  </m:r>
                                </m:e>
                                <m:sup>
                                  <m:r>
                                    <a:rPr lang="en-US" i="1">
                                      <a:latin typeface="Cambria Math"/>
                                      <a:ea typeface="Cambria Math"/>
                                    </a:rPr>
                                    <m:t>𝛽</m:t>
                                  </m:r>
                                  <m:sSup>
                                    <m:sSupPr>
                                      <m:ctrlPr>
                                        <a:rPr lang="en-US" i="1">
                                          <a:latin typeface="Cambria Math"/>
                                          <a:ea typeface="Cambria Math"/>
                                        </a:rPr>
                                      </m:ctrlPr>
                                    </m:sSupPr>
                                    <m:e>
                                      <m:r>
                                        <a:rPr lang="en-US" i="1">
                                          <a:latin typeface="Cambria Math"/>
                                          <a:ea typeface="Cambria Math"/>
                                        </a:rPr>
                                        <m:t>(</m:t>
                                      </m:r>
                                      <m:r>
                                        <a:rPr lang="en-US" b="0" i="1" smtClean="0">
                                          <a:latin typeface="Cambria Math"/>
                                          <a:ea typeface="Cambria Math"/>
                                        </a:rPr>
                                        <m:t>𝑇</m:t>
                                      </m:r>
                                      <m:r>
                                        <a:rPr lang="en-US" i="1">
                                          <a:latin typeface="Cambria Math"/>
                                          <a:ea typeface="Cambria Math"/>
                                        </a:rPr>
                                        <m:t>−</m:t>
                                      </m:r>
                                      <m:sSub>
                                        <m:sSubPr>
                                          <m:ctrlPr>
                                            <a:rPr lang="en-US" i="1">
                                              <a:latin typeface="Cambria Math"/>
                                              <a:ea typeface="Cambria Math"/>
                                            </a:rPr>
                                          </m:ctrlPr>
                                        </m:sSubPr>
                                        <m:e>
                                          <m:r>
                                            <a:rPr lang="en-US" i="1">
                                              <a:latin typeface="Cambria Math"/>
                                              <a:ea typeface="Cambria Math"/>
                                            </a:rPr>
                                            <m:t>𝑇</m:t>
                                          </m:r>
                                        </m:e>
                                        <m:sub>
                                          <m:r>
                                            <a:rPr lang="en-US" i="1">
                                              <a:latin typeface="Cambria Math"/>
                                              <a:ea typeface="Cambria Math"/>
                                            </a:rPr>
                                            <m:t>𝑟𝑒𝑓</m:t>
                                          </m:r>
                                        </m:sub>
                                      </m:sSub>
                                      <m:r>
                                        <a:rPr lang="en-US" i="1">
                                          <a:latin typeface="Cambria Math"/>
                                          <a:ea typeface="Cambria Math"/>
                                        </a:rPr>
                                        <m:t>)</m:t>
                                      </m:r>
                                    </m:e>
                                    <m:sup>
                                      <m:r>
                                        <a:rPr lang="en-US" i="1">
                                          <a:latin typeface="Cambria Math"/>
                                          <a:ea typeface="Cambria Math"/>
                                        </a:rPr>
                                        <m:t>2</m:t>
                                      </m:r>
                                    </m:sup>
                                  </m:sSup>
                                </m:sup>
                              </m:sSup>
                              <m:r>
                                <a:rPr lang="en-US" i="1">
                                  <a:latin typeface="Cambria Math"/>
                                  <a:ea typeface="Cambria Math"/>
                                </a:rPr>
                                <m:t>𝑑</m:t>
                              </m:r>
                              <m:r>
                                <m:rPr>
                                  <m:sty m:val="p"/>
                                </m:rPr>
                                <a:rPr lang="el-GR" i="1">
                                  <a:latin typeface="Cambria Math"/>
                                  <a:ea typeface="Cambria Math"/>
                                </a:rPr>
                                <m:t>Γ</m:t>
                              </m:r>
                            </m:e>
                          </m:nary>
                        </m:e>
                      </m:d>
                    </m:oMath>
                  </m:oMathPara>
                </a14:m>
                <a:endParaRPr lang="en-US" dirty="0" smtClean="0"/>
              </a:p>
              <a:p>
                <a:pPr marL="177800" indent="-177800">
                  <a:buFont typeface="Arial" panose="020B0604020202020204" pitchFamily="34" charset="0"/>
                  <a:buChar char="•"/>
                </a:pPr>
                <a:r>
                  <a:rPr lang="en-US" dirty="0" smtClean="0"/>
                  <a:t>Maximum volume fraction of fluid phase 50%.</a:t>
                </a:r>
              </a:p>
              <a:p>
                <a:pPr marL="177800" indent="-177800">
                  <a:buFont typeface="Arial" panose="020B0604020202020204" pitchFamily="34" charset="0"/>
                  <a:buChar char="•"/>
                </a:pPr>
                <a14:m>
                  <m:oMath xmlns:m="http://schemas.openxmlformats.org/officeDocument/2006/math">
                    <m:r>
                      <a:rPr lang="en-US" i="1" dirty="0" smtClean="0">
                        <a:latin typeface="Cambria Math"/>
                      </a:rPr>
                      <m:t>𝑅𝑒</m:t>
                    </m:r>
                    <m:r>
                      <a:rPr lang="en-US" i="1" dirty="0" smtClean="0">
                        <a:latin typeface="Cambria Math"/>
                      </a:rPr>
                      <m:t>=1.0</m:t>
                    </m:r>
                  </m:oMath>
                </a14:m>
                <a:endParaRPr lang="en-US" dirty="0" smtClean="0"/>
              </a:p>
              <a:p>
                <a:pPr marL="177800" indent="-177800">
                  <a:buFont typeface="Arial" panose="020B0604020202020204" pitchFamily="34" charset="0"/>
                  <a:buChar char="•"/>
                </a:pPr>
                <a:endParaRPr lang="en-US" dirty="0" smtClean="0"/>
              </a:p>
              <a:p>
                <a:pPr marL="177800" indent="-177800">
                  <a:buFont typeface="Arial" panose="020B0604020202020204" pitchFamily="34" charset="0"/>
                  <a:buChar char="•"/>
                </a:pPr>
                <a:r>
                  <a:rPr lang="en-US" b="1" dirty="0" smtClean="0"/>
                  <a:t>Open issues</a:t>
                </a:r>
                <a:r>
                  <a:rPr lang="en-US" dirty="0" smtClean="0"/>
                  <a:t>:</a:t>
                </a:r>
              </a:p>
              <a:p>
                <a:pPr marL="463550" lvl="1" indent="-176213">
                  <a:buFont typeface="Arial" panose="020B0604020202020204" pitchFamily="34" charset="0"/>
                  <a:buChar char="•"/>
                </a:pPr>
                <a:r>
                  <a:rPr lang="en-US" dirty="0" smtClean="0"/>
                  <a:t>Same as issues as </a:t>
                </a:r>
                <a:r>
                  <a:rPr lang="en-US" dirty="0" err="1" smtClean="0"/>
                  <a:t>pipebend</a:t>
                </a:r>
                <a:r>
                  <a:rPr lang="en-US" dirty="0" smtClean="0"/>
                  <a:t> and diffuser problems for higher </a:t>
                </a:r>
                <a14:m>
                  <m:oMath xmlns:m="http://schemas.openxmlformats.org/officeDocument/2006/math">
                    <m:r>
                      <a:rPr lang="en-US" i="1" dirty="0" smtClean="0">
                        <a:latin typeface="Cambria Math"/>
                      </a:rPr>
                      <m:t>𝑅𝑒</m:t>
                    </m:r>
                  </m:oMath>
                </a14:m>
                <a:r>
                  <a:rPr lang="en-US" dirty="0" smtClean="0"/>
                  <a:t>. </a:t>
                </a:r>
                <a:r>
                  <a:rPr lang="en-US" dirty="0" smtClean="0">
                    <a:sym typeface="Wingdings"/>
                  </a:rPr>
                  <a:t></a:t>
                </a:r>
                <a:endParaRPr lang="en-US" dirty="0"/>
              </a:p>
            </p:txBody>
          </p:sp>
        </mc:Choice>
        <mc:Fallback>
          <p:sp>
            <p:nvSpPr>
              <p:cNvPr id="28" name="Rectangle 27"/>
              <p:cNvSpPr>
                <a:spLocks noRot="1" noChangeAspect="1" noMove="1" noResize="1" noEditPoints="1" noAdjustHandles="1" noChangeArrowheads="1" noChangeShapeType="1" noTextEdit="1"/>
              </p:cNvSpPr>
              <p:nvPr/>
            </p:nvSpPr>
            <p:spPr>
              <a:xfrm>
                <a:off x="155424" y="3150852"/>
                <a:ext cx="4416575" cy="2963825"/>
              </a:xfrm>
              <a:prstGeom prst="rect">
                <a:avLst/>
              </a:prstGeom>
              <a:blipFill rotWithShape="1">
                <a:blip r:embed="rId10"/>
                <a:stretch>
                  <a:fillRect l="-828" t="-1029" b="-24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p:cNvSpPr/>
              <p:nvPr/>
            </p:nvSpPr>
            <p:spPr>
              <a:xfrm>
                <a:off x="4571999" y="5963730"/>
                <a:ext cx="4572000" cy="646331"/>
              </a:xfrm>
              <a:prstGeom prst="rect">
                <a:avLst/>
              </a:prstGeom>
            </p:spPr>
            <p:txBody>
              <a:bodyPr>
                <a:spAutoFit/>
              </a:bodyPr>
              <a:lstStyle/>
              <a:p>
                <a:pPr algn="ctr"/>
                <a:r>
                  <a:rPr lang="en-US" dirty="0" smtClean="0"/>
                  <a:t>Identical results for Stokes and </a:t>
                </a:r>
                <a:r>
                  <a:rPr lang="en-US" dirty="0" err="1" smtClean="0"/>
                  <a:t>Navier</a:t>
                </a:r>
                <a:r>
                  <a:rPr lang="en-US" dirty="0" smtClean="0"/>
                  <a:t>-Stokes formulation with </a:t>
                </a:r>
                <a14:m>
                  <m:oMath xmlns:m="http://schemas.openxmlformats.org/officeDocument/2006/math">
                    <m:r>
                      <a:rPr lang="en-US" i="1" dirty="0" smtClean="0">
                        <a:latin typeface="Cambria Math"/>
                      </a:rPr>
                      <m:t>𝑅𝑒</m:t>
                    </m:r>
                    <m:r>
                      <a:rPr lang="en-US" i="1" dirty="0" smtClean="0">
                        <a:latin typeface="Cambria Math"/>
                      </a:rPr>
                      <m:t>=1.0</m:t>
                    </m:r>
                  </m:oMath>
                </a14:m>
                <a:r>
                  <a:rPr lang="en-US" dirty="0" smtClean="0"/>
                  <a:t>.</a:t>
                </a:r>
              </a:p>
            </p:txBody>
          </p:sp>
        </mc:Choice>
        <mc:Fallback xmlns="">
          <p:sp>
            <p:nvSpPr>
              <p:cNvPr id="30" name="Rectangle 29"/>
              <p:cNvSpPr>
                <a:spLocks noRot="1" noChangeAspect="1" noMove="1" noResize="1" noEditPoints="1" noAdjustHandles="1" noChangeArrowheads="1" noChangeShapeType="1" noTextEdit="1"/>
              </p:cNvSpPr>
              <p:nvPr/>
            </p:nvSpPr>
            <p:spPr>
              <a:xfrm>
                <a:off x="4571999" y="5963730"/>
                <a:ext cx="4572000" cy="646331"/>
              </a:xfrm>
              <a:prstGeom prst="rect">
                <a:avLst/>
              </a:prstGeom>
              <a:blipFill rotWithShape="1">
                <a:blip r:embed="rId11"/>
                <a:stretch>
                  <a:fillRect t="-4717" b="-14151"/>
                </a:stretch>
              </a:blipFill>
            </p:spPr>
            <p:txBody>
              <a:bodyPr/>
              <a:lstStyle/>
              <a:p>
                <a:r>
                  <a:rPr lang="en-US">
                    <a:noFill/>
                  </a:rPr>
                  <a:t> </a:t>
                </a:r>
              </a:p>
            </p:txBody>
          </p:sp>
        </mc:Fallback>
      </mc:AlternateContent>
    </p:spTree>
    <p:extLst>
      <p:ext uri="{BB962C8B-B14F-4D97-AF65-F5344CB8AC3E}">
        <p14:creationId xmlns:p14="http://schemas.microsoft.com/office/powerpoint/2010/main" val="3584729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8">
                                            <p:txEl>
                                              <p:pRg st="5" end="5"/>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27" grpId="0"/>
      <p:bldP spid="3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510"/>
            <a:ext cx="8229600" cy="1143000"/>
          </a:xfrm>
        </p:spPr>
        <p:txBody>
          <a:bodyPr>
            <a:normAutofit fontScale="90000"/>
          </a:bodyPr>
          <a:lstStyle/>
          <a:p>
            <a:r>
              <a:rPr lang="en-US" b="1" dirty="0" smtClean="0"/>
              <a:t>Approach</a:t>
            </a:r>
            <a:r>
              <a:rPr lang="en-US" dirty="0" smtClean="0"/>
              <a:t>: </a:t>
            </a:r>
            <a:br>
              <a:rPr lang="en-US" dirty="0" smtClean="0"/>
            </a:br>
            <a:r>
              <a:rPr lang="en-US" dirty="0" smtClean="0"/>
              <a:t>Face-oriented ghost-penalty</a:t>
            </a:r>
            <a:endParaRPr lang="en-US" dirty="0"/>
          </a:p>
        </p:txBody>
      </p:sp>
      <p:sp>
        <p:nvSpPr>
          <p:cNvPr id="5" name="Content Placeholder 4"/>
          <p:cNvSpPr>
            <a:spLocks noGrp="1"/>
          </p:cNvSpPr>
          <p:nvPr>
            <p:ph sz="half" idx="1"/>
          </p:nvPr>
        </p:nvSpPr>
        <p:spPr>
          <a:xfrm>
            <a:off x="117020" y="1316725"/>
            <a:ext cx="3112610" cy="5541275"/>
          </a:xfrm>
        </p:spPr>
        <p:txBody>
          <a:bodyPr>
            <a:noAutofit/>
          </a:bodyPr>
          <a:lstStyle/>
          <a:p>
            <a:pPr marL="0" indent="0">
              <a:buNone/>
            </a:pPr>
            <a:r>
              <a:rPr lang="en-US" sz="1600" b="1" dirty="0" smtClean="0"/>
              <a:t>Objective</a:t>
            </a:r>
            <a:r>
              <a:rPr lang="en-US" sz="1600" dirty="0" smtClean="0"/>
              <a:t>:</a:t>
            </a:r>
          </a:p>
          <a:p>
            <a:pPr marL="0" indent="-180975"/>
            <a:r>
              <a:rPr lang="en-US" sz="1600" dirty="0" smtClean="0"/>
              <a:t>Overcome stability issues on cut elements for viscous flows.</a:t>
            </a:r>
          </a:p>
          <a:p>
            <a:pPr marL="0" indent="-180975"/>
            <a:r>
              <a:rPr lang="en-US" sz="1600" dirty="0" smtClean="0"/>
              <a:t>Method </a:t>
            </a:r>
            <a:r>
              <a:rPr lang="en-US" sz="1600" dirty="0" smtClean="0"/>
              <a:t>used for single enrichment diffusion and incompressible </a:t>
            </a:r>
            <a:r>
              <a:rPr lang="en-US" sz="1600" dirty="0" err="1" smtClean="0"/>
              <a:t>Navier</a:t>
            </a:r>
            <a:r>
              <a:rPr lang="en-US" sz="1600" dirty="0" smtClean="0"/>
              <a:t> –Stokes flow </a:t>
            </a:r>
            <a:r>
              <a:rPr lang="en-US" sz="1600" dirty="0" smtClean="0"/>
              <a:t>[8].</a:t>
            </a:r>
            <a:endParaRPr lang="en-US" sz="1600" dirty="0" smtClean="0"/>
          </a:p>
          <a:p>
            <a:pPr marL="0" indent="0">
              <a:buNone/>
            </a:pPr>
            <a:r>
              <a:rPr lang="en-US" sz="1600" b="1" dirty="0"/>
              <a:t>Hypothesis</a:t>
            </a:r>
            <a:r>
              <a:rPr lang="en-US" sz="1600" dirty="0"/>
              <a:t>:</a:t>
            </a:r>
          </a:p>
          <a:p>
            <a:pPr marL="52388"/>
            <a:r>
              <a:rPr lang="en-US" sz="1600" dirty="0"/>
              <a:t>Smoothing the gradient of the solution across the element facets reduces condition number</a:t>
            </a:r>
            <a:r>
              <a:rPr lang="en-US" sz="1600" dirty="0" smtClean="0"/>
              <a:t>.</a:t>
            </a:r>
          </a:p>
          <a:p>
            <a:pPr marL="52388"/>
            <a:r>
              <a:rPr lang="en-US" sz="1600" dirty="0" smtClean="0"/>
              <a:t>Can the method reduce wiggling in design?</a:t>
            </a:r>
            <a:endParaRPr lang="en-US" sz="1600" dirty="0"/>
          </a:p>
          <a:p>
            <a:pPr marL="0" indent="0">
              <a:buNone/>
            </a:pPr>
            <a:r>
              <a:rPr lang="en-US" sz="1600" b="1" dirty="0"/>
              <a:t>Open issues</a:t>
            </a:r>
            <a:r>
              <a:rPr lang="en-US" sz="1600" dirty="0"/>
              <a:t>:</a:t>
            </a:r>
          </a:p>
          <a:p>
            <a:pPr marL="1588" indent="-234950"/>
            <a:r>
              <a:rPr lang="en-US" sz="1600" dirty="0"/>
              <a:t>Expand methodology to 3D.</a:t>
            </a:r>
          </a:p>
          <a:p>
            <a:pPr marL="1588" indent="-234950"/>
            <a:r>
              <a:rPr lang="en-US" sz="1600" dirty="0"/>
              <a:t>Apply method in topology optimization.</a:t>
            </a:r>
          </a:p>
          <a:p>
            <a:pPr marL="401638" lvl="1" indent="-234950"/>
            <a:r>
              <a:rPr lang="en-US" sz="1600" dirty="0"/>
              <a:t>With multiple enrichment functions</a:t>
            </a:r>
            <a:r>
              <a:rPr lang="en-US" sz="1600" dirty="0" smtClean="0"/>
              <a:t>.</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33595" y="3491195"/>
            <a:ext cx="2286000" cy="2971800"/>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58000" y="3491196"/>
            <a:ext cx="2286000" cy="2971799"/>
          </a:xfrm>
          <a:prstGeom prst="rect">
            <a:avLst/>
          </a:prstGeom>
        </p:spPr>
      </p:pic>
      <mc:AlternateContent xmlns:mc="http://schemas.openxmlformats.org/markup-compatibility/2006" xmlns:a14="http://schemas.microsoft.com/office/drawing/2010/main">
        <mc:Choice Requires="a14">
          <p:sp>
            <p:nvSpPr>
              <p:cNvPr id="11" name="Rectangle 10"/>
              <p:cNvSpPr/>
              <p:nvPr/>
            </p:nvSpPr>
            <p:spPr>
              <a:xfrm>
                <a:off x="3112610" y="1636977"/>
                <a:ext cx="6029585" cy="171521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en-US" sz="1600" i="1" smtClean="0">
                              <a:latin typeface="Cambria Math"/>
                            </a:rPr>
                          </m:ctrlPr>
                        </m:naryPr>
                        <m:sub>
                          <m:r>
                            <m:rPr>
                              <m:brk m:alnAt="23"/>
                            </m:rPr>
                            <a:rPr lang="en-US" sz="1600" b="0" i="1" smtClean="0">
                              <a:latin typeface="Cambria Math"/>
                            </a:rPr>
                            <m:t>𝑙</m:t>
                          </m:r>
                          <m:r>
                            <a:rPr lang="en-US" sz="1600" b="0" i="1" smtClean="0">
                              <a:latin typeface="Cambria Math"/>
                              <a:ea typeface="Cambria Math"/>
                            </a:rPr>
                            <m:t>∈</m:t>
                          </m:r>
                          <m:d>
                            <m:dPr>
                              <m:begChr m:val="{"/>
                              <m:endChr m:val="}"/>
                              <m:ctrlPr>
                                <a:rPr lang="en-US" sz="1600" b="0" i="1" smtClean="0">
                                  <a:latin typeface="Cambria Math"/>
                                  <a:ea typeface="Cambria Math"/>
                                </a:rPr>
                              </m:ctrlPr>
                            </m:dPr>
                            <m:e>
                              <m:r>
                                <a:rPr lang="en-US" sz="1600" b="0" i="1" smtClean="0">
                                  <a:latin typeface="Cambria Math"/>
                                  <a:ea typeface="Cambria Math"/>
                                </a:rPr>
                                <m:t>𝐴</m:t>
                              </m:r>
                              <m:r>
                                <a:rPr lang="en-US" sz="1600" b="0" i="1" smtClean="0">
                                  <a:latin typeface="Cambria Math"/>
                                  <a:ea typeface="Cambria Math"/>
                                </a:rPr>
                                <m:t>,</m:t>
                              </m:r>
                              <m:r>
                                <a:rPr lang="en-US" sz="1600" b="0" i="1" smtClean="0">
                                  <a:latin typeface="Cambria Math"/>
                                  <a:ea typeface="Cambria Math"/>
                                </a:rPr>
                                <m:t>𝐵</m:t>
                              </m:r>
                            </m:e>
                          </m:d>
                        </m:sub>
                        <m:sup/>
                        <m:e>
                          <m:nary>
                            <m:naryPr>
                              <m:chr m:val="∑"/>
                              <m:ctrlPr>
                                <a:rPr lang="en-US" sz="1600" i="1" smtClean="0">
                                  <a:latin typeface="Cambria Math"/>
                                </a:rPr>
                              </m:ctrlPr>
                            </m:naryPr>
                            <m:sub>
                              <m:r>
                                <m:rPr>
                                  <m:brk m:alnAt="23"/>
                                </m:rPr>
                                <a:rPr lang="en-US" sz="1600" b="0" i="1" smtClean="0">
                                  <a:latin typeface="Cambria Math"/>
                                </a:rPr>
                                <m:t>𝑚</m:t>
                              </m:r>
                              <m:r>
                                <a:rPr lang="en-US" sz="1600" b="0" i="1" smtClean="0">
                                  <a:latin typeface="Cambria Math"/>
                                </a:rPr>
                                <m:t>=1</m:t>
                              </m:r>
                            </m:sub>
                            <m:sup>
                              <m:r>
                                <a:rPr lang="en-US" sz="1600" b="0" i="1" smtClean="0">
                                  <a:latin typeface="Cambria Math"/>
                                </a:rPr>
                                <m:t>𝑀</m:t>
                              </m:r>
                            </m:sup>
                            <m:e>
                              <m:nary>
                                <m:naryPr>
                                  <m:chr m:val="∑"/>
                                  <m:ctrlPr>
                                    <a:rPr lang="en-US" sz="1600" i="1" smtClean="0">
                                      <a:latin typeface="Cambria Math"/>
                                    </a:rPr>
                                  </m:ctrlPr>
                                </m:naryPr>
                                <m:sub>
                                  <m:r>
                                    <m:rPr>
                                      <m:brk m:alnAt="23"/>
                                    </m:rPr>
                                    <a:rPr lang="en-US" sz="1600" b="0" i="1" smtClean="0">
                                      <a:latin typeface="Cambria Math"/>
                                    </a:rPr>
                                    <m:t>𝐹</m:t>
                                  </m:r>
                                  <m:r>
                                    <a:rPr lang="en-US" sz="1600" b="0" i="1" smtClean="0">
                                      <a:latin typeface="Cambria Math"/>
                                      <a:ea typeface="Cambria Math"/>
                                    </a:rPr>
                                    <m:t>∈</m:t>
                                  </m:r>
                                  <m:sSubSup>
                                    <m:sSubSupPr>
                                      <m:ctrlPr>
                                        <a:rPr lang="en-US" sz="1600" b="0" i="1" smtClean="0">
                                          <a:latin typeface="Cambria Math"/>
                                          <a:ea typeface="Cambria Math"/>
                                        </a:rPr>
                                      </m:ctrlPr>
                                    </m:sSubSupPr>
                                    <m:e>
                                      <m:sSub>
                                        <m:sSubPr>
                                          <m:ctrlPr>
                                            <a:rPr lang="en-US" sz="1600" b="0" i="1" smtClean="0">
                                              <a:latin typeface="Cambria Math"/>
                                              <a:ea typeface="Cambria Math"/>
                                            </a:rPr>
                                          </m:ctrlPr>
                                        </m:sSubPr>
                                        <m:e>
                                          <m:r>
                                            <a:rPr lang="en-US" sz="1600" b="0" i="1" smtClean="0">
                                              <a:latin typeface="Cambria Math"/>
                                              <a:ea typeface="Cambria Math"/>
                                            </a:rPr>
                                            <m:t>ℱ</m:t>
                                          </m:r>
                                        </m:e>
                                        <m:sub>
                                          <m:r>
                                            <a:rPr lang="en-US" sz="1600" b="0" i="1" smtClean="0">
                                              <a:latin typeface="Cambria Math"/>
                                              <a:ea typeface="Cambria Math"/>
                                            </a:rPr>
                                            <m:t>𝐺</m:t>
                                          </m:r>
                                        </m:sub>
                                      </m:sSub>
                                    </m:e>
                                    <m:sub>
                                      <m:r>
                                        <a:rPr lang="en-US" sz="1600" b="0" i="1" smtClean="0">
                                          <a:latin typeface="Cambria Math"/>
                                          <a:ea typeface="Cambria Math"/>
                                        </a:rPr>
                                        <m:t>𝑚</m:t>
                                      </m:r>
                                    </m:sub>
                                    <m:sup>
                                      <m:r>
                                        <a:rPr lang="en-US" sz="1600" b="0" i="1" smtClean="0">
                                          <a:latin typeface="Cambria Math"/>
                                          <a:ea typeface="Cambria Math"/>
                                        </a:rPr>
                                        <m:t>𝑘</m:t>
                                      </m:r>
                                    </m:sup>
                                  </m:sSubSup>
                                </m:sub>
                                <m:sup/>
                                <m:e>
                                  <m:nary>
                                    <m:naryPr>
                                      <m:chr m:val="∑"/>
                                      <m:ctrlPr>
                                        <a:rPr lang="en-US" sz="1600" i="1" smtClean="0">
                                          <a:latin typeface="Cambria Math"/>
                                        </a:rPr>
                                      </m:ctrlPr>
                                    </m:naryPr>
                                    <m:sub>
                                      <m:r>
                                        <a:rPr lang="en-US" sz="1600" b="0" i="1" smtClean="0">
                                          <a:latin typeface="Cambria Math"/>
                                        </a:rPr>
                                        <m:t>𝑖</m:t>
                                      </m:r>
                                      <m:r>
                                        <a:rPr lang="en-US" sz="1600" b="0" i="1" smtClean="0">
                                          <a:latin typeface="Cambria Math"/>
                                        </a:rPr>
                                        <m:t>=1</m:t>
                                      </m:r>
                                    </m:sub>
                                    <m:sup>
                                      <m:r>
                                        <a:rPr lang="en-US" sz="1600" b="0" i="1" smtClean="0">
                                          <a:latin typeface="Cambria Math"/>
                                        </a:rPr>
                                        <m:t>𝐷</m:t>
                                      </m:r>
                                    </m:sup>
                                    <m:e>
                                      <m:nary>
                                        <m:naryPr>
                                          <m:ctrlPr>
                                            <a:rPr lang="en-US" sz="1600" i="1" smtClean="0">
                                              <a:latin typeface="Cambria Math"/>
                                            </a:rPr>
                                          </m:ctrlPr>
                                        </m:naryPr>
                                        <m:sub>
                                          <m:r>
                                            <m:rPr>
                                              <m:brk m:alnAt="23"/>
                                            </m:rPr>
                                            <a:rPr lang="en-US" sz="1600" b="0" i="1" smtClean="0">
                                              <a:latin typeface="Cambria Math"/>
                                            </a:rPr>
                                            <m:t>𝐹</m:t>
                                          </m:r>
                                        </m:sub>
                                        <m:sup/>
                                        <m:e>
                                          <m:sSub>
                                            <m:sSubPr>
                                              <m:ctrlPr>
                                                <a:rPr lang="en-US" sz="1600" i="1" smtClean="0">
                                                  <a:latin typeface="Cambria Math"/>
                                                </a:rPr>
                                              </m:ctrlPr>
                                            </m:sSubPr>
                                            <m:e>
                                              <m:r>
                                                <a:rPr lang="en-US" sz="1600" i="1" smtClean="0">
                                                  <a:latin typeface="Cambria Math"/>
                                                  <a:ea typeface="Cambria Math"/>
                                                </a:rPr>
                                                <m:t>𝛼</m:t>
                                              </m:r>
                                            </m:e>
                                            <m:sub>
                                              <m:r>
                                                <m:rPr>
                                                  <m:sty m:val="p"/>
                                                </m:rPr>
                                                <a:rPr lang="en-US" sz="1600" b="0" i="0" smtClean="0">
                                                  <a:latin typeface="Cambria Math"/>
                                                </a:rPr>
                                                <m:t>GP</m:t>
                                              </m:r>
                                              <m:r>
                                                <a:rPr lang="en-US" sz="1600" b="0" i="1" smtClean="0">
                                                  <a:latin typeface="Cambria Math"/>
                                                </a:rPr>
                                                <m:t>,</m:t>
                                              </m:r>
                                              <m:r>
                                                <a:rPr lang="en-US" sz="1600" b="0" i="1" smtClean="0">
                                                  <a:latin typeface="Cambria Math"/>
                                                  <a:ea typeface="Cambria Math"/>
                                                </a:rPr>
                                                <m:t>𝜇</m:t>
                                              </m:r>
                                            </m:sub>
                                          </m:sSub>
                                          <m:sSup>
                                            <m:sSupPr>
                                              <m:ctrlPr>
                                                <a:rPr lang="en-US" sz="1600" i="1" smtClean="0">
                                                  <a:latin typeface="Cambria Math"/>
                                                </a:rPr>
                                              </m:ctrlPr>
                                            </m:sSupPr>
                                            <m:e>
                                              <m:r>
                                                <a:rPr lang="en-US" sz="1600" b="0" i="1" smtClean="0">
                                                  <a:latin typeface="Cambria Math"/>
                                                  <a:ea typeface="Cambria Math"/>
                                                </a:rPr>
                                                <m:t>𝜇</m:t>
                                              </m:r>
                                            </m:e>
                                            <m:sup>
                                              <m:r>
                                                <a:rPr lang="en-US" sz="1600" b="0" i="1" smtClean="0">
                                                  <a:latin typeface="Cambria Math"/>
                                                </a:rPr>
                                                <m:t>𝑙</m:t>
                                              </m:r>
                                            </m:sup>
                                          </m:sSup>
                                          <m:sSubSup>
                                            <m:sSubSupPr>
                                              <m:ctrlPr>
                                                <a:rPr lang="en-US" sz="1600" i="1" smtClean="0">
                                                  <a:latin typeface="Cambria Math"/>
                                                </a:rPr>
                                              </m:ctrlPr>
                                            </m:sSubSupPr>
                                            <m:e>
                                              <m:r>
                                                <a:rPr lang="en-US" sz="1600" b="0" i="1" smtClean="0">
                                                  <a:latin typeface="Cambria Math"/>
                                                </a:rPr>
                                                <m:t>h</m:t>
                                              </m:r>
                                            </m:e>
                                            <m:sub>
                                              <m:r>
                                                <a:rPr lang="en-US" sz="1600" b="0" i="1" smtClean="0">
                                                  <a:latin typeface="Cambria Math"/>
                                                </a:rPr>
                                                <m:t>𝐹</m:t>
                                              </m:r>
                                            </m:sub>
                                            <m:sup>
                                              <m:r>
                                                <a:rPr lang="en-US" sz="1600" b="0" i="1" smtClean="0">
                                                  <a:latin typeface="Cambria Math"/>
                                                </a:rPr>
                                                <m:t>2</m:t>
                                              </m:r>
                                              <m:d>
                                                <m:dPr>
                                                  <m:ctrlPr>
                                                    <a:rPr lang="en-US" sz="1600" b="0" i="1" smtClean="0">
                                                      <a:latin typeface="Cambria Math"/>
                                                    </a:rPr>
                                                  </m:ctrlPr>
                                                </m:dPr>
                                                <m:e>
                                                  <m:r>
                                                    <a:rPr lang="en-US" sz="1600" b="0" i="1" smtClean="0">
                                                      <a:latin typeface="Cambria Math"/>
                                                    </a:rPr>
                                                    <m:t>𝑖</m:t>
                                                  </m:r>
                                                  <m:r>
                                                    <a:rPr lang="en-US" sz="1600" b="0" i="1" smtClean="0">
                                                      <a:latin typeface="Cambria Math"/>
                                                    </a:rPr>
                                                    <m:t>−1</m:t>
                                                  </m:r>
                                                </m:e>
                                              </m:d>
                                              <m:r>
                                                <a:rPr lang="en-US" sz="1600" b="0" i="1" smtClean="0">
                                                  <a:latin typeface="Cambria Math"/>
                                                </a:rPr>
                                                <m:t>+1</m:t>
                                              </m:r>
                                            </m:sup>
                                          </m:sSubSup>
                                          <m:d>
                                            <m:dPr>
                                              <m:begChr m:val="["/>
                                              <m:endChr m:val="]"/>
                                              <m:ctrlPr>
                                                <a:rPr lang="en-US" sz="1600" i="1" smtClean="0">
                                                  <a:latin typeface="Cambria Math"/>
                                                </a:rPr>
                                              </m:ctrlPr>
                                            </m:dPr>
                                            <m:e>
                                              <m:f>
                                                <m:fPr>
                                                  <m:ctrlPr>
                                                    <a:rPr lang="en-US" sz="1600" i="1" smtClean="0">
                                                      <a:latin typeface="Cambria Math"/>
                                                    </a:rPr>
                                                  </m:ctrlPr>
                                                </m:fPr>
                                                <m:num>
                                                  <m:sSup>
                                                    <m:sSupPr>
                                                      <m:ctrlPr>
                                                        <a:rPr lang="en-US" sz="1600" i="1" smtClean="0">
                                                          <a:latin typeface="Cambria Math"/>
                                                        </a:rPr>
                                                      </m:ctrlPr>
                                                    </m:sSupPr>
                                                    <m:e>
                                                      <m:r>
                                                        <a:rPr lang="en-US" sz="1600" i="1" smtClean="0">
                                                          <a:latin typeface="Cambria Math"/>
                                                          <a:ea typeface="Cambria Math"/>
                                                        </a:rPr>
                                                        <m:t>𝜕</m:t>
                                                      </m:r>
                                                    </m:e>
                                                    <m:sup>
                                                      <m:r>
                                                        <a:rPr lang="en-US" sz="1600" b="0" i="1" smtClean="0">
                                                          <a:latin typeface="Cambria Math"/>
                                                        </a:rPr>
                                                        <m:t>𝑖</m:t>
                                                      </m:r>
                                                    </m:sup>
                                                  </m:sSup>
                                                  <m:r>
                                                    <a:rPr lang="en-US" sz="1600" b="1" i="0" smtClean="0">
                                                      <a:latin typeface="Cambria Math"/>
                                                    </a:rPr>
                                                    <m:t>𝐍</m:t>
                                                  </m:r>
                                                </m:num>
                                                <m:den>
                                                  <m:sSup>
                                                    <m:sSupPr>
                                                      <m:ctrlPr>
                                                        <a:rPr lang="en-US" sz="1600" i="1" smtClean="0">
                                                          <a:latin typeface="Cambria Math"/>
                                                        </a:rPr>
                                                      </m:ctrlPr>
                                                    </m:sSupPr>
                                                    <m:e>
                                                      <m:r>
                                                        <a:rPr lang="en-US" sz="1600" i="1" smtClean="0">
                                                          <a:latin typeface="Cambria Math"/>
                                                          <a:ea typeface="Cambria Math"/>
                                                        </a:rPr>
                                                        <m:t>𝜕</m:t>
                                                      </m:r>
                                                      <m:r>
                                                        <a:rPr lang="en-US" sz="1600" b="1" i="0" smtClean="0">
                                                          <a:latin typeface="Cambria Math"/>
                                                          <a:ea typeface="Cambria Math"/>
                                                        </a:rPr>
                                                        <m:t>𝐱</m:t>
                                                      </m:r>
                                                    </m:e>
                                                    <m:sup>
                                                      <m:r>
                                                        <a:rPr lang="en-US" sz="1600" b="0" i="1" smtClean="0">
                                                          <a:latin typeface="Cambria Math"/>
                                                        </a:rPr>
                                                        <m:t>𝑖</m:t>
                                                      </m:r>
                                                    </m:sup>
                                                  </m:sSup>
                                                </m:den>
                                              </m:f>
                                            </m:e>
                                          </m:d>
                                          <m:r>
                                            <a:rPr lang="en-US" sz="1600" b="1" i="1" smtClean="0">
                                              <a:latin typeface="Cambria Math"/>
                                              <a:ea typeface="Cambria Math"/>
                                            </a:rPr>
                                            <m:t>∙</m:t>
                                          </m:r>
                                          <m:sSub>
                                            <m:sSubPr>
                                              <m:ctrlPr>
                                                <a:rPr lang="en-US" sz="1600" b="1" i="1" smtClean="0">
                                                  <a:latin typeface="Cambria Math"/>
                                                  <a:ea typeface="Cambria Math"/>
                                                </a:rPr>
                                              </m:ctrlPr>
                                            </m:sSubPr>
                                            <m:e>
                                              <m:r>
                                                <a:rPr lang="en-US" sz="1600" b="1" i="0" smtClean="0">
                                                  <a:latin typeface="Cambria Math"/>
                                                  <a:ea typeface="Cambria Math"/>
                                                </a:rPr>
                                                <m:t>𝐧</m:t>
                                              </m:r>
                                            </m:e>
                                            <m:sub>
                                              <m:r>
                                                <a:rPr lang="en-US" sz="1600" b="0" i="1" smtClean="0">
                                                  <a:latin typeface="Cambria Math"/>
                                                  <a:ea typeface="Cambria Math"/>
                                                </a:rPr>
                                                <m:t>𝐹</m:t>
                                              </m:r>
                                            </m:sub>
                                          </m:sSub>
                                          <m:r>
                                            <a:rPr lang="en-US" sz="1600" b="0" i="1" smtClean="0">
                                              <a:latin typeface="Cambria Math"/>
                                            </a:rPr>
                                            <m:t>:</m:t>
                                          </m:r>
                                          <m:d>
                                            <m:dPr>
                                              <m:begChr m:val="["/>
                                              <m:endChr m:val="]"/>
                                              <m:ctrlPr>
                                                <a:rPr lang="en-US" sz="1600" b="0" i="1" smtClean="0">
                                                  <a:latin typeface="Cambria Math"/>
                                                </a:rPr>
                                              </m:ctrlPr>
                                            </m:dPr>
                                            <m:e>
                                              <m:f>
                                                <m:fPr>
                                                  <m:ctrlPr>
                                                    <a:rPr lang="en-US" sz="1600" i="1" smtClean="0">
                                                      <a:latin typeface="Cambria Math"/>
                                                    </a:rPr>
                                                  </m:ctrlPr>
                                                </m:fPr>
                                                <m:num>
                                                  <m:sSup>
                                                    <m:sSupPr>
                                                      <m:ctrlPr>
                                                        <a:rPr lang="en-US" sz="1600" i="1" smtClean="0">
                                                          <a:latin typeface="Cambria Math"/>
                                                        </a:rPr>
                                                      </m:ctrlPr>
                                                    </m:sSupPr>
                                                    <m:e>
                                                      <m:r>
                                                        <a:rPr lang="en-US" sz="1600" i="1" smtClean="0">
                                                          <a:latin typeface="Cambria Math"/>
                                                          <a:ea typeface="Cambria Math"/>
                                                        </a:rPr>
                                                        <m:t>𝜕</m:t>
                                                      </m:r>
                                                    </m:e>
                                                    <m:sup>
                                                      <m:r>
                                                        <a:rPr lang="en-US" sz="1600" b="0" i="1" smtClean="0">
                                                          <a:latin typeface="Cambria Math"/>
                                                        </a:rPr>
                                                        <m:t>𝑖</m:t>
                                                      </m:r>
                                                    </m:sup>
                                                  </m:sSup>
                                                  <m:sSubSup>
                                                    <m:sSubSupPr>
                                                      <m:ctrlPr>
                                                        <a:rPr lang="en-US" sz="1600" b="0" i="1" smtClean="0">
                                                          <a:latin typeface="Cambria Math"/>
                                                        </a:rPr>
                                                      </m:ctrlPr>
                                                    </m:sSubSupPr>
                                                    <m:e>
                                                      <m:r>
                                                        <a:rPr lang="en-US" sz="1600" b="1" i="0" smtClean="0">
                                                          <a:latin typeface="Cambria Math"/>
                                                        </a:rPr>
                                                        <m:t>𝐮</m:t>
                                                      </m:r>
                                                    </m:e>
                                                    <m:sub>
                                                      <m:r>
                                                        <a:rPr lang="en-US" sz="1600" b="0" i="1" smtClean="0">
                                                          <a:latin typeface="Cambria Math"/>
                                                        </a:rPr>
                                                        <m:t>𝑚</m:t>
                                                      </m:r>
                                                    </m:sub>
                                                    <m:sup>
                                                      <m:r>
                                                        <a:rPr lang="en-US" sz="1600" b="0" i="1" smtClean="0">
                                                          <a:latin typeface="Cambria Math"/>
                                                        </a:rPr>
                                                        <m:t>𝑙</m:t>
                                                      </m:r>
                                                    </m:sup>
                                                  </m:sSubSup>
                                                </m:num>
                                                <m:den>
                                                  <m:sSup>
                                                    <m:sSupPr>
                                                      <m:ctrlPr>
                                                        <a:rPr lang="en-US" sz="1600" i="1" smtClean="0">
                                                          <a:latin typeface="Cambria Math"/>
                                                        </a:rPr>
                                                      </m:ctrlPr>
                                                    </m:sSupPr>
                                                    <m:e>
                                                      <m:r>
                                                        <a:rPr lang="en-US" sz="1600" i="1" smtClean="0">
                                                          <a:latin typeface="Cambria Math"/>
                                                          <a:ea typeface="Cambria Math"/>
                                                        </a:rPr>
                                                        <m:t>𝜕</m:t>
                                                      </m:r>
                                                      <m:r>
                                                        <a:rPr lang="en-US" sz="1600" b="1" i="0" smtClean="0">
                                                          <a:latin typeface="Cambria Math"/>
                                                          <a:ea typeface="Cambria Math"/>
                                                        </a:rPr>
                                                        <m:t>𝐱</m:t>
                                                      </m:r>
                                                    </m:e>
                                                    <m:sup>
                                                      <m:r>
                                                        <a:rPr lang="en-US" sz="1600" b="0" i="1" smtClean="0">
                                                          <a:latin typeface="Cambria Math"/>
                                                        </a:rPr>
                                                        <m:t>𝑖</m:t>
                                                      </m:r>
                                                    </m:sup>
                                                  </m:sSup>
                                                </m:den>
                                              </m:f>
                                            </m:e>
                                          </m:d>
                                          <m:r>
                                            <a:rPr lang="en-US" sz="1600" b="1" i="1" smtClean="0">
                                              <a:latin typeface="Cambria Math"/>
                                              <a:ea typeface="Cambria Math"/>
                                            </a:rPr>
                                            <m:t>∙</m:t>
                                          </m:r>
                                          <m:sSub>
                                            <m:sSubPr>
                                              <m:ctrlPr>
                                                <a:rPr lang="en-US" sz="1600" b="1" i="1" smtClean="0">
                                                  <a:latin typeface="Cambria Math"/>
                                                  <a:ea typeface="Cambria Math"/>
                                                </a:rPr>
                                              </m:ctrlPr>
                                            </m:sSubPr>
                                            <m:e>
                                              <m:r>
                                                <a:rPr lang="en-US" sz="1600" b="1" i="0" smtClean="0">
                                                  <a:latin typeface="Cambria Math"/>
                                                  <a:ea typeface="Cambria Math"/>
                                                </a:rPr>
                                                <m:t>𝐧</m:t>
                                              </m:r>
                                            </m:e>
                                            <m:sub>
                                              <m:r>
                                                <a:rPr lang="en-US" sz="1600" b="0" i="1" smtClean="0">
                                                  <a:latin typeface="Cambria Math"/>
                                                  <a:ea typeface="Cambria Math"/>
                                                </a:rPr>
                                                <m:t>𝐹</m:t>
                                              </m:r>
                                            </m:sub>
                                          </m:sSub>
                                          <m:r>
                                            <a:rPr lang="en-US" sz="1600" b="0" i="0" smtClean="0">
                                              <a:latin typeface="Cambria Math"/>
                                              <a:ea typeface="Cambria Math"/>
                                            </a:rPr>
                                            <m:t> </m:t>
                                          </m:r>
                                          <m:r>
                                            <m:rPr>
                                              <m:sty m:val="p"/>
                                            </m:rPr>
                                            <a:rPr lang="en-US" sz="1600" b="0" i="0" smtClean="0">
                                              <a:latin typeface="Cambria Math"/>
                                            </a:rPr>
                                            <m:t>d</m:t>
                                          </m:r>
                                          <m:r>
                                            <a:rPr lang="en-US" sz="1600" b="0" i="1" smtClean="0">
                                              <a:latin typeface="Cambria Math"/>
                                            </a:rPr>
                                            <m:t>𝑠</m:t>
                                          </m:r>
                                        </m:e>
                                      </m:nary>
                                    </m:e>
                                  </m:nary>
                                </m:e>
                              </m:nary>
                            </m:e>
                          </m:nary>
                        </m:e>
                      </m:nary>
                      <m:r>
                        <a:rPr lang="en-US" sz="1600" b="0" i="1" smtClean="0">
                          <a:latin typeface="Cambria Math"/>
                        </a:rPr>
                        <m:t>+</m:t>
                      </m:r>
                      <m:nary>
                        <m:naryPr>
                          <m:chr m:val="∑"/>
                          <m:ctrlPr>
                            <a:rPr lang="en-US" sz="1600" i="1" smtClean="0">
                              <a:latin typeface="Cambria Math"/>
                            </a:rPr>
                          </m:ctrlPr>
                        </m:naryPr>
                        <m:sub>
                          <m:r>
                            <m:rPr>
                              <m:brk m:alnAt="23"/>
                            </m:rPr>
                            <a:rPr lang="en-US" sz="1600" b="0" i="1" smtClean="0">
                              <a:latin typeface="Cambria Math"/>
                            </a:rPr>
                            <m:t>𝑙</m:t>
                          </m:r>
                          <m:r>
                            <a:rPr lang="en-US" sz="1600" b="0" i="1" smtClean="0">
                              <a:latin typeface="Cambria Math"/>
                              <a:ea typeface="Cambria Math"/>
                            </a:rPr>
                            <m:t>∈</m:t>
                          </m:r>
                          <m:d>
                            <m:dPr>
                              <m:begChr m:val="{"/>
                              <m:endChr m:val="}"/>
                              <m:ctrlPr>
                                <a:rPr lang="en-US" sz="1600" b="0" i="1" smtClean="0">
                                  <a:latin typeface="Cambria Math"/>
                                  <a:ea typeface="Cambria Math"/>
                                </a:rPr>
                              </m:ctrlPr>
                            </m:dPr>
                            <m:e>
                              <m:r>
                                <a:rPr lang="en-US" sz="1600" b="0" i="1" smtClean="0">
                                  <a:latin typeface="Cambria Math"/>
                                  <a:ea typeface="Cambria Math"/>
                                </a:rPr>
                                <m:t>𝐴</m:t>
                              </m:r>
                              <m:r>
                                <a:rPr lang="en-US" sz="1600" b="0" i="1" smtClean="0">
                                  <a:latin typeface="Cambria Math"/>
                                  <a:ea typeface="Cambria Math"/>
                                </a:rPr>
                                <m:t>,</m:t>
                              </m:r>
                              <m:r>
                                <a:rPr lang="en-US" sz="1600" b="0" i="1" smtClean="0">
                                  <a:latin typeface="Cambria Math"/>
                                  <a:ea typeface="Cambria Math"/>
                                </a:rPr>
                                <m:t>𝐵</m:t>
                              </m:r>
                            </m:e>
                          </m:d>
                        </m:sub>
                        <m:sup/>
                        <m:e>
                          <m:nary>
                            <m:naryPr>
                              <m:chr m:val="∑"/>
                              <m:ctrlPr>
                                <a:rPr lang="en-US" sz="1600" i="1" smtClean="0">
                                  <a:latin typeface="Cambria Math"/>
                                </a:rPr>
                              </m:ctrlPr>
                            </m:naryPr>
                            <m:sub>
                              <m:r>
                                <m:rPr>
                                  <m:brk m:alnAt="23"/>
                                </m:rPr>
                                <a:rPr lang="en-US" sz="1600" b="0" i="1" smtClean="0">
                                  <a:latin typeface="Cambria Math"/>
                                </a:rPr>
                                <m:t>𝑚</m:t>
                              </m:r>
                              <m:r>
                                <a:rPr lang="en-US" sz="1600" b="0" i="1" smtClean="0">
                                  <a:latin typeface="Cambria Math"/>
                                </a:rPr>
                                <m:t>=1</m:t>
                              </m:r>
                            </m:sub>
                            <m:sup>
                              <m:r>
                                <a:rPr lang="en-US" sz="1600" b="0" i="1" smtClean="0">
                                  <a:latin typeface="Cambria Math"/>
                                </a:rPr>
                                <m:t>𝑀</m:t>
                              </m:r>
                            </m:sup>
                            <m:e>
                              <m:nary>
                                <m:naryPr>
                                  <m:chr m:val="∑"/>
                                  <m:ctrlPr>
                                    <a:rPr lang="en-US" sz="1600" i="1" smtClean="0">
                                      <a:latin typeface="Cambria Math"/>
                                    </a:rPr>
                                  </m:ctrlPr>
                                </m:naryPr>
                                <m:sub>
                                  <m:r>
                                    <m:rPr>
                                      <m:brk m:alnAt="23"/>
                                    </m:rPr>
                                    <a:rPr lang="en-US" sz="1600" b="0" i="1" smtClean="0">
                                      <a:latin typeface="Cambria Math"/>
                                    </a:rPr>
                                    <m:t>𝐹</m:t>
                                  </m:r>
                                  <m:r>
                                    <a:rPr lang="en-US" sz="1600" b="0" i="1" smtClean="0">
                                      <a:latin typeface="Cambria Math"/>
                                      <a:ea typeface="Cambria Math"/>
                                    </a:rPr>
                                    <m:t>∈</m:t>
                                  </m:r>
                                  <m:sSubSup>
                                    <m:sSubSupPr>
                                      <m:ctrlPr>
                                        <a:rPr lang="en-US" sz="1600" b="0" i="1" smtClean="0">
                                          <a:latin typeface="Cambria Math"/>
                                          <a:ea typeface="Cambria Math"/>
                                        </a:rPr>
                                      </m:ctrlPr>
                                    </m:sSubSupPr>
                                    <m:e>
                                      <m:sSub>
                                        <m:sSubPr>
                                          <m:ctrlPr>
                                            <a:rPr lang="en-US" sz="1600" b="0" i="1" smtClean="0">
                                              <a:latin typeface="Cambria Math"/>
                                              <a:ea typeface="Cambria Math"/>
                                            </a:rPr>
                                          </m:ctrlPr>
                                        </m:sSubPr>
                                        <m:e>
                                          <m:r>
                                            <a:rPr lang="en-US" sz="1600" b="0" i="1" smtClean="0">
                                              <a:latin typeface="Cambria Math"/>
                                              <a:ea typeface="Cambria Math"/>
                                            </a:rPr>
                                            <m:t>ℱ</m:t>
                                          </m:r>
                                        </m:e>
                                        <m:sub>
                                          <m:r>
                                            <a:rPr lang="en-US" sz="1600" b="0" i="1" smtClean="0">
                                              <a:latin typeface="Cambria Math"/>
                                              <a:ea typeface="Cambria Math"/>
                                            </a:rPr>
                                            <m:t>𝐺</m:t>
                                          </m:r>
                                        </m:sub>
                                      </m:sSub>
                                    </m:e>
                                    <m:sub>
                                      <m:r>
                                        <a:rPr lang="en-US" sz="1600" b="0" i="1" smtClean="0">
                                          <a:latin typeface="Cambria Math"/>
                                          <a:ea typeface="Cambria Math"/>
                                        </a:rPr>
                                        <m:t>𝑚</m:t>
                                      </m:r>
                                    </m:sub>
                                    <m:sup>
                                      <m:r>
                                        <a:rPr lang="en-US" sz="1600" b="0" i="1" smtClean="0">
                                          <a:latin typeface="Cambria Math"/>
                                          <a:ea typeface="Cambria Math"/>
                                        </a:rPr>
                                        <m:t>𝑘</m:t>
                                      </m:r>
                                    </m:sup>
                                  </m:sSubSup>
                                </m:sub>
                                <m:sup/>
                                <m:e>
                                  <m:nary>
                                    <m:naryPr>
                                      <m:chr m:val="∑"/>
                                      <m:ctrlPr>
                                        <a:rPr lang="en-US" sz="1600" i="1" smtClean="0">
                                          <a:latin typeface="Cambria Math"/>
                                        </a:rPr>
                                      </m:ctrlPr>
                                    </m:naryPr>
                                    <m:sub>
                                      <m:r>
                                        <a:rPr lang="en-US" sz="1600" b="0" i="1" smtClean="0">
                                          <a:latin typeface="Cambria Math"/>
                                        </a:rPr>
                                        <m:t>𝑖</m:t>
                                      </m:r>
                                      <m:r>
                                        <a:rPr lang="en-US" sz="1600" b="0" i="1" smtClean="0">
                                          <a:latin typeface="Cambria Math"/>
                                        </a:rPr>
                                        <m:t>=1</m:t>
                                      </m:r>
                                    </m:sub>
                                    <m:sup>
                                      <m:r>
                                        <a:rPr lang="en-US" sz="1600" b="0" i="1" smtClean="0">
                                          <a:latin typeface="Cambria Math"/>
                                        </a:rPr>
                                        <m:t>𝐷</m:t>
                                      </m:r>
                                    </m:sup>
                                    <m:e>
                                      <m:nary>
                                        <m:naryPr>
                                          <m:ctrlPr>
                                            <a:rPr lang="en-US" sz="1600" i="1" smtClean="0">
                                              <a:latin typeface="Cambria Math"/>
                                            </a:rPr>
                                          </m:ctrlPr>
                                        </m:naryPr>
                                        <m:sub>
                                          <m:r>
                                            <m:rPr>
                                              <m:brk m:alnAt="23"/>
                                            </m:rPr>
                                            <a:rPr lang="en-US" sz="1600" b="0" i="1" smtClean="0">
                                              <a:latin typeface="Cambria Math"/>
                                            </a:rPr>
                                            <m:t>𝐹</m:t>
                                          </m:r>
                                        </m:sub>
                                        <m:sup/>
                                        <m:e>
                                          <m:sSub>
                                            <m:sSubPr>
                                              <m:ctrlPr>
                                                <a:rPr lang="en-US" sz="1600" i="1" smtClean="0">
                                                  <a:latin typeface="Cambria Math"/>
                                                </a:rPr>
                                              </m:ctrlPr>
                                            </m:sSubPr>
                                            <m:e>
                                              <m:r>
                                                <a:rPr lang="en-US" sz="1600" i="1" smtClean="0">
                                                  <a:latin typeface="Cambria Math"/>
                                                  <a:ea typeface="Cambria Math"/>
                                                </a:rPr>
                                                <m:t>𝛼</m:t>
                                              </m:r>
                                            </m:e>
                                            <m:sub>
                                              <m:r>
                                                <m:rPr>
                                                  <m:sty m:val="p"/>
                                                </m:rPr>
                                                <a:rPr lang="en-US" sz="1600" b="0" i="0" smtClean="0">
                                                  <a:latin typeface="Cambria Math"/>
                                                </a:rPr>
                                                <m:t>GP</m:t>
                                              </m:r>
                                              <m:r>
                                                <a:rPr lang="en-US" sz="1600" b="0" i="1" smtClean="0">
                                                  <a:latin typeface="Cambria Math"/>
                                                </a:rPr>
                                                <m:t>,</m:t>
                                              </m:r>
                                              <m:r>
                                                <a:rPr lang="en-US" sz="1600" b="0" i="1" smtClean="0">
                                                  <a:latin typeface="Cambria Math"/>
                                                  <a:ea typeface="Cambria Math"/>
                                                </a:rPr>
                                                <m:t>𝜇</m:t>
                                              </m:r>
                                            </m:sub>
                                          </m:sSub>
                                          <m:sSup>
                                            <m:sSupPr>
                                              <m:ctrlPr>
                                                <a:rPr lang="en-US" sz="1600" b="0" i="1" smtClean="0">
                                                  <a:latin typeface="Cambria Math"/>
                                                  <a:ea typeface="Cambria Math"/>
                                                </a:rPr>
                                              </m:ctrlPr>
                                            </m:sSupPr>
                                            <m:e>
                                              <m:sSup>
                                                <m:sSupPr>
                                                  <m:ctrlPr>
                                                    <a:rPr lang="en-US" sz="1600" i="1" smtClean="0">
                                                      <a:latin typeface="Cambria Math"/>
                                                    </a:rPr>
                                                  </m:ctrlPr>
                                                </m:sSupPr>
                                                <m:e>
                                                  <m:r>
                                                    <a:rPr lang="en-US" sz="1600" b="0" i="1" smtClean="0">
                                                      <a:latin typeface="Cambria Math"/>
                                                      <a:ea typeface="Cambria Math"/>
                                                    </a:rPr>
                                                    <m:t>𝜇</m:t>
                                                  </m:r>
                                                </m:e>
                                                <m:sup>
                                                  <m:r>
                                                    <a:rPr lang="en-US" sz="1600" b="0" i="1" smtClean="0">
                                                      <a:latin typeface="Cambria Math"/>
                                                    </a:rPr>
                                                    <m:t>𝑙</m:t>
                                                  </m:r>
                                                </m:sup>
                                              </m:sSup>
                                            </m:e>
                                            <m:sup>
                                              <m:r>
                                                <a:rPr lang="en-US" sz="1600" b="0" i="1" smtClean="0">
                                                  <a:latin typeface="Cambria Math"/>
                                                  <a:ea typeface="Cambria Math"/>
                                                </a:rPr>
                                                <m:t>−1</m:t>
                                              </m:r>
                                            </m:sup>
                                          </m:sSup>
                                          <m:sSubSup>
                                            <m:sSubSupPr>
                                              <m:ctrlPr>
                                                <a:rPr lang="en-US" sz="1600" i="1" smtClean="0">
                                                  <a:latin typeface="Cambria Math"/>
                                                </a:rPr>
                                              </m:ctrlPr>
                                            </m:sSubSupPr>
                                            <m:e>
                                              <m:r>
                                                <a:rPr lang="en-US" sz="1600" b="0" i="1" smtClean="0">
                                                  <a:latin typeface="Cambria Math"/>
                                                </a:rPr>
                                                <m:t>h</m:t>
                                              </m:r>
                                            </m:e>
                                            <m:sub>
                                              <m:r>
                                                <a:rPr lang="en-US" sz="1600" b="0" i="1" smtClean="0">
                                                  <a:latin typeface="Cambria Math"/>
                                                </a:rPr>
                                                <m:t>𝐹</m:t>
                                              </m:r>
                                            </m:sub>
                                            <m:sup>
                                              <m:r>
                                                <a:rPr lang="en-US" sz="1600" b="0" i="1" smtClean="0">
                                                  <a:latin typeface="Cambria Math"/>
                                                </a:rPr>
                                                <m:t>2</m:t>
                                              </m:r>
                                              <m:r>
                                                <a:rPr lang="en-US" sz="1600" b="0" i="1" smtClean="0">
                                                  <a:latin typeface="Cambria Math"/>
                                                </a:rPr>
                                                <m:t>𝑖</m:t>
                                              </m:r>
                                              <m:r>
                                                <a:rPr lang="en-US" sz="1600" b="0" i="1" smtClean="0">
                                                  <a:latin typeface="Cambria Math"/>
                                                </a:rPr>
                                                <m:t>+1</m:t>
                                              </m:r>
                                            </m:sup>
                                          </m:sSubSup>
                                          <m:d>
                                            <m:dPr>
                                              <m:begChr m:val="["/>
                                              <m:endChr m:val="]"/>
                                              <m:ctrlPr>
                                                <a:rPr lang="en-US" sz="1600" i="1" smtClean="0">
                                                  <a:latin typeface="Cambria Math"/>
                                                </a:rPr>
                                              </m:ctrlPr>
                                            </m:dPr>
                                            <m:e>
                                              <m:f>
                                                <m:fPr>
                                                  <m:ctrlPr>
                                                    <a:rPr lang="en-US" sz="1600" i="1" smtClean="0">
                                                      <a:latin typeface="Cambria Math"/>
                                                    </a:rPr>
                                                  </m:ctrlPr>
                                                </m:fPr>
                                                <m:num>
                                                  <m:sSup>
                                                    <m:sSupPr>
                                                      <m:ctrlPr>
                                                        <a:rPr lang="en-US" sz="1600" i="1" smtClean="0">
                                                          <a:latin typeface="Cambria Math"/>
                                                        </a:rPr>
                                                      </m:ctrlPr>
                                                    </m:sSupPr>
                                                    <m:e>
                                                      <m:r>
                                                        <a:rPr lang="en-US" sz="1600" i="1" smtClean="0">
                                                          <a:latin typeface="Cambria Math"/>
                                                          <a:ea typeface="Cambria Math"/>
                                                        </a:rPr>
                                                        <m:t>𝜕</m:t>
                                                      </m:r>
                                                    </m:e>
                                                    <m:sup>
                                                      <m:r>
                                                        <a:rPr lang="en-US" sz="1600" b="0" i="1" smtClean="0">
                                                          <a:latin typeface="Cambria Math"/>
                                                        </a:rPr>
                                                        <m:t>𝑖</m:t>
                                                      </m:r>
                                                    </m:sup>
                                                  </m:sSup>
                                                  <m:r>
                                                    <a:rPr lang="en-US" sz="1600" b="1" i="0" smtClean="0">
                                                      <a:latin typeface="Cambria Math"/>
                                                    </a:rPr>
                                                    <m:t>𝐍</m:t>
                                                  </m:r>
                                                </m:num>
                                                <m:den>
                                                  <m:sSup>
                                                    <m:sSupPr>
                                                      <m:ctrlPr>
                                                        <a:rPr lang="en-US" sz="1600" i="1" smtClean="0">
                                                          <a:latin typeface="Cambria Math"/>
                                                        </a:rPr>
                                                      </m:ctrlPr>
                                                    </m:sSupPr>
                                                    <m:e>
                                                      <m:r>
                                                        <a:rPr lang="en-US" sz="1600" i="1" smtClean="0">
                                                          <a:latin typeface="Cambria Math"/>
                                                          <a:ea typeface="Cambria Math"/>
                                                        </a:rPr>
                                                        <m:t>𝜕</m:t>
                                                      </m:r>
                                                      <m:r>
                                                        <a:rPr lang="en-US" sz="1600" b="1" i="0" smtClean="0">
                                                          <a:latin typeface="Cambria Math"/>
                                                          <a:ea typeface="Cambria Math"/>
                                                        </a:rPr>
                                                        <m:t>𝐱</m:t>
                                                      </m:r>
                                                    </m:e>
                                                    <m:sup>
                                                      <m:r>
                                                        <a:rPr lang="en-US" sz="1600" b="0" i="1" smtClean="0">
                                                          <a:latin typeface="Cambria Math"/>
                                                        </a:rPr>
                                                        <m:t>𝑖</m:t>
                                                      </m:r>
                                                    </m:sup>
                                                  </m:sSup>
                                                </m:den>
                                              </m:f>
                                            </m:e>
                                          </m:d>
                                          <m:r>
                                            <a:rPr lang="en-US" sz="1600" b="1" i="1" smtClean="0">
                                              <a:latin typeface="Cambria Math"/>
                                              <a:ea typeface="Cambria Math"/>
                                            </a:rPr>
                                            <m:t>∙</m:t>
                                          </m:r>
                                          <m:sSub>
                                            <m:sSubPr>
                                              <m:ctrlPr>
                                                <a:rPr lang="en-US" sz="1600" b="1" i="1" smtClean="0">
                                                  <a:latin typeface="Cambria Math"/>
                                                  <a:ea typeface="Cambria Math"/>
                                                </a:rPr>
                                              </m:ctrlPr>
                                            </m:sSubPr>
                                            <m:e>
                                              <m:r>
                                                <a:rPr lang="en-US" sz="1600" b="1" i="0" smtClean="0">
                                                  <a:latin typeface="Cambria Math"/>
                                                  <a:ea typeface="Cambria Math"/>
                                                </a:rPr>
                                                <m:t>𝐧</m:t>
                                              </m:r>
                                            </m:e>
                                            <m:sub>
                                              <m:r>
                                                <a:rPr lang="en-US" sz="1600" b="0" i="1" smtClean="0">
                                                  <a:latin typeface="Cambria Math"/>
                                                  <a:ea typeface="Cambria Math"/>
                                                </a:rPr>
                                                <m:t>𝐹</m:t>
                                              </m:r>
                                            </m:sub>
                                          </m:sSub>
                                          <m:r>
                                            <a:rPr lang="en-US" sz="1600" b="0" i="1" smtClean="0">
                                              <a:latin typeface="Cambria Math"/>
                                            </a:rPr>
                                            <m:t>:</m:t>
                                          </m:r>
                                          <m:d>
                                            <m:dPr>
                                              <m:begChr m:val="["/>
                                              <m:endChr m:val="]"/>
                                              <m:ctrlPr>
                                                <a:rPr lang="en-US" sz="1600" b="0" i="1" smtClean="0">
                                                  <a:latin typeface="Cambria Math"/>
                                                </a:rPr>
                                              </m:ctrlPr>
                                            </m:dPr>
                                            <m:e>
                                              <m:f>
                                                <m:fPr>
                                                  <m:ctrlPr>
                                                    <a:rPr lang="en-US" sz="1600" i="1" smtClean="0">
                                                      <a:latin typeface="Cambria Math"/>
                                                    </a:rPr>
                                                  </m:ctrlPr>
                                                </m:fPr>
                                                <m:num>
                                                  <m:sSup>
                                                    <m:sSupPr>
                                                      <m:ctrlPr>
                                                        <a:rPr lang="en-US" sz="1600" i="1" smtClean="0">
                                                          <a:latin typeface="Cambria Math"/>
                                                        </a:rPr>
                                                      </m:ctrlPr>
                                                    </m:sSupPr>
                                                    <m:e>
                                                      <m:r>
                                                        <a:rPr lang="en-US" sz="1600" i="1" smtClean="0">
                                                          <a:latin typeface="Cambria Math"/>
                                                          <a:ea typeface="Cambria Math"/>
                                                        </a:rPr>
                                                        <m:t>𝜕</m:t>
                                                      </m:r>
                                                    </m:e>
                                                    <m:sup>
                                                      <m:r>
                                                        <a:rPr lang="en-US" sz="1600" b="0" i="1" smtClean="0">
                                                          <a:latin typeface="Cambria Math"/>
                                                        </a:rPr>
                                                        <m:t>𝑖</m:t>
                                                      </m:r>
                                                    </m:sup>
                                                  </m:sSup>
                                                  <m:sSubSup>
                                                    <m:sSubSupPr>
                                                      <m:ctrlPr>
                                                        <a:rPr lang="en-US" sz="1600" b="0" i="1" smtClean="0">
                                                          <a:latin typeface="Cambria Math"/>
                                                        </a:rPr>
                                                      </m:ctrlPr>
                                                    </m:sSubSupPr>
                                                    <m:e>
                                                      <m:r>
                                                        <a:rPr lang="en-US" sz="1600" b="0" i="1" smtClean="0">
                                                          <a:latin typeface="Cambria Math"/>
                                                        </a:rPr>
                                                        <m:t>𝑝</m:t>
                                                      </m:r>
                                                    </m:e>
                                                    <m:sub>
                                                      <m:r>
                                                        <a:rPr lang="en-US" sz="1600" b="0" i="1" smtClean="0">
                                                          <a:latin typeface="Cambria Math"/>
                                                        </a:rPr>
                                                        <m:t>𝑚</m:t>
                                                      </m:r>
                                                    </m:sub>
                                                    <m:sup>
                                                      <m:r>
                                                        <a:rPr lang="en-US" sz="1600" b="0" i="1" smtClean="0">
                                                          <a:latin typeface="Cambria Math"/>
                                                        </a:rPr>
                                                        <m:t>𝑙</m:t>
                                                      </m:r>
                                                    </m:sup>
                                                  </m:sSubSup>
                                                </m:num>
                                                <m:den>
                                                  <m:sSup>
                                                    <m:sSupPr>
                                                      <m:ctrlPr>
                                                        <a:rPr lang="en-US" sz="1600" i="1" smtClean="0">
                                                          <a:latin typeface="Cambria Math"/>
                                                        </a:rPr>
                                                      </m:ctrlPr>
                                                    </m:sSupPr>
                                                    <m:e>
                                                      <m:r>
                                                        <a:rPr lang="en-US" sz="1600" i="1" smtClean="0">
                                                          <a:latin typeface="Cambria Math"/>
                                                          <a:ea typeface="Cambria Math"/>
                                                        </a:rPr>
                                                        <m:t>𝜕</m:t>
                                                      </m:r>
                                                      <m:r>
                                                        <a:rPr lang="en-US" sz="1600" b="1" i="0" smtClean="0">
                                                          <a:latin typeface="Cambria Math"/>
                                                          <a:ea typeface="Cambria Math"/>
                                                        </a:rPr>
                                                        <m:t>𝐱</m:t>
                                                      </m:r>
                                                    </m:e>
                                                    <m:sup>
                                                      <m:r>
                                                        <a:rPr lang="en-US" sz="1600" b="0" i="1" smtClean="0">
                                                          <a:latin typeface="Cambria Math"/>
                                                        </a:rPr>
                                                        <m:t>𝑖</m:t>
                                                      </m:r>
                                                    </m:sup>
                                                  </m:sSup>
                                                </m:den>
                                              </m:f>
                                            </m:e>
                                          </m:d>
                                          <m:r>
                                            <a:rPr lang="en-US" sz="1600" b="1" i="1" smtClean="0">
                                              <a:latin typeface="Cambria Math"/>
                                              <a:ea typeface="Cambria Math"/>
                                            </a:rPr>
                                            <m:t>∙</m:t>
                                          </m:r>
                                          <m:sSub>
                                            <m:sSubPr>
                                              <m:ctrlPr>
                                                <a:rPr lang="en-US" sz="1600" b="1" i="1" smtClean="0">
                                                  <a:latin typeface="Cambria Math"/>
                                                  <a:ea typeface="Cambria Math"/>
                                                </a:rPr>
                                              </m:ctrlPr>
                                            </m:sSubPr>
                                            <m:e>
                                              <m:r>
                                                <a:rPr lang="en-US" sz="1600" b="1" i="0" smtClean="0">
                                                  <a:latin typeface="Cambria Math"/>
                                                  <a:ea typeface="Cambria Math"/>
                                                </a:rPr>
                                                <m:t>𝐧</m:t>
                                              </m:r>
                                            </m:e>
                                            <m:sub>
                                              <m:r>
                                                <a:rPr lang="en-US" sz="1600" b="0" i="1" smtClean="0">
                                                  <a:latin typeface="Cambria Math"/>
                                                  <a:ea typeface="Cambria Math"/>
                                                </a:rPr>
                                                <m:t>𝐹</m:t>
                                              </m:r>
                                            </m:sub>
                                          </m:sSub>
                                          <m:r>
                                            <a:rPr lang="en-US" sz="1600" b="0" i="0" smtClean="0">
                                              <a:latin typeface="Cambria Math"/>
                                              <a:ea typeface="Cambria Math"/>
                                            </a:rPr>
                                            <m:t> </m:t>
                                          </m:r>
                                          <m:r>
                                            <m:rPr>
                                              <m:sty m:val="p"/>
                                            </m:rPr>
                                            <a:rPr lang="en-US" sz="1600" b="0" i="0" smtClean="0">
                                              <a:latin typeface="Cambria Math"/>
                                            </a:rPr>
                                            <m:t>d</m:t>
                                          </m:r>
                                          <m:r>
                                            <a:rPr lang="en-US" sz="1600" b="0" i="1" smtClean="0">
                                              <a:latin typeface="Cambria Math"/>
                                            </a:rPr>
                                            <m:t>𝑠</m:t>
                                          </m:r>
                                        </m:e>
                                      </m:nary>
                                    </m:e>
                                  </m:nary>
                                </m:e>
                              </m:nary>
                            </m:e>
                          </m:nary>
                        </m:e>
                      </m:nary>
                    </m:oMath>
                  </m:oMathPara>
                </a14:m>
                <a:endParaRPr lang="en-US" sz="1600" dirty="0"/>
              </a:p>
            </p:txBody>
          </p:sp>
        </mc:Choice>
        <mc:Fallback xmlns="">
          <p:sp>
            <p:nvSpPr>
              <p:cNvPr id="11" name="Rectangle 10"/>
              <p:cNvSpPr>
                <a:spLocks noRot="1" noChangeAspect="1" noMove="1" noResize="1" noEditPoints="1" noAdjustHandles="1" noChangeArrowheads="1" noChangeShapeType="1" noTextEdit="1"/>
              </p:cNvSpPr>
              <p:nvPr/>
            </p:nvSpPr>
            <p:spPr>
              <a:xfrm>
                <a:off x="3112610" y="1636977"/>
                <a:ext cx="6029585" cy="1715213"/>
              </a:xfrm>
              <a:prstGeom prst="rect">
                <a:avLst/>
              </a:prstGeom>
              <a:blipFill rotWithShape="1">
                <a:blip r:embed="rId5"/>
                <a:stretch>
                  <a:fillRect/>
                </a:stretch>
              </a:blipFill>
            </p:spPr>
            <p:txBody>
              <a:bodyPr/>
              <a:lstStyle/>
              <a:p>
                <a:r>
                  <a:rPr lang="en-US">
                    <a:noFill/>
                  </a:rPr>
                  <a:t> </a:t>
                </a:r>
              </a:p>
            </p:txBody>
          </p:sp>
        </mc:Fallback>
      </mc:AlternateContent>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12610" y="3429000"/>
            <a:ext cx="1371600" cy="1783080"/>
          </a:xfrm>
          <a:prstGeom prst="rect">
            <a:avLst/>
          </a:prstGeom>
        </p:spPr>
      </p:pic>
      <p:sp>
        <p:nvSpPr>
          <p:cNvPr id="13" name="Rectangle 12"/>
          <p:cNvSpPr/>
          <p:nvPr/>
        </p:nvSpPr>
        <p:spPr>
          <a:xfrm>
            <a:off x="4572000" y="1239915"/>
            <a:ext cx="4572000" cy="369332"/>
          </a:xfrm>
          <a:prstGeom prst="rect">
            <a:avLst/>
          </a:prstGeom>
        </p:spPr>
        <p:txBody>
          <a:bodyPr>
            <a:spAutoFit/>
          </a:bodyPr>
          <a:lstStyle/>
          <a:p>
            <a:pPr algn="r"/>
            <a:r>
              <a:rPr lang="en-US" dirty="0" smtClean="0"/>
              <a:t>For incompressible </a:t>
            </a:r>
            <a:r>
              <a:rPr lang="en-US" dirty="0" err="1" smtClean="0"/>
              <a:t>Navier</a:t>
            </a:r>
            <a:r>
              <a:rPr lang="en-US" dirty="0" smtClean="0"/>
              <a:t>-Stokes:</a:t>
            </a:r>
            <a:endParaRPr lang="en-US" dirty="0"/>
          </a:p>
        </p:txBody>
      </p:sp>
    </p:spTree>
    <p:extLst>
      <p:ext uri="{BB962C8B-B14F-4D97-AF65-F5344CB8AC3E}">
        <p14:creationId xmlns:p14="http://schemas.microsoft.com/office/powerpoint/2010/main" val="3132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Case Study </a:t>
            </a:r>
            <a:r>
              <a:rPr lang="en-US" dirty="0" smtClean="0"/>
              <a:t>III</a:t>
            </a:r>
            <a:endParaRPr lang="en-US" dirty="0"/>
          </a:p>
        </p:txBody>
      </p:sp>
      <p:sp>
        <p:nvSpPr>
          <p:cNvPr id="6" name="Text Placeholder 5"/>
          <p:cNvSpPr>
            <a:spLocks noGrp="1"/>
          </p:cNvSpPr>
          <p:nvPr>
            <p:ph type="body" idx="1"/>
          </p:nvPr>
        </p:nvSpPr>
        <p:spPr/>
        <p:txBody>
          <a:bodyPr>
            <a:normAutofit/>
          </a:bodyPr>
          <a:lstStyle/>
          <a:p>
            <a:r>
              <a:rPr lang="en-US" sz="2400" dirty="0" smtClean="0"/>
              <a:t>Design-build-test real-world engineering problem</a:t>
            </a:r>
            <a:endParaRPr lang="en-US" sz="2400" dirty="0"/>
          </a:p>
        </p:txBody>
      </p:sp>
    </p:spTree>
    <p:extLst>
      <p:ext uri="{BB962C8B-B14F-4D97-AF65-F5344CB8AC3E}">
        <p14:creationId xmlns:p14="http://schemas.microsoft.com/office/powerpoint/2010/main" val="6447732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Atomic Layer Deposition</a:t>
            </a:r>
            <a:endParaRPr lang="en-US" dirty="0"/>
          </a:p>
        </p:txBody>
      </p:sp>
      <p:sp>
        <p:nvSpPr>
          <p:cNvPr id="6" name="Rectangle 5"/>
          <p:cNvSpPr/>
          <p:nvPr/>
        </p:nvSpPr>
        <p:spPr>
          <a:xfrm>
            <a:off x="0" y="1454120"/>
            <a:ext cx="4572000" cy="830997"/>
          </a:xfrm>
          <a:prstGeom prst="rect">
            <a:avLst/>
          </a:prstGeom>
        </p:spPr>
        <p:txBody>
          <a:bodyPr>
            <a:spAutoFit/>
          </a:bodyPr>
          <a:lstStyle/>
          <a:p>
            <a:pPr marL="285750" indent="-285750">
              <a:buFont typeface="Arial" panose="020B0604020202020204" pitchFamily="34" charset="0"/>
              <a:buChar char="•"/>
            </a:pPr>
            <a:r>
              <a:rPr lang="en-US" sz="1600" dirty="0" smtClean="0"/>
              <a:t>ALD is a thin film deposition technique in which two or more chemicals react with the surface of a material.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77450"/>
            <a:ext cx="4572000" cy="2971800"/>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1454120"/>
            <a:ext cx="4572000" cy="2514600"/>
          </a:xfrm>
          <a:prstGeom prst="rect">
            <a:avLst/>
          </a:prstGeom>
        </p:spPr>
      </p:pic>
      <p:sp>
        <p:nvSpPr>
          <p:cNvPr id="10" name="Rectangle 9"/>
          <p:cNvSpPr/>
          <p:nvPr/>
        </p:nvSpPr>
        <p:spPr>
          <a:xfrm>
            <a:off x="0" y="5339428"/>
            <a:ext cx="4572000" cy="1077218"/>
          </a:xfrm>
          <a:prstGeom prst="rect">
            <a:avLst/>
          </a:prstGeom>
        </p:spPr>
        <p:txBody>
          <a:bodyPr>
            <a:spAutoFit/>
          </a:bodyPr>
          <a:lstStyle/>
          <a:p>
            <a:pPr marL="285750" indent="-285750">
              <a:buFont typeface="Arial" panose="020B0604020202020204" pitchFamily="34" charset="0"/>
              <a:buChar char="•"/>
            </a:pPr>
            <a:r>
              <a:rPr lang="en-US" sz="1600" dirty="0" smtClean="0"/>
              <a:t>Holes </a:t>
            </a:r>
            <a:r>
              <a:rPr lang="en-US" sz="1600" dirty="0"/>
              <a:t>at the </a:t>
            </a:r>
            <a:r>
              <a:rPr lang="en-US" sz="1600" dirty="0" smtClean="0"/>
              <a:t>top are inlets </a:t>
            </a:r>
            <a:r>
              <a:rPr lang="en-US" sz="1600" dirty="0"/>
              <a:t>through which the chemical reactants </a:t>
            </a:r>
            <a:r>
              <a:rPr lang="en-US" sz="1600" dirty="0" smtClean="0"/>
              <a:t>enter.</a:t>
            </a:r>
          </a:p>
          <a:p>
            <a:pPr marL="285750" indent="-285750">
              <a:buFont typeface="Arial" panose="020B0604020202020204" pitchFamily="34" charset="0"/>
              <a:buChar char="•"/>
            </a:pPr>
            <a:r>
              <a:rPr lang="en-US" sz="1600" dirty="0" smtClean="0"/>
              <a:t>Conveyor </a:t>
            </a:r>
            <a:r>
              <a:rPr lang="en-US" sz="1600" dirty="0"/>
              <a:t>belt </a:t>
            </a:r>
            <a:r>
              <a:rPr lang="en-US" sz="1600" dirty="0" smtClean="0"/>
              <a:t>moves a </a:t>
            </a:r>
            <a:r>
              <a:rPr lang="en-US" sz="1600" dirty="0"/>
              <a:t>web </a:t>
            </a:r>
            <a:r>
              <a:rPr lang="en-US" sz="1600" dirty="0" smtClean="0"/>
              <a:t>on which </a:t>
            </a:r>
            <a:r>
              <a:rPr lang="en-US" sz="1600" dirty="0"/>
              <a:t>the chemicals are </a:t>
            </a:r>
            <a:r>
              <a:rPr lang="en-US" sz="1600" dirty="0" smtClean="0"/>
              <a:t>deposited.</a:t>
            </a:r>
            <a:endParaRPr lang="en-US" sz="1600" dirty="0"/>
          </a:p>
        </p:txBody>
      </p:sp>
      <p:sp>
        <p:nvSpPr>
          <p:cNvPr id="11" name="Rectangle 10"/>
          <p:cNvSpPr/>
          <p:nvPr/>
        </p:nvSpPr>
        <p:spPr>
          <a:xfrm>
            <a:off x="4572000" y="3968720"/>
            <a:ext cx="4572000" cy="2554545"/>
          </a:xfrm>
          <a:prstGeom prst="rect">
            <a:avLst/>
          </a:prstGeom>
        </p:spPr>
        <p:txBody>
          <a:bodyPr>
            <a:spAutoFit/>
          </a:bodyPr>
          <a:lstStyle/>
          <a:p>
            <a:r>
              <a:rPr lang="en-US" sz="1600" b="1" dirty="0" smtClean="0"/>
              <a:t>Issues</a:t>
            </a:r>
            <a:r>
              <a:rPr lang="en-US" sz="1600" dirty="0" smtClean="0"/>
              <a:t>:</a:t>
            </a:r>
          </a:p>
          <a:p>
            <a:pPr marL="165100" indent="-165100">
              <a:buFont typeface="Arial" panose="020B0604020202020204" pitchFamily="34" charset="0"/>
              <a:buChar char="•"/>
            </a:pPr>
            <a:r>
              <a:rPr lang="en-US" sz="1600" dirty="0" smtClean="0"/>
              <a:t>Machine </a:t>
            </a:r>
            <a:r>
              <a:rPr lang="en-US" sz="1600" dirty="0"/>
              <a:t>has open boundaries which may cause reactions with </a:t>
            </a:r>
            <a:r>
              <a:rPr lang="en-US" sz="1600" dirty="0" smtClean="0"/>
              <a:t>air.</a:t>
            </a:r>
          </a:p>
          <a:p>
            <a:pPr marL="165100" indent="-165100">
              <a:buFont typeface="Arial" panose="020B0604020202020204" pitchFamily="34" charset="0"/>
              <a:buChar char="•"/>
            </a:pPr>
            <a:r>
              <a:rPr lang="en-US" sz="1600" dirty="0" smtClean="0"/>
              <a:t>Lead </a:t>
            </a:r>
            <a:r>
              <a:rPr lang="en-US" sz="1600" dirty="0"/>
              <a:t>to </a:t>
            </a:r>
            <a:r>
              <a:rPr lang="en-US" sz="1600" dirty="0" smtClean="0"/>
              <a:t>imperfections in </a:t>
            </a:r>
            <a:r>
              <a:rPr lang="en-US" sz="1600" dirty="0"/>
              <a:t>the deposition</a:t>
            </a:r>
            <a:r>
              <a:rPr lang="en-US" sz="1600" dirty="0" smtClean="0"/>
              <a:t>.</a:t>
            </a:r>
          </a:p>
          <a:p>
            <a:pPr marL="165100" indent="-165100">
              <a:buFont typeface="Arial" panose="020B0604020202020204" pitchFamily="34" charset="0"/>
              <a:buChar char="•"/>
            </a:pPr>
            <a:endParaRPr lang="en-US" sz="1600" dirty="0"/>
          </a:p>
          <a:p>
            <a:r>
              <a:rPr lang="en-US" sz="1600" b="1" dirty="0" smtClean="0"/>
              <a:t>Approach</a:t>
            </a:r>
            <a:r>
              <a:rPr lang="en-US" sz="1600" dirty="0" smtClean="0"/>
              <a:t>:</a:t>
            </a:r>
          </a:p>
          <a:p>
            <a:pPr marL="165100" indent="-165100">
              <a:buFont typeface="Arial" panose="020B0604020202020204" pitchFamily="34" charset="0"/>
              <a:buChar char="•"/>
            </a:pPr>
            <a:r>
              <a:rPr lang="en-US" sz="1600" dirty="0" smtClean="0"/>
              <a:t>Model an incompressible </a:t>
            </a:r>
            <a:r>
              <a:rPr lang="en-US" sz="1600" dirty="0" err="1" smtClean="0"/>
              <a:t>Navier</a:t>
            </a:r>
            <a:r>
              <a:rPr lang="en-US" sz="1600" dirty="0" smtClean="0"/>
              <a:t>-Stokes flow problem with multiple scalar transport fields.</a:t>
            </a:r>
          </a:p>
          <a:p>
            <a:pPr marL="165100" indent="-165100">
              <a:buFont typeface="Arial" panose="020B0604020202020204" pitchFamily="34" charset="0"/>
              <a:buChar char="•"/>
            </a:pPr>
            <a:r>
              <a:rPr lang="en-US" sz="1600" dirty="0" smtClean="0"/>
              <a:t>Model interaction of multiple reactants with outside sources.</a:t>
            </a:r>
            <a:endParaRPr lang="en-US" sz="1600" dirty="0"/>
          </a:p>
        </p:txBody>
      </p:sp>
    </p:spTree>
    <p:extLst>
      <p:ext uri="{BB962C8B-B14F-4D97-AF65-F5344CB8AC3E}">
        <p14:creationId xmlns:p14="http://schemas.microsoft.com/office/powerpoint/2010/main" val="31201900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955"/>
            <a:ext cx="8229600" cy="1143000"/>
          </a:xfrm>
        </p:spPr>
        <p:txBody>
          <a:bodyPr/>
          <a:lstStyle/>
          <a:p>
            <a:r>
              <a:rPr lang="en-US" dirty="0" smtClean="0"/>
              <a:t>Model problem</a:t>
            </a:r>
            <a:endParaRPr lang="en-US" dirty="0"/>
          </a:p>
        </p:txBody>
      </p:sp>
      <mc:AlternateContent xmlns:mc="http://schemas.openxmlformats.org/markup-compatibility/2006">
        <mc:Choice xmlns:a14="http://schemas.microsoft.com/office/drawing/2010/main" Requires="a14">
          <p:sp>
            <p:nvSpPr>
              <p:cNvPr id="4" name="Rectangle 3"/>
              <p:cNvSpPr/>
              <p:nvPr/>
            </p:nvSpPr>
            <p:spPr>
              <a:xfrm>
                <a:off x="232236" y="1584948"/>
                <a:ext cx="4320729" cy="4116063"/>
              </a:xfrm>
              <a:prstGeom prst="rect">
                <a:avLst/>
              </a:prstGeom>
            </p:spPr>
            <p:txBody>
              <a:bodyPr wrap="square">
                <a:spAutoFit/>
              </a:bodyPr>
              <a:lstStyle/>
              <a:p>
                <a:pPr marL="177800" indent="-177800">
                  <a:buFont typeface="Arial" panose="020B0604020202020204" pitchFamily="34" charset="0"/>
                  <a:buChar char="•"/>
                </a:pPr>
                <a:r>
                  <a:rPr lang="en-US" dirty="0" smtClean="0"/>
                  <a:t>Scalar </a:t>
                </a:r>
                <a:r>
                  <a:rPr lang="en-US" dirty="0"/>
                  <a:t>transport equation:</a:t>
                </a:r>
              </a:p>
              <a:p>
                <a:pPr marL="177800" indent="-177800"/>
                <a14:m>
                  <m:oMathPara xmlns:m="http://schemas.openxmlformats.org/officeDocument/2006/math">
                    <m:oMathParaPr>
                      <m:jc m:val="left"/>
                    </m:oMathParaPr>
                    <m:oMath xmlns:m="http://schemas.openxmlformats.org/officeDocument/2006/math">
                      <m:f>
                        <m:fPr>
                          <m:ctrlPr>
                            <a:rPr lang="en-US" i="1">
                              <a:latin typeface="Cambria Math"/>
                            </a:rPr>
                          </m:ctrlPr>
                        </m:fPr>
                        <m:num>
                          <m:r>
                            <a:rPr lang="en-US" i="1">
                              <a:latin typeface="Cambria Math"/>
                              <a:ea typeface="Cambria Math"/>
                            </a:rPr>
                            <m:t>𝜕</m:t>
                          </m:r>
                          <m:r>
                            <a:rPr lang="en-US" i="1">
                              <a:latin typeface="Cambria Math"/>
                              <a:ea typeface="Cambria Math"/>
                            </a:rPr>
                            <m:t>𝑐</m:t>
                          </m:r>
                        </m:num>
                        <m:den>
                          <m:r>
                            <a:rPr lang="en-US" i="1">
                              <a:latin typeface="Cambria Math"/>
                              <a:ea typeface="Cambria Math"/>
                            </a:rPr>
                            <m:t>𝜕</m:t>
                          </m:r>
                          <m:r>
                            <a:rPr lang="en-US" i="1">
                              <a:latin typeface="Cambria Math"/>
                              <a:ea typeface="Cambria Math"/>
                            </a:rPr>
                            <m:t>𝑡</m:t>
                          </m:r>
                        </m:den>
                      </m:f>
                      <m:r>
                        <a:rPr lang="en-US" i="1">
                          <a:latin typeface="Cambria Math"/>
                        </a:rPr>
                        <m:t>−</m:t>
                      </m:r>
                      <m:r>
                        <a:rPr lang="en-US" b="1">
                          <a:latin typeface="Cambria Math"/>
                          <a:ea typeface="Cambria Math"/>
                        </a:rPr>
                        <m:t>𝐮</m:t>
                      </m:r>
                      <m:r>
                        <a:rPr lang="en-US" b="1" i="1">
                          <a:latin typeface="Cambria Math"/>
                          <a:ea typeface="Cambria Math"/>
                        </a:rPr>
                        <m:t>∙</m:t>
                      </m:r>
                      <m:r>
                        <a:rPr lang="en-US" i="1">
                          <a:latin typeface="Cambria Math"/>
                          <a:ea typeface="Cambria Math"/>
                        </a:rPr>
                        <m:t>𝛻</m:t>
                      </m:r>
                      <m:r>
                        <a:rPr lang="en-US" i="1">
                          <a:latin typeface="Cambria Math"/>
                          <a:ea typeface="Cambria Math"/>
                        </a:rPr>
                        <m:t>𝑐</m:t>
                      </m:r>
                      <m:r>
                        <a:rPr lang="en-US" i="1">
                          <a:latin typeface="Cambria Math"/>
                        </a:rPr>
                        <m:t>−</m:t>
                      </m:r>
                      <m:r>
                        <a:rPr lang="en-US" i="1">
                          <a:latin typeface="Cambria Math"/>
                        </a:rPr>
                        <m:t>𝑑</m:t>
                      </m:r>
                      <m:sSup>
                        <m:sSupPr>
                          <m:ctrlPr>
                            <a:rPr lang="en-US" i="1">
                              <a:latin typeface="Cambria Math"/>
                              <a:ea typeface="Cambria Math"/>
                            </a:rPr>
                          </m:ctrlPr>
                        </m:sSupPr>
                        <m:e>
                          <m:r>
                            <a:rPr lang="en-US" i="1">
                              <a:latin typeface="Cambria Math"/>
                              <a:ea typeface="Cambria Math"/>
                            </a:rPr>
                            <m:t>𝛻</m:t>
                          </m:r>
                        </m:e>
                        <m:sup>
                          <m:r>
                            <a:rPr lang="en-US" i="1">
                              <a:latin typeface="Cambria Math"/>
                              <a:ea typeface="Cambria Math"/>
                            </a:rPr>
                            <m:t>2</m:t>
                          </m:r>
                        </m:sup>
                      </m:sSup>
                      <m:r>
                        <a:rPr lang="en-US" i="1">
                          <a:latin typeface="Cambria Math"/>
                          <a:ea typeface="Cambria Math"/>
                        </a:rPr>
                        <m:t>𝑐</m:t>
                      </m:r>
                      <m:r>
                        <a:rPr lang="en-US" i="1">
                          <a:latin typeface="Cambria Math"/>
                        </a:rPr>
                        <m:t>−</m:t>
                      </m:r>
                      <m:r>
                        <a:rPr lang="en-US" i="1">
                          <a:latin typeface="Cambria Math"/>
                        </a:rPr>
                        <m:t>𝑞</m:t>
                      </m:r>
                      <m:r>
                        <a:rPr lang="en-US" i="1">
                          <a:latin typeface="Cambria Math"/>
                        </a:rPr>
                        <m:t>=0</m:t>
                      </m:r>
                    </m:oMath>
                  </m:oMathPara>
                </a14:m>
                <a:endParaRPr lang="en-US" dirty="0"/>
              </a:p>
              <a:p>
                <a:pPr marL="177800"/>
                <a:r>
                  <a:rPr lang="en-US" dirty="0"/>
                  <a:t>where </a:t>
                </a:r>
                <a14:m>
                  <m:oMath xmlns:m="http://schemas.openxmlformats.org/officeDocument/2006/math">
                    <m:r>
                      <a:rPr lang="en-US" i="1">
                        <a:latin typeface="Cambria Math"/>
                        <a:ea typeface="Cambria Math"/>
                      </a:rPr>
                      <m:t>𝑐</m:t>
                    </m:r>
                  </m:oMath>
                </a14:m>
                <a:r>
                  <a:rPr lang="en-US" dirty="0"/>
                  <a:t> is the species concentration and </a:t>
                </a:r>
                <a14:m>
                  <m:oMath xmlns:m="http://schemas.openxmlformats.org/officeDocument/2006/math">
                    <m:r>
                      <a:rPr lang="en-US" i="1" dirty="0">
                        <a:latin typeface="Cambria Math"/>
                      </a:rPr>
                      <m:t>𝑑</m:t>
                    </m:r>
                  </m:oMath>
                </a14:m>
                <a:r>
                  <a:rPr lang="en-US" dirty="0"/>
                  <a:t> is the diffusivity</a:t>
                </a:r>
                <a:r>
                  <a:rPr lang="en-US" dirty="0" smtClean="0"/>
                  <a:t>.</a:t>
                </a:r>
              </a:p>
              <a:p>
                <a:pPr marL="177800" indent="-177800">
                  <a:buFont typeface="Arial" panose="020B0604020202020204" pitchFamily="34" charset="0"/>
                  <a:buChar char="•"/>
                </a:pPr>
                <a:r>
                  <a:rPr lang="en-US" dirty="0" smtClean="0"/>
                  <a:t>The inflow velocity of the inlets is:</a:t>
                </a:r>
              </a:p>
              <a:p>
                <a:pPr marL="177800" indent="-177800"/>
                <a14:m>
                  <m:oMathPara xmlns:m="http://schemas.openxmlformats.org/officeDocument/2006/math">
                    <m:oMathParaPr>
                      <m:jc m:val="left"/>
                    </m:oMathParaPr>
                    <m:oMath xmlns:m="http://schemas.openxmlformats.org/officeDocument/2006/math">
                      <m:sSub>
                        <m:sSubPr>
                          <m:ctrlPr>
                            <a:rPr lang="en-US" i="1" smtClean="0">
                              <a:latin typeface="Cambria Math"/>
                            </a:rPr>
                          </m:ctrlPr>
                        </m:sSubPr>
                        <m:e>
                          <m:r>
                            <a:rPr lang="en-US" b="0" i="1" smtClean="0">
                              <a:latin typeface="Cambria Math"/>
                            </a:rPr>
                            <m:t>𝑢</m:t>
                          </m:r>
                        </m:e>
                        <m:sub>
                          <m:sSub>
                            <m:sSubPr>
                              <m:ctrlPr>
                                <a:rPr lang="en-US" i="1" smtClean="0">
                                  <a:latin typeface="Cambria Math"/>
                                </a:rPr>
                              </m:ctrlPr>
                            </m:sSubPr>
                            <m:e>
                              <m:r>
                                <a:rPr lang="en-US" b="0" i="1" smtClean="0">
                                  <a:latin typeface="Cambria Math"/>
                                </a:rPr>
                                <m:t>𝑖𝑛𝑙𝑒𝑡</m:t>
                              </m:r>
                            </m:e>
                            <m:sub>
                              <m:r>
                                <a:rPr lang="en-US" b="0" i="1" smtClean="0">
                                  <a:latin typeface="Cambria Math"/>
                                </a:rPr>
                                <m:t>𝑧</m:t>
                              </m:r>
                            </m:sub>
                          </m:sSub>
                        </m:sub>
                      </m:sSub>
                      <m:r>
                        <a:rPr lang="en-US" i="1">
                          <a:latin typeface="Cambria Math"/>
                        </a:rPr>
                        <m:t>=1.0∗0.53</m:t>
                      </m:r>
                      <m:f>
                        <m:fPr>
                          <m:ctrlPr>
                            <a:rPr lang="en-US" i="1">
                              <a:latin typeface="Cambria Math"/>
                            </a:rPr>
                          </m:ctrlPr>
                        </m:fPr>
                        <m:num>
                          <m:r>
                            <a:rPr lang="en-US" i="1">
                              <a:latin typeface="Cambria Math"/>
                            </a:rPr>
                            <m:t>𝑚</m:t>
                          </m:r>
                        </m:num>
                        <m:den>
                          <m:r>
                            <a:rPr lang="en-US" i="1">
                              <a:latin typeface="Cambria Math"/>
                            </a:rPr>
                            <m:t>𝑠</m:t>
                          </m:r>
                        </m:den>
                      </m:f>
                    </m:oMath>
                  </m:oMathPara>
                </a14:m>
                <a:endParaRPr lang="en-US" dirty="0" smtClean="0"/>
              </a:p>
              <a:p>
                <a:pPr marL="177800" indent="-177800">
                  <a:buFont typeface="Arial" panose="020B0604020202020204" pitchFamily="34" charset="0"/>
                  <a:buChar char="•"/>
                </a:pPr>
                <a:r>
                  <a:rPr lang="en-US" dirty="0" smtClean="0"/>
                  <a:t>Material properties:</a:t>
                </a:r>
              </a:p>
              <a:p>
                <a:pPr marL="177800"/>
                <a14:m>
                  <m:oMathPara xmlns:m="http://schemas.openxmlformats.org/officeDocument/2006/math">
                    <m:oMathParaPr>
                      <m:jc m:val="left"/>
                    </m:oMathParaPr>
                    <m:oMath xmlns:m="http://schemas.openxmlformats.org/officeDocument/2006/math">
                      <m:sSub>
                        <m:sSubPr>
                          <m:ctrlPr>
                            <a:rPr lang="en-US" i="1" smtClean="0">
                              <a:latin typeface="Cambria Math"/>
                            </a:rPr>
                          </m:ctrlPr>
                        </m:sSubPr>
                        <m:e>
                          <m:r>
                            <a:rPr lang="en-US" i="1" smtClean="0">
                              <a:latin typeface="Cambria Math"/>
                              <a:ea typeface="Cambria Math"/>
                            </a:rPr>
                            <m:t>𝜈</m:t>
                          </m:r>
                        </m:e>
                        <m:sub>
                          <m:r>
                            <m:rPr>
                              <m:sty m:val="p"/>
                            </m:rPr>
                            <a:rPr lang="en-US" b="0" i="0" smtClean="0">
                              <a:latin typeface="Cambria Math"/>
                            </a:rPr>
                            <m:t>N</m:t>
                          </m:r>
                          <m:r>
                            <a:rPr lang="en-US" b="0" i="0" smtClean="0">
                              <a:latin typeface="Cambria Math"/>
                            </a:rPr>
                            <m:t>2</m:t>
                          </m:r>
                        </m:sub>
                      </m:sSub>
                      <m:r>
                        <a:rPr lang="en-US" b="0" i="1" smtClean="0">
                          <a:latin typeface="Cambria Math"/>
                        </a:rPr>
                        <m:t>=1.52</m:t>
                      </m:r>
                      <m:r>
                        <a:rPr lang="en-US" b="0" i="1" smtClean="0">
                          <a:latin typeface="Cambria Math"/>
                          <a:ea typeface="Cambria Math"/>
                        </a:rPr>
                        <m:t>∙</m:t>
                      </m:r>
                      <m:sSup>
                        <m:sSupPr>
                          <m:ctrlPr>
                            <a:rPr lang="en-US" b="0" i="1" smtClean="0">
                              <a:latin typeface="Cambria Math"/>
                              <a:ea typeface="Cambria Math"/>
                            </a:rPr>
                          </m:ctrlPr>
                        </m:sSupPr>
                        <m:e>
                          <m:r>
                            <a:rPr lang="en-US" b="0" i="1" smtClean="0">
                              <a:latin typeface="Cambria Math"/>
                              <a:ea typeface="Cambria Math"/>
                            </a:rPr>
                            <m:t>10</m:t>
                          </m:r>
                        </m:e>
                        <m:sup>
                          <m:r>
                            <a:rPr lang="en-US" b="0" i="1" smtClean="0">
                              <a:latin typeface="Cambria Math"/>
                              <a:ea typeface="Cambria Math"/>
                            </a:rPr>
                            <m:t>−5</m:t>
                          </m:r>
                        </m:sup>
                      </m:sSup>
                      <m:f>
                        <m:fPr>
                          <m:ctrlPr>
                            <a:rPr lang="en-US" b="0" i="1" smtClean="0">
                              <a:latin typeface="Cambria Math"/>
                              <a:ea typeface="Cambria Math"/>
                            </a:rPr>
                          </m:ctrlPr>
                        </m:fPr>
                        <m:num>
                          <m:sSup>
                            <m:sSupPr>
                              <m:ctrlPr>
                                <a:rPr lang="en-US" b="0" i="1" smtClean="0">
                                  <a:latin typeface="Cambria Math"/>
                                  <a:ea typeface="Cambria Math"/>
                                </a:rPr>
                              </m:ctrlPr>
                            </m:sSupPr>
                            <m:e>
                              <m:r>
                                <a:rPr lang="en-US" b="0" i="1" smtClean="0">
                                  <a:latin typeface="Cambria Math"/>
                                  <a:ea typeface="Cambria Math"/>
                                </a:rPr>
                                <m:t>𝑚</m:t>
                              </m:r>
                            </m:e>
                            <m:sup>
                              <m:r>
                                <a:rPr lang="en-US" b="0" i="1" smtClean="0">
                                  <a:latin typeface="Cambria Math"/>
                                  <a:ea typeface="Cambria Math"/>
                                </a:rPr>
                                <m:t>2</m:t>
                              </m:r>
                            </m:sup>
                          </m:sSup>
                        </m:num>
                        <m:den>
                          <m:r>
                            <a:rPr lang="en-US" b="0" i="1" smtClean="0">
                              <a:latin typeface="Cambria Math"/>
                              <a:ea typeface="Cambria Math"/>
                            </a:rPr>
                            <m:t>𝑠</m:t>
                          </m:r>
                        </m:den>
                      </m:f>
                    </m:oMath>
                  </m:oMathPara>
                </a14:m>
                <a:endParaRPr lang="en-US" dirty="0" smtClean="0"/>
              </a:p>
              <a:p>
                <a:pPr marL="177800"/>
                <a14:m>
                  <m:oMathPara xmlns:m="http://schemas.openxmlformats.org/officeDocument/2006/math">
                    <m:oMathParaPr>
                      <m:jc m:val="left"/>
                    </m:oMathParaPr>
                    <m:oMath xmlns:m="http://schemas.openxmlformats.org/officeDocument/2006/math">
                      <m:sSub>
                        <m:sSubPr>
                          <m:ctrlPr>
                            <a:rPr lang="en-US" i="1">
                              <a:latin typeface="Cambria Math"/>
                            </a:rPr>
                          </m:ctrlPr>
                        </m:sSubPr>
                        <m:e>
                          <m:r>
                            <a:rPr lang="en-US" i="1" smtClean="0">
                              <a:latin typeface="Cambria Math"/>
                              <a:ea typeface="Cambria Math"/>
                            </a:rPr>
                            <m:t>𝜌</m:t>
                          </m:r>
                        </m:e>
                        <m:sub>
                          <m:r>
                            <m:rPr>
                              <m:sty m:val="p"/>
                            </m:rPr>
                            <a:rPr lang="en-US">
                              <a:latin typeface="Cambria Math"/>
                            </a:rPr>
                            <m:t>N</m:t>
                          </m:r>
                          <m:r>
                            <a:rPr lang="en-US">
                              <a:latin typeface="Cambria Math"/>
                            </a:rPr>
                            <m:t>2</m:t>
                          </m:r>
                        </m:sub>
                      </m:sSub>
                      <m:r>
                        <a:rPr lang="en-US" i="1">
                          <a:latin typeface="Cambria Math"/>
                        </a:rPr>
                        <m:t>=1.</m:t>
                      </m:r>
                      <m:r>
                        <a:rPr lang="en-US" b="0" i="1" smtClean="0">
                          <a:latin typeface="Cambria Math"/>
                        </a:rPr>
                        <m:t>16</m:t>
                      </m:r>
                      <m:f>
                        <m:fPr>
                          <m:ctrlPr>
                            <a:rPr lang="en-US" i="1">
                              <a:latin typeface="Cambria Math"/>
                              <a:ea typeface="Cambria Math"/>
                            </a:rPr>
                          </m:ctrlPr>
                        </m:fPr>
                        <m:num>
                          <m:r>
                            <a:rPr lang="en-US" b="0" i="1" smtClean="0">
                              <a:latin typeface="Cambria Math"/>
                              <a:ea typeface="Cambria Math"/>
                            </a:rPr>
                            <m:t>𝑘𝑔</m:t>
                          </m:r>
                        </m:num>
                        <m:den>
                          <m:sSup>
                            <m:sSupPr>
                              <m:ctrlPr>
                                <a:rPr lang="en-US" i="1" smtClean="0">
                                  <a:latin typeface="Cambria Math"/>
                                  <a:ea typeface="Cambria Math"/>
                                </a:rPr>
                              </m:ctrlPr>
                            </m:sSupPr>
                            <m:e>
                              <m:r>
                                <a:rPr lang="en-US" b="0" i="1" smtClean="0">
                                  <a:latin typeface="Cambria Math"/>
                                  <a:ea typeface="Cambria Math"/>
                                </a:rPr>
                                <m:t>𝑚</m:t>
                              </m:r>
                            </m:e>
                            <m:sup>
                              <m:r>
                                <a:rPr lang="en-US" b="0" i="1" smtClean="0">
                                  <a:latin typeface="Cambria Math"/>
                                  <a:ea typeface="Cambria Math"/>
                                </a:rPr>
                                <m:t>3</m:t>
                              </m:r>
                            </m:sup>
                          </m:sSup>
                        </m:den>
                      </m:f>
                    </m:oMath>
                  </m:oMathPara>
                </a14:m>
                <a:endParaRPr lang="en-US" dirty="0" smtClean="0">
                  <a:ea typeface="Cambria Math"/>
                </a:endParaRPr>
              </a:p>
              <a:p>
                <a:pPr marL="177800"/>
                <a14:m>
                  <m:oMathPara xmlns:m="http://schemas.openxmlformats.org/officeDocument/2006/math">
                    <m:oMathParaPr>
                      <m:jc m:val="left"/>
                    </m:oMathParaPr>
                    <m:oMath xmlns:m="http://schemas.openxmlformats.org/officeDocument/2006/math">
                      <m:sSub>
                        <m:sSubPr>
                          <m:ctrlPr>
                            <a:rPr lang="en-US" i="1" smtClean="0">
                              <a:latin typeface="Cambria Math"/>
                            </a:rPr>
                          </m:ctrlPr>
                        </m:sSubPr>
                        <m:e>
                          <m:r>
                            <a:rPr lang="en-US" b="0" i="1" smtClean="0">
                              <a:latin typeface="Cambria Math"/>
                            </a:rPr>
                            <m:t>𝑑</m:t>
                          </m:r>
                        </m:e>
                        <m:sub>
                          <m:r>
                            <m:rPr>
                              <m:sty m:val="p"/>
                            </m:rPr>
                            <a:rPr lang="en-US" b="0" i="0" smtClean="0">
                              <a:latin typeface="Cambria Math"/>
                            </a:rPr>
                            <m:t>N</m:t>
                          </m:r>
                          <m:r>
                            <a:rPr lang="en-US" b="0" i="0" smtClean="0">
                              <a:latin typeface="Cambria Math"/>
                            </a:rPr>
                            <m:t>2,</m:t>
                          </m:r>
                          <m:r>
                            <m:rPr>
                              <m:sty m:val="p"/>
                            </m:rPr>
                            <a:rPr lang="en-US" b="0" i="0" smtClean="0">
                              <a:latin typeface="Cambria Math"/>
                            </a:rPr>
                            <m:t>H</m:t>
                          </m:r>
                          <m:r>
                            <a:rPr lang="en-US" b="0" i="0" smtClean="0">
                              <a:latin typeface="Cambria Math"/>
                            </a:rPr>
                            <m:t>2</m:t>
                          </m:r>
                          <m:r>
                            <m:rPr>
                              <m:sty m:val="p"/>
                            </m:rPr>
                            <a:rPr lang="en-US" b="0" i="0" smtClean="0">
                              <a:latin typeface="Cambria Math"/>
                            </a:rPr>
                            <m:t>O</m:t>
                          </m:r>
                        </m:sub>
                      </m:sSub>
                      <m:r>
                        <a:rPr lang="en-US" b="0" i="1" smtClean="0">
                          <a:latin typeface="Cambria Math"/>
                        </a:rPr>
                        <m:t>=2</m:t>
                      </m:r>
                      <m:r>
                        <a:rPr lang="en-US" b="0" i="1" smtClean="0">
                          <a:latin typeface="Cambria Math"/>
                          <a:ea typeface="Cambria Math"/>
                        </a:rPr>
                        <m:t>∙</m:t>
                      </m:r>
                      <m:sSup>
                        <m:sSupPr>
                          <m:ctrlPr>
                            <a:rPr lang="en-US" b="0" i="1" smtClean="0">
                              <a:latin typeface="Cambria Math"/>
                              <a:ea typeface="Cambria Math"/>
                            </a:rPr>
                          </m:ctrlPr>
                        </m:sSupPr>
                        <m:e>
                          <m:r>
                            <a:rPr lang="en-US" b="0" i="1" smtClean="0">
                              <a:latin typeface="Cambria Math"/>
                              <a:ea typeface="Cambria Math"/>
                            </a:rPr>
                            <m:t>10</m:t>
                          </m:r>
                        </m:e>
                        <m:sup>
                          <m:r>
                            <a:rPr lang="en-US" b="0" i="1" smtClean="0">
                              <a:latin typeface="Cambria Math"/>
                              <a:ea typeface="Cambria Math"/>
                            </a:rPr>
                            <m:t>−5</m:t>
                          </m:r>
                        </m:sup>
                      </m:sSup>
                      <m:f>
                        <m:fPr>
                          <m:ctrlPr>
                            <a:rPr lang="en-US" b="0" i="1" smtClean="0">
                              <a:latin typeface="Cambria Math"/>
                              <a:ea typeface="Cambria Math"/>
                            </a:rPr>
                          </m:ctrlPr>
                        </m:fPr>
                        <m:num>
                          <m:sSup>
                            <m:sSupPr>
                              <m:ctrlPr>
                                <a:rPr lang="en-US" b="0" i="1" smtClean="0">
                                  <a:latin typeface="Cambria Math"/>
                                  <a:ea typeface="Cambria Math"/>
                                </a:rPr>
                              </m:ctrlPr>
                            </m:sSupPr>
                            <m:e>
                              <m:r>
                                <a:rPr lang="en-US" b="0" i="1" smtClean="0">
                                  <a:latin typeface="Cambria Math"/>
                                  <a:ea typeface="Cambria Math"/>
                                </a:rPr>
                                <m:t>𝑚</m:t>
                              </m:r>
                            </m:e>
                            <m:sup>
                              <m:r>
                                <a:rPr lang="en-US" b="0" i="1" smtClean="0">
                                  <a:latin typeface="Cambria Math"/>
                                  <a:ea typeface="Cambria Math"/>
                                </a:rPr>
                                <m:t>2</m:t>
                              </m:r>
                            </m:sup>
                          </m:sSup>
                        </m:num>
                        <m:den>
                          <m:r>
                            <a:rPr lang="en-US" b="0" i="1" smtClean="0">
                              <a:latin typeface="Cambria Math"/>
                              <a:ea typeface="Cambria Math"/>
                            </a:rPr>
                            <m:t>𝑠</m:t>
                          </m:r>
                        </m:den>
                      </m:f>
                    </m:oMath>
                  </m:oMathPara>
                </a14:m>
                <a:endParaRPr lang="en-US" sz="1400" dirty="0" smtClean="0"/>
              </a:p>
            </p:txBody>
          </p:sp>
        </mc:Choice>
        <mc:Fallback>
          <p:sp>
            <p:nvSpPr>
              <p:cNvPr id="4" name="Rectangle 3"/>
              <p:cNvSpPr>
                <a:spLocks noRot="1" noChangeAspect="1" noMove="1" noResize="1" noEditPoints="1" noAdjustHandles="1" noChangeArrowheads="1" noChangeShapeType="1" noTextEdit="1"/>
              </p:cNvSpPr>
              <p:nvPr/>
            </p:nvSpPr>
            <p:spPr>
              <a:xfrm>
                <a:off x="232236" y="1584948"/>
                <a:ext cx="4320729" cy="4116063"/>
              </a:xfrm>
              <a:prstGeom prst="rect">
                <a:avLst/>
              </a:prstGeom>
              <a:blipFill rotWithShape="1">
                <a:blip r:embed="rId3"/>
                <a:stretch>
                  <a:fillRect l="-846" t="-741"/>
                </a:stretch>
              </a:blipFill>
            </p:spPr>
            <p:txBody>
              <a:bodyPr/>
              <a:lstStyle/>
              <a:p>
                <a:r>
                  <a:rPr lang="en-US">
                    <a:noFill/>
                  </a:rPr>
                  <a:t> </a:t>
                </a:r>
              </a:p>
            </p:txBody>
          </p:sp>
        </mc:Fallback>
      </mc:AlternateContent>
      <p:sp>
        <p:nvSpPr>
          <p:cNvPr id="7" name="Rectangle 6"/>
          <p:cNvSpPr/>
          <p:nvPr/>
        </p:nvSpPr>
        <p:spPr>
          <a:xfrm>
            <a:off x="232235" y="2070140"/>
            <a:ext cx="184731" cy="369332"/>
          </a:xfrm>
          <a:prstGeom prst="rect">
            <a:avLst/>
          </a:prstGeom>
        </p:spPr>
        <p:txBody>
          <a:bodyPr wrap="none">
            <a:spAutoFit/>
          </a:bodyPr>
          <a:lstStyle/>
          <a:p>
            <a:endParaRPr lang="en-US" dirty="0"/>
          </a:p>
        </p:txBody>
      </p:sp>
      <p:grpSp>
        <p:nvGrpSpPr>
          <p:cNvPr id="11" name="Group 10"/>
          <p:cNvGrpSpPr/>
          <p:nvPr/>
        </p:nvGrpSpPr>
        <p:grpSpPr>
          <a:xfrm>
            <a:off x="4157372" y="905561"/>
            <a:ext cx="4986628" cy="3689046"/>
            <a:chOff x="4157372" y="905561"/>
            <a:chExt cx="4986628" cy="3689046"/>
          </a:xfrm>
        </p:grpSpPr>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0" y="905561"/>
              <a:ext cx="4572000" cy="3429000"/>
            </a:xfrm>
            <a:prstGeom prst="rect">
              <a:avLst/>
            </a:prstGeom>
          </p:spPr>
        </p:pic>
        <p:grpSp>
          <p:nvGrpSpPr>
            <p:cNvPr id="6" name="Group 5"/>
            <p:cNvGrpSpPr/>
            <p:nvPr/>
          </p:nvGrpSpPr>
          <p:grpSpPr>
            <a:xfrm>
              <a:off x="4157372" y="3596077"/>
              <a:ext cx="1188844" cy="998530"/>
              <a:chOff x="2456137" y="4650235"/>
              <a:chExt cx="1188844" cy="998530"/>
            </a:xfrm>
          </p:grpSpPr>
          <mc:AlternateContent xmlns:mc="http://schemas.openxmlformats.org/markup-compatibility/2006">
            <mc:Choice xmlns:a14="http://schemas.microsoft.com/office/drawing/2010/main" Requires="a14">
              <p:sp>
                <p:nvSpPr>
                  <p:cNvPr id="22" name="Rectangle 21"/>
                  <p:cNvSpPr/>
                  <p:nvPr/>
                </p:nvSpPr>
                <p:spPr>
                  <a:xfrm>
                    <a:off x="2456137" y="4650235"/>
                    <a:ext cx="485323" cy="2962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i="1" dirty="0" smtClean="0">
                              <a:solidFill>
                                <a:schemeClr val="tx1"/>
                              </a:solidFill>
                              <a:latin typeface="Cambria Math"/>
                            </a:rPr>
                            <m:t>𝑦</m:t>
                          </m:r>
                        </m:oMath>
                      </m:oMathPara>
                    </a14:m>
                    <a:endParaRPr lang="en-US" dirty="0">
                      <a:solidFill>
                        <a:schemeClr val="tx1"/>
                      </a:solidFill>
                    </a:endParaRPr>
                  </a:p>
                </p:txBody>
              </p:sp>
            </mc:Choice>
            <mc:Fallback>
              <p:sp>
                <p:nvSpPr>
                  <p:cNvPr id="22" name="Rectangle 21"/>
                  <p:cNvSpPr>
                    <a:spLocks noRot="1" noChangeAspect="1" noMove="1" noResize="1" noEditPoints="1" noAdjustHandles="1" noChangeArrowheads="1" noChangeShapeType="1" noTextEdit="1"/>
                  </p:cNvSpPr>
                  <p:nvPr/>
                </p:nvSpPr>
                <p:spPr>
                  <a:xfrm>
                    <a:off x="2456137" y="4650235"/>
                    <a:ext cx="485323" cy="296270"/>
                  </a:xfrm>
                  <a:prstGeom prst="rect">
                    <a:avLst/>
                  </a:prstGeom>
                  <a:blipFill rotWithShape="1">
                    <a:blip r:embed="rId5"/>
                    <a:stretch>
                      <a:fillRect b="-18367"/>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Rectangle 22"/>
                  <p:cNvSpPr/>
                  <p:nvPr/>
                </p:nvSpPr>
                <p:spPr>
                  <a:xfrm>
                    <a:off x="3159658" y="5352495"/>
                    <a:ext cx="485323" cy="2962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dirty="0" smtClean="0">
                              <a:solidFill>
                                <a:schemeClr val="tx1"/>
                              </a:solidFill>
                              <a:latin typeface="Cambria Math"/>
                            </a:rPr>
                            <m:t>𝑥</m:t>
                          </m:r>
                        </m:oMath>
                      </m:oMathPara>
                    </a14:m>
                    <a:endParaRPr lang="en-US" dirty="0">
                      <a:solidFill>
                        <a:schemeClr val="tx1"/>
                      </a:solidFill>
                    </a:endParaRPr>
                  </a:p>
                </p:txBody>
              </p:sp>
            </mc:Choice>
            <mc:Fallback>
              <p:sp>
                <p:nvSpPr>
                  <p:cNvPr id="23" name="Rectangle 22"/>
                  <p:cNvSpPr>
                    <a:spLocks noRot="1" noChangeAspect="1" noMove="1" noResize="1" noEditPoints="1" noAdjustHandles="1" noChangeArrowheads="1" noChangeShapeType="1" noTextEdit="1"/>
                  </p:cNvSpPr>
                  <p:nvPr/>
                </p:nvSpPr>
                <p:spPr>
                  <a:xfrm>
                    <a:off x="3159658" y="5352495"/>
                    <a:ext cx="485323" cy="296270"/>
                  </a:xfrm>
                  <a:prstGeom prst="rect">
                    <a:avLst/>
                  </a:prstGeom>
                  <a:blipFill rotWithShape="1">
                    <a:blip r:embed="rId6"/>
                    <a:stretch>
                      <a:fillRect/>
                    </a:stretch>
                  </a:blipFill>
                  <a:ln>
                    <a:noFill/>
                  </a:ln>
                </p:spPr>
                <p:txBody>
                  <a:bodyPr/>
                  <a:lstStyle/>
                  <a:p>
                    <a:r>
                      <a:rPr lang="en-US">
                        <a:noFill/>
                      </a:rPr>
                      <a:t> </a:t>
                    </a:r>
                  </a:p>
                </p:txBody>
              </p:sp>
            </mc:Fallback>
          </mc:AlternateContent>
          <p:grpSp>
            <p:nvGrpSpPr>
              <p:cNvPr id="21" name="Group 20"/>
              <p:cNvGrpSpPr/>
              <p:nvPr/>
            </p:nvGrpSpPr>
            <p:grpSpPr>
              <a:xfrm>
                <a:off x="2698798" y="4946505"/>
                <a:ext cx="548640" cy="548640"/>
                <a:chOff x="5027395" y="3470135"/>
                <a:chExt cx="548640" cy="548640"/>
              </a:xfrm>
            </p:grpSpPr>
            <p:cxnSp>
              <p:nvCxnSpPr>
                <p:cNvPr id="17" name="Straight Arrow Connector 16"/>
                <p:cNvCxnSpPr/>
                <p:nvPr/>
              </p:nvCxnSpPr>
              <p:spPr>
                <a:xfrm>
                  <a:off x="5027395" y="4018775"/>
                  <a:ext cx="54864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5027396" y="3470135"/>
                  <a:ext cx="0" cy="54864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grpSp>
      <p:grpSp>
        <p:nvGrpSpPr>
          <p:cNvPr id="29" name="Group 28"/>
          <p:cNvGrpSpPr>
            <a:grpSpLocks noChangeAspect="1"/>
          </p:cNvGrpSpPr>
          <p:nvPr/>
        </p:nvGrpSpPr>
        <p:grpSpPr>
          <a:xfrm>
            <a:off x="5257800" y="4338620"/>
            <a:ext cx="3200400" cy="2420226"/>
            <a:chOff x="5605596" y="4230030"/>
            <a:chExt cx="2901987" cy="2194560"/>
          </a:xfrm>
        </p:grpSpPr>
        <p:pic>
          <p:nvPicPr>
            <p:cNvPr id="30" name="Picture 2" descr="C:\Users\Hernan\Desktop\ALD_slides_1.png"/>
            <p:cNvPicPr>
              <a:picLocks noChangeAspect="1" noChangeArrowheads="1"/>
            </p:cNvPicPr>
            <p:nvPr/>
          </p:nvPicPr>
          <p:blipFill rotWithShape="1">
            <a:blip r:embed="rId7">
              <a:extLst>
                <a:ext uri="{28A0092B-C50C-407E-A947-70E740481C1C}">
                  <a14:useLocalDpi xmlns:a14="http://schemas.microsoft.com/office/drawing/2010/main" val="0"/>
                </a:ext>
              </a:extLst>
            </a:blip>
            <a:srcRect l="8085" t="17285" r="59814" b="23720"/>
            <a:stretch/>
          </p:blipFill>
          <p:spPr bwMode="auto">
            <a:xfrm>
              <a:off x="5608935" y="4230030"/>
              <a:ext cx="2895309" cy="2194560"/>
            </a:xfrm>
            <a:prstGeom prst="rect">
              <a:avLst/>
            </a:prstGeom>
            <a:noFill/>
            <a:extLst>
              <a:ext uri="{909E8E84-426E-40DD-AFC4-6F175D3DCCD1}">
                <a14:hiddenFill xmlns:a14="http://schemas.microsoft.com/office/drawing/2010/main">
                  <a:solidFill>
                    <a:srgbClr val="FFFFFF"/>
                  </a:solidFill>
                </a14:hiddenFill>
              </a:ext>
            </a:extLst>
          </p:spPr>
        </p:pic>
        <p:sp>
          <p:nvSpPr>
            <p:cNvPr id="31" name="Oval 30"/>
            <p:cNvSpPr/>
            <p:nvPr/>
          </p:nvSpPr>
          <p:spPr>
            <a:xfrm>
              <a:off x="6799490" y="5258730"/>
              <a:ext cx="137160" cy="1371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p:nvPr/>
          </p:nvCxnSpPr>
          <p:spPr>
            <a:xfrm flipH="1">
              <a:off x="5608935" y="4619555"/>
              <a:ext cx="289864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605596" y="6078945"/>
              <a:ext cx="289864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7298755" y="5258730"/>
              <a:ext cx="137160" cy="1371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8113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955"/>
            <a:ext cx="8229600" cy="1143000"/>
          </a:xfrm>
        </p:spPr>
        <p:txBody>
          <a:bodyPr/>
          <a:lstStyle/>
          <a:p>
            <a:r>
              <a:rPr lang="en-US" dirty="0"/>
              <a:t>Atomic Layer Deposition</a:t>
            </a:r>
          </a:p>
        </p:txBody>
      </p:sp>
      <mc:AlternateContent xmlns:mc="http://schemas.openxmlformats.org/markup-compatibility/2006">
        <mc:Choice xmlns:a14="http://schemas.microsoft.com/office/drawing/2010/main" Requires="a14">
          <p:sp>
            <p:nvSpPr>
              <p:cNvPr id="4" name="Rectangle 3"/>
              <p:cNvSpPr/>
              <p:nvPr/>
            </p:nvSpPr>
            <p:spPr>
              <a:xfrm>
                <a:off x="457200" y="1632208"/>
                <a:ext cx="8229600" cy="3749231"/>
              </a:xfrm>
              <a:prstGeom prst="rect">
                <a:avLst/>
              </a:prstGeom>
            </p:spPr>
            <p:txBody>
              <a:bodyPr wrap="square">
                <a:spAutoFit/>
              </a:bodyPr>
              <a:lstStyle/>
              <a:p>
                <a:r>
                  <a:rPr lang="en-US" sz="2400" b="1" dirty="0" smtClean="0"/>
                  <a:t>Open issues</a:t>
                </a:r>
                <a:r>
                  <a:rPr lang="en-US" sz="2400" dirty="0" smtClean="0"/>
                  <a:t>:</a:t>
                </a:r>
                <a:endParaRPr lang="en-US" sz="2400" dirty="0"/>
              </a:p>
              <a:p>
                <a:pPr marL="228600" lvl="1" indent="-228600">
                  <a:buFont typeface="Arial" panose="020B0604020202020204" pitchFamily="34" charset="0"/>
                  <a:buChar char="•"/>
                </a:pPr>
                <a:r>
                  <a:rPr lang="en-US" sz="2400" dirty="0"/>
                  <a:t>Expand our scalar transport model to simulate multiple scalar transport fields.</a:t>
                </a:r>
              </a:p>
              <a:p>
                <a:pPr marL="228600" lvl="1"/>
                <a14:m>
                  <m:oMathPara xmlns:m="http://schemas.openxmlformats.org/officeDocument/2006/math">
                    <m:oMathParaPr>
                      <m:jc m:val="left"/>
                    </m:oMathParaPr>
                    <m:oMath xmlns:m="http://schemas.openxmlformats.org/officeDocument/2006/math">
                      <m:f>
                        <m:fPr>
                          <m:ctrlPr>
                            <a:rPr lang="en-US" sz="2400" i="1">
                              <a:latin typeface="Cambria Math"/>
                            </a:rPr>
                          </m:ctrlPr>
                        </m:fPr>
                        <m:num>
                          <m:r>
                            <a:rPr lang="en-US" sz="2400" i="1">
                              <a:latin typeface="Cambria Math"/>
                              <a:ea typeface="Cambria Math"/>
                            </a:rPr>
                            <m:t>𝜕</m:t>
                          </m:r>
                          <m:r>
                            <a:rPr lang="en-US" sz="2400" b="1">
                              <a:latin typeface="Cambria Math"/>
                              <a:ea typeface="Cambria Math"/>
                            </a:rPr>
                            <m:t>𝐜</m:t>
                          </m:r>
                        </m:num>
                        <m:den>
                          <m:r>
                            <a:rPr lang="en-US" sz="2400" i="1">
                              <a:latin typeface="Cambria Math"/>
                              <a:ea typeface="Cambria Math"/>
                            </a:rPr>
                            <m:t>𝜕</m:t>
                          </m:r>
                          <m:r>
                            <a:rPr lang="en-US" sz="2400" i="1">
                              <a:latin typeface="Cambria Math"/>
                              <a:ea typeface="Cambria Math"/>
                            </a:rPr>
                            <m:t>𝑡</m:t>
                          </m:r>
                        </m:den>
                      </m:f>
                      <m:r>
                        <a:rPr lang="en-US" sz="2400" i="1">
                          <a:latin typeface="Cambria Math"/>
                        </a:rPr>
                        <m:t>−</m:t>
                      </m:r>
                      <m:r>
                        <a:rPr lang="en-US" sz="2400" b="1">
                          <a:latin typeface="Cambria Math"/>
                          <a:ea typeface="Cambria Math"/>
                        </a:rPr>
                        <m:t>𝐮</m:t>
                      </m:r>
                      <m:r>
                        <a:rPr lang="en-US" sz="2400" b="1" i="1">
                          <a:latin typeface="Cambria Math"/>
                          <a:ea typeface="Cambria Math"/>
                        </a:rPr>
                        <m:t>∙</m:t>
                      </m:r>
                      <m:r>
                        <a:rPr lang="en-US" sz="2400" i="1">
                          <a:latin typeface="Cambria Math"/>
                          <a:ea typeface="Cambria Math"/>
                        </a:rPr>
                        <m:t>𝛻</m:t>
                      </m:r>
                      <m:r>
                        <a:rPr lang="en-US" sz="2400" b="1">
                          <a:latin typeface="Cambria Math"/>
                          <a:ea typeface="Cambria Math"/>
                        </a:rPr>
                        <m:t>𝐜</m:t>
                      </m:r>
                      <m:r>
                        <a:rPr lang="en-US" sz="2400" i="1">
                          <a:latin typeface="Cambria Math"/>
                        </a:rPr>
                        <m:t>−</m:t>
                      </m:r>
                      <m:r>
                        <a:rPr lang="en-US" sz="2400" i="1">
                          <a:latin typeface="Cambria Math"/>
                        </a:rPr>
                        <m:t>𝑑</m:t>
                      </m:r>
                      <m:sSup>
                        <m:sSupPr>
                          <m:ctrlPr>
                            <a:rPr lang="en-US" sz="2400" i="1">
                              <a:latin typeface="Cambria Math"/>
                              <a:ea typeface="Cambria Math"/>
                            </a:rPr>
                          </m:ctrlPr>
                        </m:sSupPr>
                        <m:e>
                          <m:r>
                            <a:rPr lang="en-US" sz="2400" i="1">
                              <a:latin typeface="Cambria Math"/>
                              <a:ea typeface="Cambria Math"/>
                            </a:rPr>
                            <m:t>𝛻</m:t>
                          </m:r>
                        </m:e>
                        <m:sup>
                          <m:r>
                            <a:rPr lang="en-US" sz="2400" i="1">
                              <a:latin typeface="Cambria Math"/>
                              <a:ea typeface="Cambria Math"/>
                            </a:rPr>
                            <m:t>2</m:t>
                          </m:r>
                        </m:sup>
                      </m:sSup>
                      <m:r>
                        <a:rPr lang="en-US" sz="2400" b="1">
                          <a:latin typeface="Cambria Math"/>
                          <a:ea typeface="Cambria Math"/>
                        </a:rPr>
                        <m:t>𝐜</m:t>
                      </m:r>
                      <m:r>
                        <a:rPr lang="en-US" sz="2400" i="1">
                          <a:latin typeface="Cambria Math"/>
                        </a:rPr>
                        <m:t>−</m:t>
                      </m:r>
                      <m:r>
                        <a:rPr lang="en-US" sz="2400" i="1">
                          <a:latin typeface="Cambria Math"/>
                        </a:rPr>
                        <m:t>𝑞</m:t>
                      </m:r>
                      <m:r>
                        <a:rPr lang="en-US" sz="2400" i="1">
                          <a:latin typeface="Cambria Math"/>
                        </a:rPr>
                        <m:t>=0</m:t>
                      </m:r>
                    </m:oMath>
                  </m:oMathPara>
                </a14:m>
                <a:endParaRPr lang="en-US" sz="2400" dirty="0"/>
              </a:p>
              <a:p>
                <a:pPr marL="228600" lvl="1" indent="-228600">
                  <a:buFont typeface="Arial" panose="020B0604020202020204" pitchFamily="34" charset="0"/>
                  <a:buChar char="•"/>
                </a:pPr>
                <a:r>
                  <a:rPr lang="en-US" sz="2400" dirty="0"/>
                  <a:t>Research the interaction of the reactant with the outside sources, such as air.</a:t>
                </a:r>
              </a:p>
              <a:p>
                <a:pPr marL="228600" lvl="1" indent="-228600">
                  <a:buFont typeface="Arial" panose="020B0604020202020204" pitchFamily="34" charset="0"/>
                  <a:buChar char="•"/>
                </a:pPr>
                <a:r>
                  <a:rPr lang="en-US" sz="2400" dirty="0"/>
                  <a:t>Optimize the layout of the gas source heads.</a:t>
                </a:r>
              </a:p>
              <a:p>
                <a:pPr marL="285750" lvl="1" indent="-285750">
                  <a:buFont typeface="Arial" panose="020B0604020202020204" pitchFamily="34" charset="0"/>
                  <a:buChar char="•"/>
                </a:pPr>
                <a:r>
                  <a:rPr lang="en-US" sz="2400" dirty="0" smtClean="0"/>
                  <a:t>Formulate optimization problem for minimizing mixing of reactants with outside sources.</a:t>
                </a:r>
              </a:p>
            </p:txBody>
          </p:sp>
        </mc:Choice>
        <mc:Fallback>
          <p:sp>
            <p:nvSpPr>
              <p:cNvPr id="4" name="Rectangle 3"/>
              <p:cNvSpPr>
                <a:spLocks noRot="1" noChangeAspect="1" noMove="1" noResize="1" noEditPoints="1" noAdjustHandles="1" noChangeArrowheads="1" noChangeShapeType="1" noTextEdit="1"/>
              </p:cNvSpPr>
              <p:nvPr/>
            </p:nvSpPr>
            <p:spPr>
              <a:xfrm>
                <a:off x="457200" y="1632208"/>
                <a:ext cx="8229600" cy="3749231"/>
              </a:xfrm>
              <a:prstGeom prst="rect">
                <a:avLst/>
              </a:prstGeom>
              <a:blipFill rotWithShape="1">
                <a:blip r:embed="rId3"/>
                <a:stretch>
                  <a:fillRect l="-1111" t="-1301" r="-519" b="-2764"/>
                </a:stretch>
              </a:blipFill>
            </p:spPr>
            <p:txBody>
              <a:bodyPr/>
              <a:lstStyle/>
              <a:p>
                <a:r>
                  <a:rPr lang="en-US">
                    <a:noFill/>
                  </a:rPr>
                  <a:t> </a:t>
                </a:r>
              </a:p>
            </p:txBody>
          </p:sp>
        </mc:Fallback>
      </mc:AlternateContent>
    </p:spTree>
    <p:extLst>
      <p:ext uri="{BB962C8B-B14F-4D97-AF65-F5344CB8AC3E}">
        <p14:creationId xmlns:p14="http://schemas.microsoft.com/office/powerpoint/2010/main" val="650009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Conclusions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2452987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val="1452018114"/>
              </p:ext>
            </p:extLst>
          </p:nvPr>
        </p:nvGraphicFramePr>
        <p:xfrm>
          <a:off x="1524000" y="205335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Oval 14"/>
          <p:cNvSpPr/>
          <p:nvPr/>
        </p:nvSpPr>
        <p:spPr>
          <a:xfrm>
            <a:off x="2536535" y="4664890"/>
            <a:ext cx="1248171" cy="1267365"/>
          </a:xfrm>
          <a:prstGeom prst="ellipse">
            <a:avLst/>
          </a:prstGeom>
          <a:solidFill>
            <a:schemeClr val="accent1">
              <a:alpha val="50000"/>
            </a:schemeClr>
          </a:solidFill>
        </p:spPr>
        <p:style>
          <a:lnRef idx="2">
            <a:schemeClr val="dk1">
              <a:shade val="80000"/>
              <a:hueOff val="0"/>
              <a:satOff val="0"/>
              <a:lumOff val="0"/>
              <a:alphaOff val="0"/>
            </a:schemeClr>
          </a:lnRef>
          <a:fillRef idx="1">
            <a:schemeClr val="lt1">
              <a:alpha val="50000"/>
              <a:hueOff val="0"/>
              <a:satOff val="0"/>
              <a:lumOff val="0"/>
              <a:alphaOff val="0"/>
            </a:schemeClr>
          </a:fillRef>
          <a:effectRef idx="0">
            <a:schemeClr val="lt1">
              <a:alpha val="50000"/>
              <a:hueOff val="0"/>
              <a:satOff val="0"/>
              <a:lumOff val="0"/>
              <a:alphaOff val="0"/>
            </a:schemeClr>
          </a:effectRef>
          <a:fontRef idx="minor">
            <a:schemeClr val="tx1"/>
          </a:fontRef>
        </p:style>
      </p:sp>
      <p:sp>
        <p:nvSpPr>
          <p:cNvPr id="13" name="Oval 12"/>
          <p:cNvSpPr/>
          <p:nvPr/>
        </p:nvSpPr>
        <p:spPr>
          <a:xfrm>
            <a:off x="3947914" y="2245374"/>
            <a:ext cx="1248171" cy="1248171"/>
          </a:xfrm>
          <a:prstGeom prst="ellipse">
            <a:avLst/>
          </a:prstGeom>
          <a:solidFill>
            <a:schemeClr val="accent1">
              <a:alpha val="50000"/>
            </a:schemeClr>
          </a:solidFill>
        </p:spPr>
        <p:style>
          <a:lnRef idx="2">
            <a:schemeClr val="dk1">
              <a:shade val="80000"/>
              <a:hueOff val="0"/>
              <a:satOff val="0"/>
              <a:lumOff val="0"/>
              <a:alphaOff val="0"/>
            </a:schemeClr>
          </a:lnRef>
          <a:fillRef idx="1">
            <a:schemeClr val="lt1">
              <a:alpha val="50000"/>
              <a:hueOff val="0"/>
              <a:satOff val="0"/>
              <a:lumOff val="0"/>
              <a:alphaOff val="0"/>
            </a:schemeClr>
          </a:fillRef>
          <a:effectRef idx="0">
            <a:schemeClr val="lt1">
              <a:alpha val="50000"/>
              <a:hueOff val="0"/>
              <a:satOff val="0"/>
              <a:lumOff val="0"/>
              <a:alphaOff val="0"/>
            </a:schemeClr>
          </a:effectRef>
          <a:fontRef idx="minor">
            <a:schemeClr val="tx1"/>
          </a:fontRef>
        </p:style>
      </p:sp>
      <p:sp>
        <p:nvSpPr>
          <p:cNvPr id="24" name="Rectangle 23"/>
          <p:cNvSpPr/>
          <p:nvPr/>
        </p:nvSpPr>
        <p:spPr>
          <a:xfrm>
            <a:off x="7240245" y="3882474"/>
            <a:ext cx="1269170" cy="429841"/>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Level set</a:t>
            </a:r>
            <a:endParaRPr lang="en-US" dirty="0">
              <a:solidFill>
                <a:sysClr val="windowText" lastClr="000000"/>
              </a:solidFill>
            </a:endParaRPr>
          </a:p>
        </p:txBody>
      </p:sp>
      <p:sp>
        <p:nvSpPr>
          <p:cNvPr id="2" name="Title 1"/>
          <p:cNvSpPr>
            <a:spLocks noGrp="1"/>
          </p:cNvSpPr>
          <p:nvPr>
            <p:ph type="title"/>
          </p:nvPr>
        </p:nvSpPr>
        <p:spPr/>
        <p:txBody>
          <a:bodyPr/>
          <a:lstStyle/>
          <a:p>
            <a:r>
              <a:rPr lang="en-US" dirty="0" smtClean="0"/>
              <a:t>Topology optimization</a:t>
            </a:r>
            <a:endParaRPr lang="en-US" dirty="0"/>
          </a:p>
        </p:txBody>
      </p:sp>
      <p:sp>
        <p:nvSpPr>
          <p:cNvPr id="16" name="TextBox 15"/>
          <p:cNvSpPr txBox="1"/>
          <p:nvPr/>
        </p:nvSpPr>
        <p:spPr>
          <a:xfrm>
            <a:off x="5301695" y="2168565"/>
            <a:ext cx="2765160" cy="1200329"/>
          </a:xfrm>
          <a:prstGeom prst="rect">
            <a:avLst/>
          </a:prstGeom>
          <a:noFill/>
        </p:spPr>
        <p:txBody>
          <a:bodyPr wrap="square" rtlCol="0">
            <a:spAutoFit/>
          </a:bodyPr>
          <a:lstStyle/>
          <a:p>
            <a:pPr marL="179388" indent="-179388">
              <a:buFont typeface="Arial" panose="020B0604020202020204" pitchFamily="34" charset="0"/>
              <a:buChar char="•"/>
            </a:pPr>
            <a:r>
              <a:rPr lang="en-US" b="1" dirty="0" smtClean="0"/>
              <a:t>Parametrization and shape control.</a:t>
            </a:r>
          </a:p>
          <a:p>
            <a:pPr marL="179388" indent="-179388">
              <a:buFont typeface="Arial" panose="020B0604020202020204" pitchFamily="34" charset="0"/>
              <a:buChar char="•"/>
            </a:pPr>
            <a:r>
              <a:rPr lang="en-US" b="1" dirty="0" smtClean="0"/>
              <a:t>Design variables definition.</a:t>
            </a:r>
            <a:endParaRPr lang="en-US" b="1" dirty="0"/>
          </a:p>
        </p:txBody>
      </p:sp>
      <p:sp>
        <p:nvSpPr>
          <p:cNvPr id="17" name="TextBox 16"/>
          <p:cNvSpPr txBox="1"/>
          <p:nvPr/>
        </p:nvSpPr>
        <p:spPr>
          <a:xfrm>
            <a:off x="6530655" y="4703295"/>
            <a:ext cx="2472209" cy="923330"/>
          </a:xfrm>
          <a:prstGeom prst="rect">
            <a:avLst/>
          </a:prstGeom>
          <a:noFill/>
        </p:spPr>
        <p:txBody>
          <a:bodyPr wrap="square" rtlCol="0">
            <a:spAutoFit/>
          </a:bodyPr>
          <a:lstStyle/>
          <a:p>
            <a:pPr marL="179388" indent="-179388">
              <a:buFont typeface="Arial" panose="020B0604020202020204" pitchFamily="34" charset="0"/>
              <a:buChar char="•"/>
            </a:pPr>
            <a:r>
              <a:rPr lang="en-US" dirty="0" smtClean="0"/>
              <a:t>Fabrication constraints and costs.</a:t>
            </a:r>
            <a:endParaRPr lang="en-US" dirty="0"/>
          </a:p>
        </p:txBody>
      </p:sp>
      <p:sp>
        <p:nvSpPr>
          <p:cNvPr id="18" name="TextBox 17"/>
          <p:cNvSpPr txBox="1"/>
          <p:nvPr/>
        </p:nvSpPr>
        <p:spPr>
          <a:xfrm>
            <a:off x="616285" y="4703295"/>
            <a:ext cx="2112275" cy="923330"/>
          </a:xfrm>
          <a:prstGeom prst="rect">
            <a:avLst/>
          </a:prstGeom>
          <a:noFill/>
        </p:spPr>
        <p:txBody>
          <a:bodyPr wrap="square" rtlCol="0">
            <a:spAutoFit/>
          </a:bodyPr>
          <a:lstStyle/>
          <a:p>
            <a:pPr marL="179388" indent="-179388">
              <a:buFont typeface="Arial" panose="020B0604020202020204" pitchFamily="34" charset="0"/>
              <a:buChar char="•"/>
            </a:pPr>
            <a:r>
              <a:rPr lang="en-US" b="1" dirty="0" err="1" smtClean="0"/>
              <a:t>Multiscale</a:t>
            </a:r>
            <a:r>
              <a:rPr lang="en-US" b="1" dirty="0" smtClean="0"/>
              <a:t> and </a:t>
            </a:r>
            <a:r>
              <a:rPr lang="en-US" b="1" dirty="0" err="1" smtClean="0"/>
              <a:t>multiphysics</a:t>
            </a:r>
            <a:r>
              <a:rPr lang="en-US" b="1" dirty="0" smtClean="0"/>
              <a:t> analysis.</a:t>
            </a:r>
            <a:endParaRPr lang="en-US" b="1" dirty="0"/>
          </a:p>
        </p:txBody>
      </p:sp>
      <p:sp>
        <p:nvSpPr>
          <p:cNvPr id="19" name="TextBox 18"/>
          <p:cNvSpPr txBox="1"/>
          <p:nvPr/>
        </p:nvSpPr>
        <p:spPr>
          <a:xfrm>
            <a:off x="1269170" y="3003701"/>
            <a:ext cx="2112275" cy="1200329"/>
          </a:xfrm>
          <a:prstGeom prst="rect">
            <a:avLst/>
          </a:prstGeom>
          <a:noFill/>
        </p:spPr>
        <p:txBody>
          <a:bodyPr wrap="square" rtlCol="0">
            <a:spAutoFit/>
          </a:bodyPr>
          <a:lstStyle/>
          <a:p>
            <a:pPr marL="179388" indent="-179388">
              <a:buFont typeface="Arial" panose="020B0604020202020204" pitchFamily="34" charset="0"/>
              <a:buChar char="•"/>
            </a:pPr>
            <a:r>
              <a:rPr lang="en-US" b="1" dirty="0" smtClean="0"/>
              <a:t>Formulation of optimization problem.</a:t>
            </a:r>
          </a:p>
          <a:p>
            <a:pPr marL="179388" indent="-179388">
              <a:buFont typeface="Arial" panose="020B0604020202020204" pitchFamily="34" charset="0"/>
              <a:buChar char="•"/>
            </a:pPr>
            <a:r>
              <a:rPr lang="en-US" dirty="0" smtClean="0"/>
              <a:t>Search strategy.</a:t>
            </a:r>
            <a:endParaRPr lang="en-US" dirty="0"/>
          </a:p>
        </p:txBody>
      </p:sp>
      <p:sp>
        <p:nvSpPr>
          <p:cNvPr id="20" name="Rectangle 19"/>
          <p:cNvSpPr/>
          <p:nvPr/>
        </p:nvSpPr>
        <p:spPr>
          <a:xfrm>
            <a:off x="918415" y="2168565"/>
            <a:ext cx="2813784" cy="369332"/>
          </a:xfrm>
          <a:prstGeom prst="rect">
            <a:avLst/>
          </a:prstGeom>
        </p:spPr>
        <p:txBody>
          <a:bodyPr wrap="none">
            <a:spAutoFit/>
          </a:bodyPr>
          <a:lstStyle/>
          <a:p>
            <a:r>
              <a:rPr lang="en-US" b="1" dirty="0"/>
              <a:t>Computational approach:</a:t>
            </a:r>
          </a:p>
        </p:txBody>
      </p:sp>
      <p:sp>
        <p:nvSpPr>
          <p:cNvPr id="6" name="Rectangle 5"/>
          <p:cNvSpPr/>
          <p:nvPr/>
        </p:nvSpPr>
        <p:spPr>
          <a:xfrm>
            <a:off x="7240245" y="3352190"/>
            <a:ext cx="1269170" cy="429841"/>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Density</a:t>
            </a:r>
            <a:endParaRPr lang="en-US" dirty="0">
              <a:solidFill>
                <a:sysClr val="windowText" lastClr="000000"/>
              </a:solidFill>
            </a:endParaRPr>
          </a:p>
        </p:txBody>
      </p:sp>
    </p:spTree>
    <p:extLst>
      <p:ext uri="{BB962C8B-B14F-4D97-AF65-F5344CB8AC3E}">
        <p14:creationId xmlns:p14="http://schemas.microsoft.com/office/powerpoint/2010/main" val="2053136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P spid="24" grpId="0" animBg="1"/>
      <p:bldP spid="16" grpId="0"/>
      <p:bldP spid="17" grpId="0"/>
      <p:bldP spid="18" grpId="0"/>
      <p:bldP spid="19" grpId="0"/>
      <p:bldP spid="20" grpId="0"/>
      <p:bldP spid="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955"/>
            <a:ext cx="8229600" cy="1143000"/>
          </a:xfrm>
        </p:spPr>
        <p:txBody>
          <a:bodyPr/>
          <a:lstStyle/>
          <a:p>
            <a:r>
              <a:rPr lang="en-US" dirty="0" smtClean="0"/>
              <a:t>Conclusions</a:t>
            </a:r>
            <a:endParaRPr lang="en-US" dirty="0"/>
          </a:p>
        </p:txBody>
      </p:sp>
      <p:sp>
        <p:nvSpPr>
          <p:cNvPr id="5" name="Content Placeholder 4"/>
          <p:cNvSpPr>
            <a:spLocks noGrp="1"/>
          </p:cNvSpPr>
          <p:nvPr>
            <p:ph idx="1"/>
          </p:nvPr>
        </p:nvSpPr>
        <p:spPr>
          <a:xfrm>
            <a:off x="457200" y="1976473"/>
            <a:ext cx="8229600" cy="2905055"/>
          </a:xfrm>
        </p:spPr>
        <p:txBody>
          <a:bodyPr>
            <a:noAutofit/>
          </a:bodyPr>
          <a:lstStyle/>
          <a:p>
            <a:r>
              <a:rPr lang="en-US" sz="2000" dirty="0"/>
              <a:t>The LSM can describe the geometry and the XFEM can predict the structural response.</a:t>
            </a:r>
          </a:p>
          <a:p>
            <a:pPr marL="342900" lvl="1" indent="-342900">
              <a:buFont typeface="Arial" panose="020B0604020202020204" pitchFamily="34" charset="0"/>
              <a:buChar char="•"/>
            </a:pPr>
            <a:r>
              <a:rPr lang="en-US" sz="2000" dirty="0"/>
              <a:t>Built upon generalized enrichment </a:t>
            </a:r>
            <a:r>
              <a:rPr lang="en-US" sz="2000" dirty="0" smtClean="0"/>
              <a:t>formulation.</a:t>
            </a:r>
          </a:p>
          <a:p>
            <a:pPr marL="342900" lvl="1" indent="-342900">
              <a:buFont typeface="Arial" panose="020B0604020202020204" pitchFamily="34" charset="0"/>
              <a:buChar char="•"/>
            </a:pPr>
            <a:r>
              <a:rPr lang="en-US" sz="2000" dirty="0" smtClean="0"/>
              <a:t>Applied </a:t>
            </a:r>
            <a:r>
              <a:rPr lang="en-US" sz="2000" dirty="0"/>
              <a:t>method to</a:t>
            </a:r>
            <a:r>
              <a:rPr lang="en-US" sz="2000" dirty="0" smtClean="0"/>
              <a:t>:</a:t>
            </a:r>
          </a:p>
          <a:p>
            <a:pPr lvl="1"/>
            <a:r>
              <a:rPr lang="en-US" sz="2000" dirty="0" smtClean="0"/>
              <a:t>Two-phase </a:t>
            </a:r>
            <a:r>
              <a:rPr lang="en-US" sz="2000" dirty="0"/>
              <a:t>“</a:t>
            </a:r>
            <a:r>
              <a:rPr lang="en-US" sz="2000" b="1" dirty="0">
                <a:solidFill>
                  <a:schemeClr val="tx2"/>
                </a:solidFill>
              </a:rPr>
              <a:t>material</a:t>
            </a:r>
            <a:r>
              <a:rPr lang="en-US" sz="2000" dirty="0"/>
              <a:t>–</a:t>
            </a:r>
            <a:r>
              <a:rPr lang="en-US" sz="2000" b="1" dirty="0">
                <a:solidFill>
                  <a:srgbClr val="FF0000"/>
                </a:solidFill>
              </a:rPr>
              <a:t>void</a:t>
            </a:r>
            <a:r>
              <a:rPr lang="en-US" sz="2000" dirty="0"/>
              <a:t>” and “</a:t>
            </a:r>
            <a:r>
              <a:rPr lang="en-US" sz="2000" b="1" dirty="0">
                <a:solidFill>
                  <a:schemeClr val="tx2"/>
                </a:solidFill>
              </a:rPr>
              <a:t>material</a:t>
            </a:r>
            <a:r>
              <a:rPr lang="en-US" sz="2000" dirty="0"/>
              <a:t>–</a:t>
            </a:r>
            <a:r>
              <a:rPr lang="en-US" sz="2000" b="1" dirty="0">
                <a:solidFill>
                  <a:schemeClr val="tx2"/>
                </a:solidFill>
              </a:rPr>
              <a:t>material</a:t>
            </a:r>
            <a:r>
              <a:rPr lang="en-US" sz="2000" dirty="0"/>
              <a:t>” problems in 3D</a:t>
            </a:r>
            <a:r>
              <a:rPr lang="en-US" sz="2000" dirty="0" smtClean="0"/>
              <a:t>.</a:t>
            </a:r>
            <a:endParaRPr lang="en-US" sz="2000" dirty="0"/>
          </a:p>
          <a:p>
            <a:pPr lvl="1"/>
            <a:r>
              <a:rPr lang="en-US" sz="2000" dirty="0"/>
              <a:t>Structural linear elasticity.</a:t>
            </a:r>
          </a:p>
          <a:p>
            <a:pPr lvl="1"/>
            <a:r>
              <a:rPr lang="en-US" sz="2000" dirty="0"/>
              <a:t>Incompressible </a:t>
            </a:r>
            <a:r>
              <a:rPr lang="en-US" sz="2000" dirty="0" err="1"/>
              <a:t>Navier</a:t>
            </a:r>
            <a:r>
              <a:rPr lang="en-US" sz="2000" dirty="0"/>
              <a:t>-Stokes flow.</a:t>
            </a:r>
          </a:p>
          <a:p>
            <a:pPr lvl="1"/>
            <a:r>
              <a:rPr lang="en-US" sz="2000" dirty="0"/>
              <a:t>Scalar transport.</a:t>
            </a:r>
          </a:p>
          <a:p>
            <a:endParaRPr lang="en-US" sz="1800" dirty="0" smtClean="0"/>
          </a:p>
        </p:txBody>
      </p:sp>
    </p:spTree>
    <p:extLst>
      <p:ext uri="{BB962C8B-B14F-4D97-AF65-F5344CB8AC3E}">
        <p14:creationId xmlns:p14="http://schemas.microsoft.com/office/powerpoint/2010/main" val="218468831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955"/>
            <a:ext cx="8229600" cy="1143000"/>
          </a:xfrm>
        </p:spPr>
        <p:txBody>
          <a:bodyPr>
            <a:normAutofit/>
          </a:bodyPr>
          <a:lstStyle/>
          <a:p>
            <a:r>
              <a:rPr lang="en-US" dirty="0"/>
              <a:t>Is it </a:t>
            </a:r>
            <a:r>
              <a:rPr lang="en-US" dirty="0" smtClean="0"/>
              <a:t>generic?</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69300" y="2848158"/>
            <a:ext cx="2743200" cy="1936376"/>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6195" y="4515699"/>
            <a:ext cx="2286000" cy="228600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56625" y="4515699"/>
            <a:ext cx="2286000" cy="2286000"/>
          </a:xfrm>
          <a:prstGeom prst="rect">
            <a:avLst/>
          </a:prstGeom>
        </p:spPr>
      </p:pic>
      <p:grpSp>
        <p:nvGrpSpPr>
          <p:cNvPr id="3" name="Group 2"/>
          <p:cNvGrpSpPr>
            <a:grpSpLocks noChangeAspect="1"/>
          </p:cNvGrpSpPr>
          <p:nvPr/>
        </p:nvGrpSpPr>
        <p:grpSpPr>
          <a:xfrm>
            <a:off x="1922055" y="2749735"/>
            <a:ext cx="3722939" cy="1765964"/>
            <a:chOff x="4493385" y="4332350"/>
            <a:chExt cx="4653675" cy="2207455"/>
          </a:xfrm>
        </p:grpSpPr>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50000" t="50000"/>
            <a:stretch/>
          </p:blipFill>
          <p:spPr>
            <a:xfrm>
              <a:off x="4493385" y="5407690"/>
              <a:ext cx="4572000" cy="1132115"/>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t="50000" r="50000"/>
            <a:stretch/>
          </p:blipFill>
          <p:spPr>
            <a:xfrm>
              <a:off x="4575060" y="4332350"/>
              <a:ext cx="4572000" cy="1132115"/>
            </a:xfrm>
            <a:prstGeom prst="rect">
              <a:avLst/>
            </a:prstGeom>
          </p:spPr>
        </p:pic>
      </p:gr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4690" y="2737710"/>
            <a:ext cx="1143160" cy="2381583"/>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000" y="4515699"/>
            <a:ext cx="2286000" cy="2095500"/>
          </a:xfrm>
          <a:prstGeom prst="rect">
            <a:avLst/>
          </a:prstGeom>
        </p:spPr>
      </p:pic>
      <p:pic>
        <p:nvPicPr>
          <p:cNvPr id="13" name="Content Placeholder 10"/>
          <p:cNvPicPr>
            <a:picLocks noChangeAspect="1"/>
          </p:cNvPicPr>
          <p:nvPr/>
        </p:nvPicPr>
        <p:blipFill rotWithShape="1">
          <a:blip r:embed="rId8" cstate="print">
            <a:extLst>
              <a:ext uri="{28A0092B-C50C-407E-A947-70E740481C1C}">
                <a14:useLocalDpi xmlns:a14="http://schemas.microsoft.com/office/drawing/2010/main" val="0"/>
              </a:ext>
            </a:extLst>
          </a:blip>
          <a:srcRect l="22531"/>
          <a:stretch/>
        </p:blipFill>
        <p:spPr>
          <a:xfrm>
            <a:off x="-18300" y="5074894"/>
            <a:ext cx="2286000" cy="1553080"/>
          </a:xfrm>
          <a:prstGeom prst="rect">
            <a:avLst/>
          </a:prstGeom>
        </p:spPr>
      </p:pic>
      <p:sp>
        <p:nvSpPr>
          <p:cNvPr id="14" name="Rectangle 13"/>
          <p:cNvSpPr/>
          <p:nvPr/>
        </p:nvSpPr>
        <p:spPr>
          <a:xfrm>
            <a:off x="457200" y="971080"/>
            <a:ext cx="8229600" cy="1754326"/>
          </a:xfrm>
          <a:prstGeom prst="rect">
            <a:avLst/>
          </a:prstGeom>
        </p:spPr>
        <p:txBody>
          <a:bodyPr>
            <a:spAutoFit/>
          </a:bodyPr>
          <a:lstStyle/>
          <a:p>
            <a:pPr marL="285750" indent="-285750">
              <a:buFont typeface="Arial" panose="020B0604020202020204" pitchFamily="34" charset="0"/>
              <a:buChar char="•"/>
            </a:pPr>
            <a:r>
              <a:rPr lang="en-US" dirty="0"/>
              <a:t>Used the same optimization approach for:</a:t>
            </a:r>
          </a:p>
          <a:p>
            <a:pPr marL="685800" lvl="2" indent="-285750">
              <a:buFont typeface="Arial" panose="020B0604020202020204" pitchFamily="34" charset="0"/>
              <a:buChar char="•"/>
            </a:pPr>
            <a:r>
              <a:rPr lang="en-US" dirty="0" err="1"/>
              <a:t>Multiphysics</a:t>
            </a:r>
            <a:r>
              <a:rPr lang="en-US" dirty="0"/>
              <a:t> problems.</a:t>
            </a:r>
          </a:p>
          <a:p>
            <a:pPr marL="685800" lvl="2" indent="-285750">
              <a:buFont typeface="Arial" panose="020B0604020202020204" pitchFamily="34" charset="0"/>
              <a:buChar char="•"/>
            </a:pPr>
            <a:r>
              <a:rPr lang="en-US" dirty="0" smtClean="0"/>
              <a:t>Two-phase </a:t>
            </a:r>
            <a:r>
              <a:rPr lang="en-US" dirty="0"/>
              <a:t>“</a:t>
            </a:r>
            <a:r>
              <a:rPr lang="en-US" b="1" dirty="0">
                <a:solidFill>
                  <a:schemeClr val="tx2"/>
                </a:solidFill>
              </a:rPr>
              <a:t>material</a:t>
            </a:r>
            <a:r>
              <a:rPr lang="en-US" dirty="0"/>
              <a:t>–</a:t>
            </a:r>
            <a:r>
              <a:rPr lang="en-US" b="1" dirty="0">
                <a:solidFill>
                  <a:srgbClr val="FF0000"/>
                </a:solidFill>
              </a:rPr>
              <a:t>void</a:t>
            </a:r>
            <a:r>
              <a:rPr lang="en-US" dirty="0"/>
              <a:t>” and “</a:t>
            </a:r>
            <a:r>
              <a:rPr lang="en-US" b="1" dirty="0">
                <a:solidFill>
                  <a:schemeClr val="tx2"/>
                </a:solidFill>
              </a:rPr>
              <a:t>material</a:t>
            </a:r>
            <a:r>
              <a:rPr lang="en-US" dirty="0"/>
              <a:t>–</a:t>
            </a:r>
            <a:r>
              <a:rPr lang="en-US" b="1" dirty="0">
                <a:solidFill>
                  <a:schemeClr val="tx2"/>
                </a:solidFill>
              </a:rPr>
              <a:t>material</a:t>
            </a:r>
            <a:r>
              <a:rPr lang="en-US" dirty="0"/>
              <a:t>” problems.</a:t>
            </a:r>
          </a:p>
          <a:p>
            <a:pPr marL="685800" lvl="2" indent="-285750">
              <a:buFont typeface="Arial" panose="020B0604020202020204" pitchFamily="34" charset="0"/>
              <a:buChar char="•"/>
            </a:pPr>
            <a:r>
              <a:rPr lang="en-US" dirty="0"/>
              <a:t>2D and 3D problems.</a:t>
            </a:r>
          </a:p>
          <a:p>
            <a:pPr marL="285750" indent="-285750">
              <a:buFont typeface="Arial" panose="020B0604020202020204" pitchFamily="34" charset="0"/>
              <a:buChar char="•"/>
            </a:pPr>
            <a:r>
              <a:rPr lang="en-US" dirty="0"/>
              <a:t>LSM can describe complex geometries.</a:t>
            </a:r>
          </a:p>
          <a:p>
            <a:pPr marL="285750" indent="-285750">
              <a:buFont typeface="Arial" panose="020B0604020202020204" pitchFamily="34" charset="0"/>
              <a:buChar char="•"/>
            </a:pPr>
            <a:r>
              <a:rPr lang="en-US" dirty="0"/>
              <a:t>XFEM can model discontinuities with generalized enrichment strategy.</a:t>
            </a:r>
          </a:p>
        </p:txBody>
      </p:sp>
    </p:spTree>
    <p:extLst>
      <p:ext uri="{BB962C8B-B14F-4D97-AF65-F5344CB8AC3E}">
        <p14:creationId xmlns:p14="http://schemas.microsoft.com/office/powerpoint/2010/main" val="11658129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955"/>
            <a:ext cx="8229600" cy="1143000"/>
          </a:xfrm>
        </p:spPr>
        <p:txBody>
          <a:bodyPr>
            <a:normAutofit/>
          </a:bodyPr>
          <a:lstStyle/>
          <a:p>
            <a:r>
              <a:rPr lang="en-US" dirty="0"/>
              <a:t>Is it </a:t>
            </a:r>
            <a:r>
              <a:rPr lang="en-US" dirty="0" smtClean="0"/>
              <a:t>efficient?</a:t>
            </a:r>
            <a:endParaRPr lang="en-US" dirty="0"/>
          </a:p>
        </p:txBody>
      </p:sp>
      <p:sp>
        <p:nvSpPr>
          <p:cNvPr id="3" name="Rectangle 2"/>
          <p:cNvSpPr/>
          <p:nvPr/>
        </p:nvSpPr>
        <p:spPr>
          <a:xfrm>
            <a:off x="457200" y="1310823"/>
            <a:ext cx="5958240" cy="5847755"/>
          </a:xfrm>
          <a:prstGeom prst="rect">
            <a:avLst/>
          </a:prstGeom>
        </p:spPr>
        <p:txBody>
          <a:bodyPr wrap="square">
            <a:spAutoFit/>
          </a:bodyPr>
          <a:lstStyle/>
          <a:p>
            <a:pPr marL="234950" lvl="1" indent="-234950">
              <a:buFont typeface="Arial" panose="020B0604020202020204" pitchFamily="34" charset="0"/>
              <a:buChar char="•"/>
            </a:pPr>
            <a:r>
              <a:rPr lang="en-US" sz="2000" dirty="0" smtClean="0"/>
              <a:t>Method </a:t>
            </a:r>
            <a:r>
              <a:rPr lang="en-US" sz="2000" dirty="0"/>
              <a:t>is significantly more complex in regards of implementation</a:t>
            </a:r>
            <a:r>
              <a:rPr lang="en-US" sz="2000" dirty="0" smtClean="0"/>
              <a:t>.</a:t>
            </a:r>
          </a:p>
          <a:p>
            <a:pPr marL="234950" lvl="1" indent="-234950">
              <a:buFont typeface="Arial" panose="020B0604020202020204" pitchFamily="34" charset="0"/>
              <a:buChar char="•"/>
            </a:pPr>
            <a:endParaRPr lang="en-US" sz="2000" dirty="0"/>
          </a:p>
          <a:p>
            <a:pPr marL="234950" lvl="1" indent="-234950">
              <a:buFont typeface="Arial" panose="020B0604020202020204" pitchFamily="34" charset="0"/>
              <a:buChar char="•"/>
            </a:pPr>
            <a:endParaRPr lang="en-US" sz="2000" dirty="0"/>
          </a:p>
          <a:p>
            <a:pPr marL="234950" lvl="1" indent="-234950">
              <a:buFont typeface="Arial" panose="020B0604020202020204" pitchFamily="34" charset="0"/>
              <a:buChar char="•"/>
            </a:pPr>
            <a:endParaRPr lang="en-US" sz="2000" dirty="0" smtClean="0"/>
          </a:p>
          <a:p>
            <a:pPr marL="234950" lvl="1" indent="-234950">
              <a:buFont typeface="Arial" panose="020B0604020202020204" pitchFamily="34" charset="0"/>
              <a:buChar char="•"/>
            </a:pPr>
            <a:r>
              <a:rPr lang="en-US" sz="2000" dirty="0" smtClean="0"/>
              <a:t>Similar </a:t>
            </a:r>
            <a:r>
              <a:rPr lang="en-US" sz="2000" dirty="0"/>
              <a:t>assembly time for “</a:t>
            </a:r>
            <a:r>
              <a:rPr lang="en-US" sz="2000" b="1" dirty="0">
                <a:solidFill>
                  <a:schemeClr val="tx2"/>
                </a:solidFill>
              </a:rPr>
              <a:t>material</a:t>
            </a:r>
            <a:r>
              <a:rPr lang="en-US" sz="2000" dirty="0"/>
              <a:t>–</a:t>
            </a:r>
            <a:r>
              <a:rPr lang="en-US" sz="2000" b="1" dirty="0">
                <a:solidFill>
                  <a:srgbClr val="FF0000"/>
                </a:solidFill>
              </a:rPr>
              <a:t>void</a:t>
            </a:r>
            <a:r>
              <a:rPr lang="en-US" sz="2000" dirty="0"/>
              <a:t> ” problems</a:t>
            </a:r>
            <a:r>
              <a:rPr lang="en-US" sz="2000" dirty="0" smtClean="0"/>
              <a:t>.</a:t>
            </a:r>
          </a:p>
          <a:p>
            <a:pPr marL="234950" lvl="1" indent="-234950">
              <a:buFont typeface="Arial" panose="020B0604020202020204" pitchFamily="34" charset="0"/>
              <a:buChar char="•"/>
            </a:pPr>
            <a:endParaRPr lang="en-US" sz="2000" dirty="0"/>
          </a:p>
          <a:p>
            <a:pPr marL="234950" lvl="1" indent="-234950">
              <a:buFont typeface="Arial" panose="020B0604020202020204" pitchFamily="34" charset="0"/>
              <a:buChar char="•"/>
            </a:pPr>
            <a:r>
              <a:rPr lang="en-US" sz="2000" dirty="0" smtClean="0"/>
              <a:t>More time for </a:t>
            </a:r>
            <a:r>
              <a:rPr lang="en-US" sz="2000" dirty="0"/>
              <a:t>“</a:t>
            </a:r>
            <a:r>
              <a:rPr lang="en-US" sz="2000" b="1" dirty="0">
                <a:solidFill>
                  <a:schemeClr val="tx2"/>
                </a:solidFill>
              </a:rPr>
              <a:t>material</a:t>
            </a:r>
            <a:r>
              <a:rPr lang="en-US" sz="2000" dirty="0"/>
              <a:t>–</a:t>
            </a:r>
            <a:r>
              <a:rPr lang="en-US" sz="2000" b="1" dirty="0">
                <a:solidFill>
                  <a:schemeClr val="tx2"/>
                </a:solidFill>
              </a:rPr>
              <a:t>material</a:t>
            </a:r>
            <a:r>
              <a:rPr lang="en-US" sz="2000" dirty="0"/>
              <a:t>” </a:t>
            </a:r>
            <a:r>
              <a:rPr lang="en-US" sz="2000" dirty="0" smtClean="0"/>
              <a:t>due to larger linear system.</a:t>
            </a:r>
          </a:p>
          <a:p>
            <a:pPr marL="692150" lvl="2" indent="-234950">
              <a:buFont typeface="Arial" panose="020B0604020202020204" pitchFamily="34" charset="0"/>
              <a:buChar char="•"/>
            </a:pPr>
            <a:r>
              <a:rPr lang="en-US" sz="2000" dirty="0" smtClean="0"/>
              <a:t>Faster </a:t>
            </a:r>
            <a:r>
              <a:rPr lang="en-US" sz="2000" dirty="0"/>
              <a:t>optimization convergence rate</a:t>
            </a:r>
            <a:r>
              <a:rPr lang="en-US" sz="2000" dirty="0" smtClean="0"/>
              <a:t>.</a:t>
            </a:r>
          </a:p>
          <a:p>
            <a:pPr marL="692150" lvl="2" indent="-234950">
              <a:buFont typeface="Arial" panose="020B0604020202020204" pitchFamily="34" charset="0"/>
              <a:buChar char="•"/>
            </a:pPr>
            <a:endParaRPr lang="en-US" sz="2000" dirty="0"/>
          </a:p>
          <a:p>
            <a:pPr marL="234950" lvl="1" indent="-234950">
              <a:buFont typeface="Arial" panose="020B0604020202020204" pitchFamily="34" charset="0"/>
              <a:buChar char="•"/>
            </a:pPr>
            <a:r>
              <a:rPr lang="en-US" sz="2000" dirty="0" smtClean="0"/>
              <a:t>Ability to represent </a:t>
            </a:r>
            <a:r>
              <a:rPr lang="en-US" sz="2000" dirty="0"/>
              <a:t>thin-walled structures on coarse meshes</a:t>
            </a:r>
            <a:r>
              <a:rPr lang="en-US" sz="2000" dirty="0" smtClean="0"/>
              <a:t>.</a:t>
            </a:r>
          </a:p>
          <a:p>
            <a:pPr marL="234950" lvl="1" indent="-234950">
              <a:buFont typeface="Arial" panose="020B0604020202020204" pitchFamily="34" charset="0"/>
              <a:buChar char="•"/>
            </a:pPr>
            <a:r>
              <a:rPr lang="en-US" sz="2000" dirty="0" smtClean="0"/>
              <a:t>Alternative </a:t>
            </a:r>
            <a:r>
              <a:rPr lang="en-US" sz="2000" dirty="0"/>
              <a:t>to density methods for problems where a high mesh resolution is not tolerable</a:t>
            </a:r>
            <a:r>
              <a:rPr lang="en-US" sz="2000" dirty="0" smtClean="0"/>
              <a:t>.</a:t>
            </a:r>
            <a:endParaRPr lang="en-US" sz="2000" dirty="0"/>
          </a:p>
          <a:p>
            <a:pPr lvl="1"/>
            <a:endParaRPr lang="en-US" dirty="0"/>
          </a:p>
          <a:p>
            <a:pPr lvl="1"/>
            <a:endParaRPr lang="en-US" dirty="0"/>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4612" y="4657960"/>
            <a:ext cx="822960" cy="1714500"/>
          </a:xfrm>
          <a:prstGeom prst="rect">
            <a:avLst/>
          </a:prstGeom>
        </p:spPr>
      </p:pic>
      <p:grpSp>
        <p:nvGrpSpPr>
          <p:cNvPr id="5" name="Group 4"/>
          <p:cNvGrpSpPr>
            <a:grpSpLocks noChangeAspect="1"/>
          </p:cNvGrpSpPr>
          <p:nvPr/>
        </p:nvGrpSpPr>
        <p:grpSpPr>
          <a:xfrm>
            <a:off x="6173052" y="3001146"/>
            <a:ext cx="2926080" cy="1387979"/>
            <a:chOff x="4493385" y="4332350"/>
            <a:chExt cx="4653675" cy="2207455"/>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50000" t="50000"/>
            <a:stretch/>
          </p:blipFill>
          <p:spPr>
            <a:xfrm>
              <a:off x="4493385" y="5407690"/>
              <a:ext cx="4572000" cy="1132115"/>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50000" r="50000"/>
            <a:stretch/>
          </p:blipFill>
          <p:spPr>
            <a:xfrm>
              <a:off x="4575060" y="4332350"/>
              <a:ext cx="4572000" cy="1132115"/>
            </a:xfrm>
            <a:prstGeom prst="rect">
              <a:avLst/>
            </a:prstGeom>
          </p:spPr>
        </p:pic>
      </p:gr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21692" y="817460"/>
            <a:ext cx="1828800" cy="1828800"/>
          </a:xfrm>
          <a:prstGeom prst="rect">
            <a:avLst/>
          </a:prstGeom>
        </p:spPr>
      </p:pic>
    </p:spTree>
    <p:extLst>
      <p:ext uri="{BB962C8B-B14F-4D97-AF65-F5344CB8AC3E}">
        <p14:creationId xmlns:p14="http://schemas.microsoft.com/office/powerpoint/2010/main" val="281415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955"/>
            <a:ext cx="8229600" cy="1143000"/>
          </a:xfrm>
        </p:spPr>
        <p:txBody>
          <a:bodyPr>
            <a:normAutofit/>
          </a:bodyPr>
          <a:lstStyle/>
          <a:p>
            <a:r>
              <a:rPr lang="en-US" dirty="0"/>
              <a:t>Is it </a:t>
            </a:r>
            <a:r>
              <a:rPr lang="en-US" dirty="0" smtClean="0"/>
              <a:t>robust?</a:t>
            </a:r>
            <a:endParaRPr lang="en-US" dirty="0"/>
          </a:p>
        </p:txBody>
      </p:sp>
      <mc:AlternateContent xmlns:mc="http://schemas.openxmlformats.org/markup-compatibility/2006">
        <mc:Choice xmlns:a14="http://schemas.microsoft.com/office/drawing/2010/main" Requires="a14">
          <p:sp>
            <p:nvSpPr>
              <p:cNvPr id="4" name="Rectangle 3"/>
              <p:cNvSpPr/>
              <p:nvPr/>
            </p:nvSpPr>
            <p:spPr>
              <a:xfrm>
                <a:off x="457200" y="1318242"/>
                <a:ext cx="6841555" cy="4426148"/>
              </a:xfrm>
              <a:prstGeom prst="rect">
                <a:avLst/>
              </a:prstGeom>
            </p:spPr>
            <p:txBody>
              <a:bodyPr wrap="square">
                <a:spAutoFit/>
              </a:bodyPr>
              <a:lstStyle/>
              <a:p>
                <a:pPr marL="234950" indent="-234950">
                  <a:buFont typeface="Arial" panose="020B0604020202020204" pitchFamily="34" charset="0"/>
                  <a:buChar char="•"/>
                </a:pPr>
                <a:r>
                  <a:rPr lang="en-US" sz="2000" b="1" dirty="0" smtClean="0"/>
                  <a:t>Open </a:t>
                </a:r>
                <a:r>
                  <a:rPr lang="en-US" sz="2000" b="1" dirty="0"/>
                  <a:t>issues</a:t>
                </a:r>
                <a:r>
                  <a:rPr lang="en-US" sz="2000" dirty="0"/>
                  <a:t>:</a:t>
                </a:r>
              </a:p>
              <a:p>
                <a:pPr lvl="1" indent="-222250">
                  <a:buFont typeface="Arial" panose="020B0604020202020204" pitchFamily="34" charset="0"/>
                  <a:buChar char="•"/>
                </a:pPr>
                <a:r>
                  <a:rPr lang="en-US" sz="2000" dirty="0"/>
                  <a:t>Smoothing filter and perimeter constraint do not control local feature size</a:t>
                </a:r>
                <a:r>
                  <a:rPr lang="en-US" sz="2000" dirty="0" smtClean="0"/>
                  <a:t>.</a:t>
                </a:r>
              </a:p>
              <a:p>
                <a:pPr marL="692150" lvl="2" indent="-234950">
                  <a:buFont typeface="Arial" panose="020B0604020202020204" pitchFamily="34" charset="0"/>
                  <a:buChar char="•"/>
                </a:pPr>
                <a:r>
                  <a:rPr lang="en-US" sz="2000" dirty="0" smtClean="0"/>
                  <a:t>Outside the scope of this work</a:t>
                </a:r>
                <a:r>
                  <a:rPr lang="en-US" sz="2000" dirty="0" smtClean="0"/>
                  <a:t>.</a:t>
                </a:r>
              </a:p>
              <a:p>
                <a:pPr marL="692150" lvl="2" indent="-234950">
                  <a:buFont typeface="Arial" panose="020B0604020202020204" pitchFamily="34" charset="0"/>
                  <a:buChar char="•"/>
                </a:pPr>
                <a:endParaRPr lang="en-US" sz="2000" dirty="0"/>
              </a:p>
              <a:p>
                <a:pPr marL="692150" lvl="2" indent="-234950">
                  <a:buFont typeface="Arial" panose="020B0604020202020204" pitchFamily="34" charset="0"/>
                  <a:buChar char="•"/>
                </a:pPr>
                <a:endParaRPr lang="en-US" sz="2000" dirty="0"/>
              </a:p>
              <a:p>
                <a:pPr lvl="1" indent="-222250">
                  <a:buFont typeface="Arial" panose="020B0604020202020204" pitchFamily="34" charset="0"/>
                  <a:buChar char="•"/>
                </a:pPr>
                <a:r>
                  <a:rPr lang="en-US" sz="2000" dirty="0"/>
                  <a:t>Interface conditions need to be enforced accurately </a:t>
                </a:r>
                <a:r>
                  <a:rPr lang="en-US" sz="2000" dirty="0" smtClean="0"/>
                  <a:t>for nonlinear problems</a:t>
                </a:r>
                <a:r>
                  <a:rPr lang="en-US" sz="2000" dirty="0" smtClean="0"/>
                  <a:t>.</a:t>
                </a:r>
              </a:p>
              <a:p>
                <a:pPr lvl="1" indent="-222250">
                  <a:buFont typeface="Arial" panose="020B0604020202020204" pitchFamily="34" charset="0"/>
                  <a:buChar char="•"/>
                </a:pPr>
                <a:endParaRPr lang="en-US" sz="2000" dirty="0"/>
              </a:p>
              <a:p>
                <a:pPr lvl="1" indent="-222250">
                  <a:buFont typeface="Arial" panose="020B0604020202020204" pitchFamily="34" charset="0"/>
                  <a:buChar char="•"/>
                </a:pPr>
                <a:endParaRPr lang="en-US" sz="2000" dirty="0" smtClean="0"/>
              </a:p>
              <a:p>
                <a:pPr lvl="1" indent="-222250">
                  <a:buFont typeface="Arial" panose="020B0604020202020204" pitchFamily="34" charset="0"/>
                  <a:buChar char="•"/>
                </a:pPr>
                <a:endParaRPr lang="en-US" sz="2000" dirty="0"/>
              </a:p>
              <a:p>
                <a:pPr lvl="1" indent="-222250">
                  <a:buFont typeface="Arial" panose="020B0604020202020204" pitchFamily="34" charset="0"/>
                  <a:buChar char="•"/>
                </a:pPr>
                <a:endParaRPr lang="en-US" sz="2000" dirty="0" smtClean="0"/>
              </a:p>
              <a:p>
                <a:pPr lvl="1" indent="-222250">
                  <a:buFont typeface="Arial" panose="020B0604020202020204" pitchFamily="34" charset="0"/>
                  <a:buChar char="•"/>
                </a:pPr>
                <a:r>
                  <a:rPr lang="en-US" sz="2000" dirty="0"/>
                  <a:t>Using </a:t>
                </a:r>
                <a14:m>
                  <m:oMath xmlns:m="http://schemas.openxmlformats.org/officeDocument/2006/math">
                    <m:sSub>
                      <m:sSubPr>
                        <m:ctrlPr>
                          <a:rPr lang="en-US" sz="2000" i="1">
                            <a:latin typeface="Cambria Math"/>
                          </a:rPr>
                        </m:ctrlPr>
                      </m:sSubPr>
                      <m:e>
                        <m:r>
                          <a:rPr lang="en-US" sz="2000" b="1">
                            <a:latin typeface="Cambria Math"/>
                          </a:rPr>
                          <m:t>𝐧</m:t>
                        </m:r>
                      </m:e>
                      <m:sub>
                        <m:r>
                          <a:rPr lang="en-US" sz="2000" i="1">
                            <a:latin typeface="Cambria Math"/>
                          </a:rPr>
                          <m:t>𝑔</m:t>
                        </m:r>
                      </m:sub>
                    </m:sSub>
                  </m:oMath>
                </a14:m>
                <a:r>
                  <a:rPr lang="en-US" sz="2000" dirty="0"/>
                  <a:t> may yield too smooth designs</a:t>
                </a:r>
                <a:r>
                  <a:rPr lang="en-US" sz="2000" dirty="0" smtClean="0"/>
                  <a:t>.</a:t>
                </a:r>
              </a:p>
              <a:p>
                <a:pPr marL="234950" lvl="1"/>
                <a:endParaRPr lang="en-US" sz="2000" dirty="0"/>
              </a:p>
            </p:txBody>
          </p:sp>
        </mc:Choice>
        <mc:Fallback>
          <p:sp>
            <p:nvSpPr>
              <p:cNvPr id="4" name="Rectangle 3"/>
              <p:cNvSpPr>
                <a:spLocks noRot="1" noChangeAspect="1" noMove="1" noResize="1" noEditPoints="1" noAdjustHandles="1" noChangeArrowheads="1" noChangeShapeType="1" noTextEdit="1"/>
              </p:cNvSpPr>
              <p:nvPr/>
            </p:nvSpPr>
            <p:spPr>
              <a:xfrm>
                <a:off x="457200" y="1318242"/>
                <a:ext cx="6841555" cy="4426148"/>
              </a:xfrm>
              <a:prstGeom prst="rect">
                <a:avLst/>
              </a:prstGeom>
              <a:blipFill rotWithShape="1">
                <a:blip r:embed="rId2"/>
                <a:stretch>
                  <a:fillRect l="-713" t="-689"/>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0115" y="1149410"/>
            <a:ext cx="1097280" cy="2057401"/>
          </a:xfrm>
          <a:prstGeom prst="rect">
            <a:avLst/>
          </a:prstGeom>
        </p:spPr>
      </p:pic>
      <p:pic>
        <p:nvPicPr>
          <p:cNvPr id="6" name="Content Placeholder 10"/>
          <p:cNvPicPr>
            <a:picLocks noGrp="1" noChangeAspect="1"/>
          </p:cNvPicPr>
          <p:nvPr>
            <p:ph sz="quarter" idx="4294967295"/>
          </p:nvPr>
        </p:nvPicPr>
        <p:blipFill rotWithShape="1">
          <a:blip r:embed="rId4" cstate="print">
            <a:extLst>
              <a:ext uri="{28A0092B-C50C-407E-A947-70E740481C1C}">
                <a14:useLocalDpi xmlns:a14="http://schemas.microsoft.com/office/drawing/2010/main" val="0"/>
              </a:ext>
            </a:extLst>
          </a:blip>
          <a:srcRect l="22433"/>
          <a:stretch/>
        </p:blipFill>
        <p:spPr>
          <a:xfrm>
            <a:off x="3343040" y="5426060"/>
            <a:ext cx="1828800" cy="1240892"/>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b="12662"/>
          <a:stretch/>
        </p:blipFill>
        <p:spPr>
          <a:xfrm>
            <a:off x="6747911" y="3673339"/>
            <a:ext cx="2286000" cy="1409320"/>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76311" y="3711059"/>
            <a:ext cx="1371600" cy="1371600"/>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97051" y="3711059"/>
            <a:ext cx="1371600" cy="1371600"/>
          </a:xfrm>
          <a:prstGeom prst="rect">
            <a:avLst/>
          </a:prstGeom>
        </p:spPr>
      </p:pic>
    </p:spTree>
    <p:extLst>
      <p:ext uri="{BB962C8B-B14F-4D97-AF65-F5344CB8AC3E}">
        <p14:creationId xmlns:p14="http://schemas.microsoft.com/office/powerpoint/2010/main" val="3735702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6845" y="0"/>
            <a:ext cx="8229600" cy="1143000"/>
          </a:xfrm>
        </p:spPr>
        <p:txBody>
          <a:bodyPr/>
          <a:lstStyle/>
          <a:p>
            <a:r>
              <a:rPr lang="en-US" dirty="0"/>
              <a:t>Is it robust?</a:t>
            </a:r>
            <a:endParaRPr lang="en-US" dirty="0"/>
          </a:p>
        </p:txBody>
      </p:sp>
      <p:sp>
        <p:nvSpPr>
          <p:cNvPr id="5" name="Rectangle 4"/>
          <p:cNvSpPr/>
          <p:nvPr/>
        </p:nvSpPr>
        <p:spPr>
          <a:xfrm>
            <a:off x="4217" y="1626495"/>
            <a:ext cx="3044952" cy="646331"/>
          </a:xfrm>
          <a:prstGeom prst="rect">
            <a:avLst/>
          </a:prstGeom>
        </p:spPr>
        <p:txBody>
          <a:bodyPr>
            <a:spAutoFit/>
          </a:bodyPr>
          <a:lstStyle/>
          <a:p>
            <a:pPr algn="ctr"/>
            <a:r>
              <a:rPr lang="en-US" dirty="0" smtClean="0"/>
              <a:t>Case I:</a:t>
            </a:r>
          </a:p>
          <a:p>
            <a:pPr algn="ctr"/>
            <a:r>
              <a:rPr lang="en-US" b="1" dirty="0" smtClean="0"/>
              <a:t>Linear elasticity</a:t>
            </a:r>
          </a:p>
        </p:txBody>
      </p:sp>
      <p:sp>
        <p:nvSpPr>
          <p:cNvPr id="6" name="Rectangle 5"/>
          <p:cNvSpPr/>
          <p:nvPr/>
        </p:nvSpPr>
        <p:spPr>
          <a:xfrm>
            <a:off x="6094121" y="1626492"/>
            <a:ext cx="3048292" cy="646331"/>
          </a:xfrm>
          <a:prstGeom prst="rect">
            <a:avLst/>
          </a:prstGeom>
        </p:spPr>
        <p:txBody>
          <a:bodyPr wrap="square">
            <a:spAutoFit/>
          </a:bodyPr>
          <a:lstStyle/>
          <a:p>
            <a:pPr algn="ctr"/>
            <a:r>
              <a:rPr lang="en-US" dirty="0" smtClean="0"/>
              <a:t>Case III:</a:t>
            </a:r>
          </a:p>
          <a:p>
            <a:pPr algn="ctr"/>
            <a:r>
              <a:rPr lang="en-US" b="1" dirty="0" smtClean="0"/>
              <a:t>Design-build-test</a:t>
            </a:r>
          </a:p>
        </p:txBody>
      </p:sp>
      <mc:AlternateContent xmlns:mc="http://schemas.openxmlformats.org/markup-compatibility/2006">
        <mc:Choice xmlns:a14="http://schemas.microsoft.com/office/drawing/2010/main" Requires="a14">
          <p:sp>
            <p:nvSpPr>
              <p:cNvPr id="7" name="Rectangle 6"/>
              <p:cNvSpPr/>
              <p:nvPr/>
            </p:nvSpPr>
            <p:spPr>
              <a:xfrm>
                <a:off x="-12921" y="2529367"/>
                <a:ext cx="3062090" cy="2862322"/>
              </a:xfrm>
              <a:prstGeom prst="rect">
                <a:avLst/>
              </a:prstGeom>
            </p:spPr>
            <p:txBody>
              <a:bodyPr wrap="square">
                <a:spAutoFit/>
              </a:bodyPr>
              <a:lstStyle/>
              <a:p>
                <a:pPr marL="685800" indent="-228600">
                  <a:buFont typeface="Arial" panose="020B0604020202020204" pitchFamily="34" charset="0"/>
                  <a:buChar char="•"/>
                </a:pPr>
                <a:r>
                  <a:rPr lang="en-US" dirty="0">
                    <a:sym typeface="Wingdings"/>
                  </a:rPr>
                  <a:t>Study stress </a:t>
                </a:r>
                <a:r>
                  <a:rPr lang="en-US" dirty="0" smtClean="0">
                    <a:sym typeface="Wingdings"/>
                  </a:rPr>
                  <a:t>constraints </a:t>
                </a:r>
                <a:r>
                  <a:rPr lang="en-US" dirty="0">
                    <a:sym typeface="Wingdings"/>
                  </a:rPr>
                  <a:t>with </a:t>
                </a:r>
                <a:r>
                  <a:rPr lang="en-US" b="1" dirty="0">
                    <a:sym typeface="Wingdings"/>
                  </a:rPr>
                  <a:t>face-oriented ghost penalty </a:t>
                </a:r>
                <a:r>
                  <a:rPr lang="en-US" dirty="0" smtClean="0">
                    <a:sym typeface="Wingdings"/>
                  </a:rPr>
                  <a:t>. </a:t>
                </a:r>
                <a:r>
                  <a:rPr lang="en-US" b="1" dirty="0" smtClean="0">
                    <a:solidFill>
                      <a:srgbClr val="FF0000"/>
                    </a:solidFill>
                    <a:sym typeface="Wingdings"/>
                  </a:rPr>
                  <a:t>Summer 2015</a:t>
                </a:r>
                <a:r>
                  <a:rPr lang="en-US" dirty="0" smtClean="0">
                    <a:sym typeface="Wingdings"/>
                  </a:rPr>
                  <a:t>.</a:t>
                </a:r>
              </a:p>
              <a:p>
                <a:pPr marL="685800" indent="-228600">
                  <a:buFont typeface="Arial" panose="020B0604020202020204" pitchFamily="34" charset="0"/>
                  <a:buChar char="•"/>
                </a:pPr>
                <a:r>
                  <a:rPr lang="en-US" dirty="0" smtClean="0">
                    <a:sym typeface="Wingdings"/>
                  </a:rPr>
                  <a:t>Study </a:t>
                </a:r>
                <a:r>
                  <a:rPr lang="en-US" dirty="0"/>
                  <a:t>influence of </a:t>
                </a:r>
                <a14:m>
                  <m:oMath xmlns:m="http://schemas.openxmlformats.org/officeDocument/2006/math">
                    <m:r>
                      <a:rPr lang="en-US" b="1" dirty="0">
                        <a:latin typeface="Cambria Math"/>
                      </a:rPr>
                      <m:t>𝐧</m:t>
                    </m:r>
                  </m:oMath>
                </a14:m>
                <a:r>
                  <a:rPr lang="en-US" dirty="0" smtClean="0"/>
                  <a:t>.</a:t>
                </a:r>
                <a:endParaRPr lang="en-US" dirty="0"/>
              </a:p>
              <a:p>
                <a:pPr marL="685800" lvl="1" indent="-228600">
                  <a:buFont typeface="Arial" panose="020B0604020202020204" pitchFamily="34" charset="0"/>
                  <a:buChar char="•"/>
                </a:pPr>
                <a:r>
                  <a:rPr lang="en-US" dirty="0"/>
                  <a:t>Penalize intermediate </a:t>
                </a:r>
                <a:r>
                  <a:rPr lang="en-US" dirty="0" smtClean="0"/>
                  <a:t>curvatures. </a:t>
                </a:r>
                <a:r>
                  <a:rPr lang="en-US" b="1" dirty="0" smtClean="0">
                    <a:solidFill>
                      <a:srgbClr val="FF0000"/>
                    </a:solidFill>
                  </a:rPr>
                  <a:t>March 2015</a:t>
                </a:r>
                <a:r>
                  <a:rPr lang="en-US" dirty="0" smtClean="0"/>
                  <a:t>.</a:t>
                </a:r>
                <a:endParaRPr lang="en-US" dirty="0"/>
              </a:p>
            </p:txBody>
          </p:sp>
        </mc:Choice>
        <mc:Fallback>
          <p:sp>
            <p:nvSpPr>
              <p:cNvPr id="7" name="Rectangle 6"/>
              <p:cNvSpPr>
                <a:spLocks noRot="1" noChangeAspect="1" noMove="1" noResize="1" noEditPoints="1" noAdjustHandles="1" noChangeArrowheads="1" noChangeShapeType="1" noTextEdit="1"/>
              </p:cNvSpPr>
              <p:nvPr/>
            </p:nvSpPr>
            <p:spPr>
              <a:xfrm>
                <a:off x="-12921" y="2529367"/>
                <a:ext cx="3062090" cy="2862322"/>
              </a:xfrm>
              <a:prstGeom prst="rect">
                <a:avLst/>
              </a:prstGeom>
              <a:blipFill rotWithShape="1">
                <a:blip r:embed="rId2"/>
                <a:stretch>
                  <a:fillRect t="-1066" r="-1594" b="-255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p:cNvSpPr/>
              <p:nvPr/>
            </p:nvSpPr>
            <p:spPr>
              <a:xfrm>
                <a:off x="3049169" y="2529367"/>
                <a:ext cx="3044952" cy="2862322"/>
              </a:xfrm>
              <a:prstGeom prst="rect">
                <a:avLst/>
              </a:prstGeom>
            </p:spPr>
            <p:txBody>
              <a:bodyPr wrap="square">
                <a:spAutoFit/>
              </a:bodyPr>
              <a:lstStyle/>
              <a:p>
                <a:pPr marL="692150" lvl="2" indent="-234950">
                  <a:buFont typeface="Arial" panose="020B0604020202020204" pitchFamily="34" charset="0"/>
                  <a:buChar char="•"/>
                </a:pPr>
                <a:r>
                  <a:rPr lang="en-US" dirty="0">
                    <a:sym typeface="Wingdings"/>
                  </a:rPr>
                  <a:t>Explore </a:t>
                </a:r>
                <a:r>
                  <a:rPr lang="en-US" b="1" dirty="0" err="1">
                    <a:sym typeface="Wingdings"/>
                  </a:rPr>
                  <a:t>Nitsche</a:t>
                </a:r>
                <a:r>
                  <a:rPr lang="en-US" dirty="0">
                    <a:sym typeface="Wingdings"/>
                  </a:rPr>
                  <a:t> method for </a:t>
                </a:r>
                <a:r>
                  <a:rPr lang="en-US" dirty="0" smtClean="0">
                    <a:sym typeface="Wingdings"/>
                  </a:rPr>
                  <a:t> </a:t>
                </a:r>
                <a:r>
                  <a:rPr lang="en-US" smtClean="0">
                    <a:sym typeface="Wingdings"/>
                  </a:rPr>
                  <a:t>interface physics </a:t>
                </a:r>
                <a:r>
                  <a:rPr lang="en-US" dirty="0">
                    <a:sym typeface="Wingdings"/>
                  </a:rPr>
                  <a:t>in </a:t>
                </a:r>
                <a:r>
                  <a:rPr lang="en-US" dirty="0"/>
                  <a:t>higher </a:t>
                </a:r>
                <a14:m>
                  <m:oMath xmlns:m="http://schemas.openxmlformats.org/officeDocument/2006/math">
                    <m:r>
                      <a:rPr lang="en-US" i="1" dirty="0">
                        <a:latin typeface="Cambria Math"/>
                      </a:rPr>
                      <m:t>𝑅𝑒</m:t>
                    </m:r>
                  </m:oMath>
                </a14:m>
                <a:r>
                  <a:rPr lang="en-US" dirty="0"/>
                  <a:t> </a:t>
                </a:r>
                <a:r>
                  <a:rPr lang="en-US" dirty="0" smtClean="0"/>
                  <a:t>flow </a:t>
                </a:r>
                <a:r>
                  <a:rPr lang="en-US" b="1" dirty="0" smtClean="0">
                    <a:solidFill>
                      <a:srgbClr val="FF0000"/>
                    </a:solidFill>
                  </a:rPr>
                  <a:t>May 2015</a:t>
                </a:r>
                <a:r>
                  <a:rPr lang="en-US" dirty="0" smtClean="0"/>
                  <a:t>.</a:t>
                </a:r>
                <a:endParaRPr lang="en-US" dirty="0">
                  <a:sym typeface="Wingdings"/>
                </a:endParaRPr>
              </a:p>
              <a:p>
                <a:pPr marL="692150" lvl="1" indent="-234950">
                  <a:buFont typeface="Arial" panose="020B0604020202020204" pitchFamily="34" charset="0"/>
                  <a:buChar char="•"/>
                </a:pPr>
                <a:r>
                  <a:rPr lang="en-US" dirty="0">
                    <a:sym typeface="Wingdings"/>
                  </a:rPr>
                  <a:t>Explore </a:t>
                </a:r>
                <a:r>
                  <a:rPr lang="en-US" b="1" dirty="0">
                    <a:sym typeface="Wingdings"/>
                  </a:rPr>
                  <a:t>face-oriented ghost penalty </a:t>
                </a:r>
                <a:r>
                  <a:rPr lang="en-US" dirty="0">
                    <a:sym typeface="Wingdings"/>
                  </a:rPr>
                  <a:t>to increase stability in </a:t>
                </a:r>
                <a:r>
                  <a:rPr lang="en-US" dirty="0"/>
                  <a:t>higher </a:t>
                </a:r>
                <a14:m>
                  <m:oMath xmlns:m="http://schemas.openxmlformats.org/officeDocument/2006/math">
                    <m:r>
                      <a:rPr lang="en-US" i="1" dirty="0">
                        <a:latin typeface="Cambria Math"/>
                      </a:rPr>
                      <m:t>𝑅𝑒</m:t>
                    </m:r>
                  </m:oMath>
                </a14:m>
                <a:r>
                  <a:rPr lang="en-US" dirty="0"/>
                  <a:t> </a:t>
                </a:r>
                <a:r>
                  <a:rPr lang="en-US" dirty="0" smtClean="0"/>
                  <a:t>flow </a:t>
                </a:r>
                <a:r>
                  <a:rPr lang="en-US" b="1" dirty="0">
                    <a:solidFill>
                      <a:srgbClr val="FF0000"/>
                    </a:solidFill>
                  </a:rPr>
                  <a:t>March 2015</a:t>
                </a:r>
                <a:r>
                  <a:rPr lang="en-US" dirty="0" smtClean="0">
                    <a:sym typeface="Wingdings"/>
                  </a:rPr>
                  <a:t>.</a:t>
                </a:r>
                <a:endParaRPr lang="en-US" dirty="0">
                  <a:sym typeface="Wingdings"/>
                </a:endParaRPr>
              </a:p>
            </p:txBody>
          </p:sp>
        </mc:Choice>
        <mc:Fallback>
          <p:sp>
            <p:nvSpPr>
              <p:cNvPr id="8" name="Rectangle 7"/>
              <p:cNvSpPr>
                <a:spLocks noRot="1" noChangeAspect="1" noMove="1" noResize="1" noEditPoints="1" noAdjustHandles="1" noChangeArrowheads="1" noChangeShapeType="1" noTextEdit="1"/>
              </p:cNvSpPr>
              <p:nvPr/>
            </p:nvSpPr>
            <p:spPr>
              <a:xfrm>
                <a:off x="3049169" y="2529367"/>
                <a:ext cx="3044952" cy="2862322"/>
              </a:xfrm>
              <a:prstGeom prst="rect">
                <a:avLst/>
              </a:prstGeom>
              <a:blipFill rotWithShape="1">
                <a:blip r:embed="rId3"/>
                <a:stretch>
                  <a:fillRect t="-1066" b="-2559"/>
                </a:stretch>
              </a:blipFill>
            </p:spPr>
            <p:txBody>
              <a:bodyPr/>
              <a:lstStyle/>
              <a:p>
                <a:r>
                  <a:rPr lang="en-US">
                    <a:noFill/>
                  </a:rPr>
                  <a:t> </a:t>
                </a:r>
              </a:p>
            </p:txBody>
          </p:sp>
        </mc:Fallback>
      </mc:AlternateContent>
      <p:sp>
        <p:nvSpPr>
          <p:cNvPr id="9" name="Rectangle 8"/>
          <p:cNvSpPr/>
          <p:nvPr/>
        </p:nvSpPr>
        <p:spPr>
          <a:xfrm>
            <a:off x="6094121" y="2545685"/>
            <a:ext cx="3049879" cy="3139321"/>
          </a:xfrm>
          <a:prstGeom prst="rect">
            <a:avLst/>
          </a:prstGeom>
        </p:spPr>
        <p:txBody>
          <a:bodyPr wrap="square">
            <a:spAutoFit/>
          </a:bodyPr>
          <a:lstStyle/>
          <a:p>
            <a:pPr marL="692150" lvl="1" indent="-234950">
              <a:buFont typeface="Arial" panose="020B0604020202020204" pitchFamily="34" charset="0"/>
              <a:buChar char="•"/>
            </a:pPr>
            <a:r>
              <a:rPr lang="en-US" dirty="0"/>
              <a:t>Expand </a:t>
            </a:r>
            <a:r>
              <a:rPr lang="en-US" dirty="0" smtClean="0"/>
              <a:t>to multiple </a:t>
            </a:r>
            <a:r>
              <a:rPr lang="en-US" dirty="0"/>
              <a:t>scalar transport fields.</a:t>
            </a:r>
          </a:p>
          <a:p>
            <a:pPr marL="692150" lvl="1" indent="-234950">
              <a:buFont typeface="Arial" panose="020B0604020202020204" pitchFamily="34" charset="0"/>
              <a:buChar char="•"/>
            </a:pPr>
            <a:r>
              <a:rPr lang="en-US" dirty="0"/>
              <a:t>Research the interaction of the reactant with the outside </a:t>
            </a:r>
            <a:r>
              <a:rPr lang="en-US" dirty="0" smtClean="0"/>
              <a:t>sources.</a:t>
            </a:r>
          </a:p>
          <a:p>
            <a:pPr marL="692150" lvl="1" indent="-234950">
              <a:buFont typeface="Arial" panose="020B0604020202020204" pitchFamily="34" charset="0"/>
              <a:buChar char="•"/>
            </a:pPr>
            <a:r>
              <a:rPr lang="en-US" dirty="0" smtClean="0"/>
              <a:t>Formulate and study optimization problem. </a:t>
            </a:r>
            <a:r>
              <a:rPr lang="en-US" b="1" dirty="0" smtClean="0">
                <a:solidFill>
                  <a:srgbClr val="FF0000"/>
                </a:solidFill>
              </a:rPr>
              <a:t>December 2015</a:t>
            </a:r>
            <a:r>
              <a:rPr lang="en-US" dirty="0" smtClean="0"/>
              <a:t>.</a:t>
            </a:r>
            <a:endParaRPr lang="en-US" dirty="0"/>
          </a:p>
        </p:txBody>
      </p:sp>
      <p:sp>
        <p:nvSpPr>
          <p:cNvPr id="12" name="Rectangle 11"/>
          <p:cNvSpPr/>
          <p:nvPr/>
        </p:nvSpPr>
        <p:spPr>
          <a:xfrm>
            <a:off x="3049169" y="1624013"/>
            <a:ext cx="3044952" cy="923330"/>
          </a:xfrm>
          <a:prstGeom prst="rect">
            <a:avLst/>
          </a:prstGeom>
        </p:spPr>
        <p:txBody>
          <a:bodyPr wrap="square">
            <a:spAutoFit/>
          </a:bodyPr>
          <a:lstStyle/>
          <a:p>
            <a:pPr algn="ctr"/>
            <a:r>
              <a:rPr lang="en-US" dirty="0"/>
              <a:t>Case II:</a:t>
            </a:r>
          </a:p>
          <a:p>
            <a:pPr algn="ctr"/>
            <a:r>
              <a:rPr lang="en-US" b="1" dirty="0"/>
              <a:t>Incompressible </a:t>
            </a:r>
            <a:r>
              <a:rPr lang="en-US" b="1" dirty="0" err="1"/>
              <a:t>Navier</a:t>
            </a:r>
            <a:r>
              <a:rPr lang="en-US" b="1" dirty="0"/>
              <a:t>-Stokes with scalar transport</a:t>
            </a:r>
          </a:p>
        </p:txBody>
      </p:sp>
      <p:sp>
        <p:nvSpPr>
          <p:cNvPr id="22" name="Rectangle 21"/>
          <p:cNvSpPr/>
          <p:nvPr/>
        </p:nvSpPr>
        <p:spPr>
          <a:xfrm>
            <a:off x="3626870" y="1009485"/>
            <a:ext cx="1890261" cy="369332"/>
          </a:xfrm>
          <a:prstGeom prst="rect">
            <a:avLst/>
          </a:prstGeom>
        </p:spPr>
        <p:txBody>
          <a:bodyPr wrap="none">
            <a:spAutoFit/>
          </a:bodyPr>
          <a:lstStyle/>
          <a:p>
            <a:pPr algn="ctr"/>
            <a:r>
              <a:rPr lang="en-US" b="1" dirty="0"/>
              <a:t>Remaining work</a:t>
            </a:r>
            <a:r>
              <a:rPr lang="en-US" dirty="0"/>
              <a:t>:</a:t>
            </a:r>
          </a:p>
        </p:txBody>
      </p:sp>
    </p:spTree>
    <p:extLst>
      <p:ext uri="{BB962C8B-B14F-4D97-AF65-F5344CB8AC3E}">
        <p14:creationId xmlns:p14="http://schemas.microsoft.com/office/powerpoint/2010/main" val="288368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Bibliography</a:t>
            </a:r>
            <a:endParaRPr lang="en-US" dirty="0"/>
          </a:p>
        </p:txBody>
      </p:sp>
      <p:sp>
        <p:nvSpPr>
          <p:cNvPr id="8" name="Content Placeholder 7"/>
          <p:cNvSpPr>
            <a:spLocks noGrp="1"/>
          </p:cNvSpPr>
          <p:nvPr>
            <p:ph idx="1"/>
          </p:nvPr>
        </p:nvSpPr>
        <p:spPr/>
        <p:txBody>
          <a:bodyPr>
            <a:normAutofit fontScale="40000" lnSpcReduction="20000"/>
          </a:bodyPr>
          <a:lstStyle/>
          <a:p>
            <a:pPr marL="514350" indent="-514350">
              <a:buFont typeface="+mj-lt"/>
              <a:buAutoNum type="arabicPeriod"/>
            </a:pPr>
            <a:r>
              <a:rPr lang="en-US" dirty="0" err="1"/>
              <a:t>Hansbo</a:t>
            </a:r>
            <a:r>
              <a:rPr lang="en-US" dirty="0"/>
              <a:t> A, </a:t>
            </a:r>
            <a:r>
              <a:rPr lang="en-US" dirty="0" err="1"/>
              <a:t>Hansbo</a:t>
            </a:r>
            <a:r>
              <a:rPr lang="en-US" dirty="0"/>
              <a:t> P (2004) A </a:t>
            </a:r>
            <a:r>
              <a:rPr lang="en-US" dirty="0" smtClean="0"/>
              <a:t>finite </a:t>
            </a:r>
            <a:r>
              <a:rPr lang="en-US" dirty="0"/>
              <a:t>element method for the simulation of strong </a:t>
            </a:r>
            <a:r>
              <a:rPr lang="en-US" dirty="0" smtClean="0"/>
              <a:t>and weak </a:t>
            </a:r>
            <a:r>
              <a:rPr lang="en-US" dirty="0"/>
              <a:t>discontinuities in solid mechanics. Computer methods in applied mechanics </a:t>
            </a:r>
            <a:r>
              <a:rPr lang="en-US" dirty="0" smtClean="0"/>
              <a:t>and engineering </a:t>
            </a:r>
            <a:r>
              <a:rPr lang="en-US" dirty="0"/>
              <a:t>193(33):</a:t>
            </a:r>
            <a:r>
              <a:rPr lang="en-US" dirty="0" smtClean="0"/>
              <a:t>3523-3540</a:t>
            </a:r>
          </a:p>
          <a:p>
            <a:pPr marL="514350" indent="-514350">
              <a:buFont typeface="+mj-lt"/>
              <a:buAutoNum type="arabicPeriod"/>
            </a:pPr>
            <a:r>
              <a:rPr lang="en-US" dirty="0" err="1" smtClean="0"/>
              <a:t>Kreissl</a:t>
            </a:r>
            <a:r>
              <a:rPr lang="en-US" dirty="0" smtClean="0"/>
              <a:t> </a:t>
            </a:r>
            <a:r>
              <a:rPr lang="en-US" dirty="0"/>
              <a:t>S, </a:t>
            </a:r>
            <a:r>
              <a:rPr lang="en-US" dirty="0" err="1"/>
              <a:t>Pingen</a:t>
            </a:r>
            <a:r>
              <a:rPr lang="en-US" dirty="0"/>
              <a:t> G, </a:t>
            </a:r>
            <a:r>
              <a:rPr lang="en-US" dirty="0" err="1"/>
              <a:t>Maute</a:t>
            </a:r>
            <a:r>
              <a:rPr lang="en-US" dirty="0"/>
              <a:t> K (2011) An explicit level set approach for </a:t>
            </a:r>
            <a:r>
              <a:rPr lang="en-US" dirty="0" smtClean="0"/>
              <a:t>generalized shape </a:t>
            </a:r>
            <a:r>
              <a:rPr lang="en-US" dirty="0"/>
              <a:t>optimization of </a:t>
            </a:r>
            <a:r>
              <a:rPr lang="en-US" dirty="0" smtClean="0"/>
              <a:t>fluids </a:t>
            </a:r>
            <a:r>
              <a:rPr lang="en-US" dirty="0"/>
              <a:t>with the lattice </a:t>
            </a:r>
            <a:r>
              <a:rPr lang="en-US" dirty="0" err="1"/>
              <a:t>boltzmann</a:t>
            </a:r>
            <a:r>
              <a:rPr lang="en-US" dirty="0"/>
              <a:t> method. International </a:t>
            </a:r>
            <a:r>
              <a:rPr lang="en-US" dirty="0" smtClean="0"/>
              <a:t>Journal for </a:t>
            </a:r>
            <a:r>
              <a:rPr lang="en-US" dirty="0"/>
              <a:t>Numerical Methods in Fluids 65(5):</a:t>
            </a:r>
            <a:r>
              <a:rPr lang="en-US" dirty="0" smtClean="0"/>
              <a:t>496-519</a:t>
            </a:r>
          </a:p>
          <a:p>
            <a:pPr marL="514350" indent="-514350">
              <a:buFont typeface="+mj-lt"/>
              <a:buAutoNum type="arabicPeriod"/>
            </a:pPr>
            <a:r>
              <a:rPr lang="en-US" dirty="0" smtClean="0"/>
              <a:t>Lang C, </a:t>
            </a:r>
            <a:r>
              <a:rPr lang="en-US" dirty="0" err="1" smtClean="0"/>
              <a:t>Makhija</a:t>
            </a:r>
            <a:r>
              <a:rPr lang="en-US" dirty="0" smtClean="0"/>
              <a:t> D, </a:t>
            </a:r>
            <a:r>
              <a:rPr lang="en-US" dirty="0" err="1" smtClean="0"/>
              <a:t>Doostan</a:t>
            </a:r>
            <a:r>
              <a:rPr lang="en-US" dirty="0" smtClean="0"/>
              <a:t> A, </a:t>
            </a:r>
            <a:r>
              <a:rPr lang="en-US" dirty="0" err="1" smtClean="0"/>
              <a:t>Maute</a:t>
            </a:r>
            <a:r>
              <a:rPr lang="en-US" dirty="0" smtClean="0"/>
              <a:t> K (2013) A simple and efficient preconditioning scheme for </a:t>
            </a:r>
            <a:r>
              <a:rPr lang="en-US" dirty="0" err="1" smtClean="0"/>
              <a:t>heaviside</a:t>
            </a:r>
            <a:r>
              <a:rPr lang="en-US" dirty="0" smtClean="0"/>
              <a:t> enriched XFEM. </a:t>
            </a:r>
            <a:r>
              <a:rPr lang="en-US" dirty="0" err="1" smtClean="0"/>
              <a:t>Computat</a:t>
            </a:r>
            <a:r>
              <a:rPr lang="en-US" dirty="0" smtClean="0"/>
              <a:t> Mech.</a:t>
            </a:r>
          </a:p>
          <a:p>
            <a:pPr marL="514350" indent="-514350">
              <a:buFont typeface="+mj-lt"/>
              <a:buAutoNum type="arabicPeriod"/>
            </a:pPr>
            <a:r>
              <a:rPr lang="en-US" dirty="0" err="1"/>
              <a:t>Makhija</a:t>
            </a:r>
            <a:r>
              <a:rPr lang="en-US" dirty="0"/>
              <a:t> D, </a:t>
            </a:r>
            <a:r>
              <a:rPr lang="en-US" dirty="0" err="1"/>
              <a:t>Pingen</a:t>
            </a:r>
            <a:r>
              <a:rPr lang="en-US" dirty="0"/>
              <a:t> G, Yang R, </a:t>
            </a:r>
            <a:r>
              <a:rPr lang="en-US" dirty="0" err="1"/>
              <a:t>Maute</a:t>
            </a:r>
            <a:r>
              <a:rPr lang="en-US" dirty="0"/>
              <a:t> K (2012) Topology optimization of </a:t>
            </a:r>
            <a:r>
              <a:rPr lang="en-US" dirty="0" smtClean="0"/>
              <a:t>multicomponent flows </a:t>
            </a:r>
            <a:r>
              <a:rPr lang="en-US" dirty="0"/>
              <a:t>using a multi-relaxation time lattice </a:t>
            </a:r>
            <a:r>
              <a:rPr lang="en-US" dirty="0" err="1"/>
              <a:t>boltzmann</a:t>
            </a:r>
            <a:r>
              <a:rPr lang="en-US" dirty="0"/>
              <a:t> method. </a:t>
            </a:r>
            <a:r>
              <a:rPr lang="en-US" dirty="0" smtClean="0"/>
              <a:t>Computers &amp; </a:t>
            </a:r>
            <a:r>
              <a:rPr lang="en-US" dirty="0"/>
              <a:t>Fluids 67(0):</a:t>
            </a:r>
            <a:r>
              <a:rPr lang="en-US" dirty="0" smtClean="0"/>
              <a:t>104-114</a:t>
            </a:r>
          </a:p>
          <a:p>
            <a:pPr marL="514350" indent="-514350">
              <a:buFont typeface="+mj-lt"/>
              <a:buAutoNum type="arabicPeriod"/>
            </a:pPr>
            <a:r>
              <a:rPr lang="en-US" dirty="0" err="1" smtClean="0"/>
              <a:t>Maute</a:t>
            </a:r>
            <a:r>
              <a:rPr lang="en-US" dirty="0" smtClean="0"/>
              <a:t> K, Schwarz S, </a:t>
            </a:r>
            <a:r>
              <a:rPr lang="en-US" dirty="0" err="1" smtClean="0"/>
              <a:t>Ramm</a:t>
            </a:r>
            <a:r>
              <a:rPr lang="en-US" dirty="0" smtClean="0"/>
              <a:t> E (1998) Adaptive topology optimization of </a:t>
            </a:r>
            <a:r>
              <a:rPr lang="en-US" dirty="0" err="1" smtClean="0"/>
              <a:t>elastoplastic</a:t>
            </a:r>
            <a:r>
              <a:rPr lang="en-US" dirty="0" smtClean="0"/>
              <a:t> structures. Structural and Multidisciplinary Optimization 15(2):81-91</a:t>
            </a:r>
          </a:p>
          <a:p>
            <a:pPr marL="514350" indent="-514350">
              <a:buFont typeface="+mj-lt"/>
              <a:buAutoNum type="arabicPeriod"/>
            </a:pPr>
            <a:r>
              <a:rPr lang="en-US" dirty="0" err="1" smtClean="0"/>
              <a:t>Schleupen</a:t>
            </a:r>
            <a:r>
              <a:rPr lang="en-US" dirty="0" smtClean="0"/>
              <a:t> A, </a:t>
            </a:r>
            <a:r>
              <a:rPr lang="en-US" dirty="0" err="1" smtClean="0"/>
              <a:t>Maute</a:t>
            </a:r>
            <a:r>
              <a:rPr lang="en-US" dirty="0" smtClean="0"/>
              <a:t> K, </a:t>
            </a:r>
            <a:r>
              <a:rPr lang="en-US" dirty="0" err="1" smtClean="0"/>
              <a:t>Ramm</a:t>
            </a:r>
            <a:r>
              <a:rPr lang="en-US" dirty="0" smtClean="0"/>
              <a:t> E (2000) Adaptive </a:t>
            </a:r>
            <a:r>
              <a:rPr lang="en-US" dirty="0" err="1" smtClean="0"/>
              <a:t>fe</a:t>
            </a:r>
            <a:r>
              <a:rPr lang="en-US" dirty="0" smtClean="0"/>
              <a:t>-procedures in shape optimization. Structural and Multidisciplinary Optimization 19:282-302</a:t>
            </a:r>
          </a:p>
          <a:p>
            <a:pPr marL="514350" indent="-514350">
              <a:buFont typeface="+mj-lt"/>
              <a:buAutoNum type="arabicPeriod"/>
            </a:pPr>
            <a:r>
              <a:rPr lang="en-US" dirty="0" smtClean="0"/>
              <a:t>Wilke DN, </a:t>
            </a:r>
            <a:r>
              <a:rPr lang="en-US" dirty="0" err="1" smtClean="0"/>
              <a:t>Kok</a:t>
            </a:r>
            <a:r>
              <a:rPr lang="en-US" dirty="0" smtClean="0"/>
              <a:t> S, </a:t>
            </a:r>
            <a:r>
              <a:rPr lang="en-US" dirty="0" err="1" smtClean="0"/>
              <a:t>Groenwold</a:t>
            </a:r>
            <a:r>
              <a:rPr lang="en-US" dirty="0" smtClean="0"/>
              <a:t> AA (2006) A </a:t>
            </a:r>
            <a:r>
              <a:rPr lang="en-US" dirty="0" err="1" smtClean="0"/>
              <a:t>quadratically</a:t>
            </a:r>
            <a:r>
              <a:rPr lang="en-US" dirty="0" smtClean="0"/>
              <a:t> convergent unstructured </a:t>
            </a:r>
            <a:r>
              <a:rPr lang="en-US" dirty="0" err="1" smtClean="0"/>
              <a:t>remeshing</a:t>
            </a:r>
            <a:r>
              <a:rPr lang="en-US" dirty="0" smtClean="0"/>
              <a:t> strategy for shape optimization. International journal for numerical methods in engineering 65(1):1-17</a:t>
            </a:r>
          </a:p>
          <a:p>
            <a:pPr marL="514350" indent="-514350">
              <a:buFont typeface="+mj-lt"/>
              <a:buAutoNum type="arabicPeriod"/>
            </a:pPr>
            <a:r>
              <a:rPr lang="en-US" dirty="0" err="1" smtClean="0"/>
              <a:t>Burman</a:t>
            </a:r>
            <a:r>
              <a:rPr lang="en-US" dirty="0" smtClean="0"/>
              <a:t> </a:t>
            </a:r>
            <a:r>
              <a:rPr lang="en-US" dirty="0"/>
              <a:t>E, </a:t>
            </a:r>
            <a:r>
              <a:rPr lang="en-US" dirty="0" err="1"/>
              <a:t>Hansbo</a:t>
            </a:r>
            <a:r>
              <a:rPr lang="en-US" dirty="0"/>
              <a:t> P (2012) Fictitious domain </a:t>
            </a:r>
            <a:r>
              <a:rPr lang="en-US" dirty="0" err="1"/>
              <a:t>nite</a:t>
            </a:r>
            <a:r>
              <a:rPr lang="en-US" dirty="0"/>
              <a:t> element methods using cut elements</a:t>
            </a:r>
            <a:r>
              <a:rPr lang="en-US" dirty="0" smtClean="0"/>
              <a:t>: II. </a:t>
            </a:r>
            <a:r>
              <a:rPr lang="en-US" dirty="0"/>
              <a:t>a stabilized </a:t>
            </a:r>
            <a:r>
              <a:rPr lang="en-US" dirty="0" err="1" smtClean="0"/>
              <a:t>Nitsche</a:t>
            </a:r>
            <a:r>
              <a:rPr lang="en-US" dirty="0" smtClean="0"/>
              <a:t> </a:t>
            </a:r>
            <a:r>
              <a:rPr lang="en-US" dirty="0"/>
              <a:t>method. Applied Numerical Mathematics 62(4):</a:t>
            </a:r>
            <a:r>
              <a:rPr lang="en-US" dirty="0" smtClean="0"/>
              <a:t>328-341.</a:t>
            </a:r>
          </a:p>
          <a:p>
            <a:pPr marL="514350" indent="-514350">
              <a:buFont typeface="+mj-lt"/>
              <a:buAutoNum type="arabicPeriod"/>
            </a:pPr>
            <a:r>
              <a:rPr lang="en-US" dirty="0" smtClean="0"/>
              <a:t>Schott </a:t>
            </a:r>
            <a:r>
              <a:rPr lang="en-US" dirty="0"/>
              <a:t>B, </a:t>
            </a:r>
            <a:r>
              <a:rPr lang="en-US" dirty="0" err="1"/>
              <a:t>Rasthofer</a:t>
            </a:r>
            <a:r>
              <a:rPr lang="en-US" dirty="0"/>
              <a:t> U, </a:t>
            </a:r>
            <a:r>
              <a:rPr lang="en-US" dirty="0" err="1"/>
              <a:t>Gravemeier</a:t>
            </a:r>
            <a:r>
              <a:rPr lang="en-US" dirty="0"/>
              <a:t> </a:t>
            </a:r>
            <a:r>
              <a:rPr lang="en-US" dirty="0" err="1"/>
              <a:t>V,WallW</a:t>
            </a:r>
            <a:r>
              <a:rPr lang="en-US" dirty="0"/>
              <a:t>(2014) A face-oriented stabilized </a:t>
            </a:r>
            <a:r>
              <a:rPr lang="en-US" dirty="0" err="1" smtClean="0"/>
              <a:t>Nitsche</a:t>
            </a:r>
            <a:r>
              <a:rPr lang="en-US" dirty="0" smtClean="0"/>
              <a:t>-type extended </a:t>
            </a:r>
            <a:r>
              <a:rPr lang="en-US" dirty="0" err="1"/>
              <a:t>variational</a:t>
            </a:r>
            <a:r>
              <a:rPr lang="en-US" dirty="0"/>
              <a:t> </a:t>
            </a:r>
            <a:r>
              <a:rPr lang="en-US" dirty="0" err="1"/>
              <a:t>multiscale</a:t>
            </a:r>
            <a:r>
              <a:rPr lang="en-US" dirty="0"/>
              <a:t> method for incompressible two-phase </a:t>
            </a:r>
            <a:r>
              <a:rPr lang="en-US" dirty="0" err="1"/>
              <a:t>ow</a:t>
            </a:r>
            <a:r>
              <a:rPr lang="en-US" dirty="0"/>
              <a:t>. </a:t>
            </a:r>
            <a:r>
              <a:rPr lang="en-US" dirty="0" smtClean="0"/>
              <a:t>International Journal </a:t>
            </a:r>
            <a:r>
              <a:rPr lang="en-US" dirty="0"/>
              <a:t>for Numerical Methods in </a:t>
            </a:r>
            <a:r>
              <a:rPr lang="en-US" dirty="0" smtClean="0"/>
              <a:t>Engineering.</a:t>
            </a:r>
          </a:p>
        </p:txBody>
      </p:sp>
    </p:spTree>
    <p:extLst>
      <p:ext uri="{BB962C8B-B14F-4D97-AF65-F5344CB8AC3E}">
        <p14:creationId xmlns:p14="http://schemas.microsoft.com/office/powerpoint/2010/main" val="72404657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BACKUP slides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76322051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9683" t="9612" r="9776" b="9722"/>
          <a:stretch/>
        </p:blipFill>
        <p:spPr>
          <a:xfrm>
            <a:off x="2289534" y="1143000"/>
            <a:ext cx="4564933" cy="4572000"/>
          </a:xfrm>
          <a:prstGeom prst="rect">
            <a:avLst/>
          </a:prstGeom>
        </p:spPr>
      </p:pic>
    </p:spTree>
    <p:extLst>
      <p:ext uri="{BB962C8B-B14F-4D97-AF65-F5344CB8AC3E}">
        <p14:creationId xmlns:p14="http://schemas.microsoft.com/office/powerpoint/2010/main" val="2930162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10000"/>
              </a:bodyPr>
              <a:lstStyle/>
              <a:p>
                <a14:m>
                  <m:oMath xmlns:m="http://schemas.openxmlformats.org/officeDocument/2006/math">
                    <m:sSub>
                      <m:sSubPr>
                        <m:ctrlPr>
                          <a:rPr lang="en-US" i="1">
                            <a:latin typeface="Cambria Math"/>
                          </a:rPr>
                        </m:ctrlPr>
                      </m:sSubPr>
                      <m:e>
                        <m:r>
                          <a:rPr lang="en-US" i="1">
                            <a:latin typeface="Cambria Math"/>
                            <a:ea typeface="Cambria Math"/>
                          </a:rPr>
                          <m:t>ℱ</m:t>
                        </m:r>
                      </m:e>
                      <m:sub>
                        <m:r>
                          <m:rPr>
                            <m:sty m:val="p"/>
                          </m:rPr>
                          <a:rPr lang="en-US">
                            <a:latin typeface="Cambria Math"/>
                          </a:rPr>
                          <m:t>SE</m:t>
                        </m:r>
                      </m:sub>
                    </m:sSub>
                    <m:r>
                      <a:rPr lang="en-US" i="1">
                        <a:latin typeface="Cambria Math"/>
                      </a:rPr>
                      <m:t>=</m:t>
                    </m:r>
                    <m:nary>
                      <m:naryPr>
                        <m:limLoc m:val="undOvr"/>
                        <m:subHide m:val="on"/>
                        <m:supHide m:val="on"/>
                        <m:ctrlPr>
                          <a:rPr lang="en-US" i="1">
                            <a:latin typeface="Cambria Math"/>
                          </a:rPr>
                        </m:ctrlPr>
                      </m:naryPr>
                      <m:sub/>
                      <m:sup/>
                      <m:e>
                        <m:f>
                          <m:fPr>
                            <m:ctrlPr>
                              <a:rPr lang="en-US" i="1">
                                <a:latin typeface="Cambria Math"/>
                              </a:rPr>
                            </m:ctrlPr>
                          </m:fPr>
                          <m:num>
                            <m:r>
                              <a:rPr lang="en-US" i="1">
                                <a:latin typeface="Cambria Math"/>
                              </a:rPr>
                              <m:t>1</m:t>
                            </m:r>
                          </m:num>
                          <m:den>
                            <m:r>
                              <a:rPr lang="en-US" i="1">
                                <a:latin typeface="Cambria Math"/>
                              </a:rPr>
                              <m:t>2</m:t>
                            </m:r>
                          </m:den>
                        </m:f>
                      </m:e>
                    </m:nary>
                    <m:r>
                      <a:rPr lang="en-US" b="1" i="1">
                        <a:latin typeface="Cambria Math"/>
                        <a:ea typeface="Cambria Math"/>
                      </a:rPr>
                      <m:t>𝝈</m:t>
                    </m:r>
                    <m:d>
                      <m:dPr>
                        <m:ctrlPr>
                          <a:rPr lang="en-US" i="1">
                            <a:latin typeface="Cambria Math"/>
                            <a:ea typeface="Cambria Math"/>
                          </a:rPr>
                        </m:ctrlPr>
                      </m:dPr>
                      <m:e>
                        <m:r>
                          <a:rPr lang="en-US" b="1">
                            <a:latin typeface="Cambria Math"/>
                            <a:ea typeface="Cambria Math"/>
                          </a:rPr>
                          <m:t>𝐱</m:t>
                        </m:r>
                      </m:e>
                    </m:d>
                    <m:r>
                      <a:rPr lang="en-US" i="1">
                        <a:latin typeface="Cambria Math"/>
                        <a:ea typeface="Cambria Math"/>
                      </a:rPr>
                      <m:t> : </m:t>
                    </m:r>
                    <m:r>
                      <a:rPr lang="en-US" b="1">
                        <a:latin typeface="Cambria Math"/>
                        <a:ea typeface="Cambria Math"/>
                      </a:rPr>
                      <m:t>𝛆</m:t>
                    </m:r>
                    <m:d>
                      <m:dPr>
                        <m:ctrlPr>
                          <a:rPr lang="en-US" i="1">
                            <a:latin typeface="Cambria Math"/>
                            <a:ea typeface="Cambria Math"/>
                          </a:rPr>
                        </m:ctrlPr>
                      </m:dPr>
                      <m:e>
                        <m:r>
                          <a:rPr lang="en-US" b="1">
                            <a:latin typeface="Cambria Math"/>
                            <a:ea typeface="Cambria Math"/>
                          </a:rPr>
                          <m:t>𝐱</m:t>
                        </m:r>
                      </m:e>
                    </m:d>
                    <m:r>
                      <a:rPr lang="en-US">
                        <a:latin typeface="Cambria Math"/>
                        <a:ea typeface="Cambria Math"/>
                      </a:rPr>
                      <m:t> </m:t>
                    </m:r>
                    <m:r>
                      <m:rPr>
                        <m:sty m:val="p"/>
                      </m:rPr>
                      <a:rPr lang="en-US">
                        <a:latin typeface="Cambria Math"/>
                        <a:ea typeface="Cambria Math"/>
                      </a:rPr>
                      <m:t>d</m:t>
                    </m:r>
                    <m:r>
                      <m:rPr>
                        <m:sty m:val="p"/>
                      </m:rPr>
                      <a:rPr lang="el-GR" i="1">
                        <a:latin typeface="Cambria Math"/>
                        <a:ea typeface="Cambria Math"/>
                      </a:rPr>
                      <m:t>Ω</m:t>
                    </m:r>
                  </m:oMath>
                </a14:m>
                <a:endParaRPr lang="en-US" dirty="0" smtClean="0"/>
              </a:p>
              <a:p>
                <a14:m>
                  <m:oMath xmlns:m="http://schemas.openxmlformats.org/officeDocument/2006/math">
                    <m:sSub>
                      <m:sSubPr>
                        <m:ctrlPr>
                          <a:rPr lang="en-US" i="1">
                            <a:latin typeface="Cambria Math"/>
                          </a:rPr>
                        </m:ctrlPr>
                      </m:sSubPr>
                      <m:e>
                        <m:r>
                          <a:rPr lang="en-US" i="1">
                            <a:latin typeface="Cambria Math"/>
                            <a:ea typeface="Cambria Math"/>
                          </a:rPr>
                          <m:t>𝒢</m:t>
                        </m:r>
                      </m:e>
                      <m:sub>
                        <m:r>
                          <a:rPr lang="en-US" i="1">
                            <a:latin typeface="Cambria Math"/>
                          </a:rPr>
                          <m:t>𝑠</m:t>
                        </m:r>
                      </m:sub>
                    </m:sSub>
                    <m:r>
                      <a:rPr lang="en-US" i="1">
                        <a:latin typeface="Cambria Math"/>
                      </a:rPr>
                      <m:t>=</m:t>
                    </m:r>
                    <m:f>
                      <m:fPr>
                        <m:ctrlPr>
                          <a:rPr lang="en-US" i="1">
                            <a:latin typeface="Cambria Math"/>
                          </a:rPr>
                        </m:ctrlPr>
                      </m:fPr>
                      <m:num>
                        <m:nary>
                          <m:naryPr>
                            <m:limLoc m:val="undOvr"/>
                            <m:subHide m:val="on"/>
                            <m:supHide m:val="on"/>
                            <m:ctrlPr>
                              <a:rPr lang="en-US" i="1">
                                <a:latin typeface="Cambria Math"/>
                              </a:rPr>
                            </m:ctrlPr>
                          </m:naryPr>
                          <m:sub/>
                          <m:sup/>
                          <m:e>
                            <m:r>
                              <a:rPr lang="en-US" i="1">
                                <a:latin typeface="Cambria Math"/>
                                <a:ea typeface="Cambria Math"/>
                              </a:rPr>
                              <m:t>𝜌</m:t>
                            </m:r>
                            <m:r>
                              <m:rPr>
                                <m:sty m:val="p"/>
                              </m:rPr>
                              <a:rPr lang="en-US">
                                <a:latin typeface="Cambria Math"/>
                              </a:rPr>
                              <m:t>d</m:t>
                            </m:r>
                          </m:e>
                        </m:nary>
                        <m:r>
                          <m:rPr>
                            <m:sty m:val="p"/>
                          </m:rPr>
                          <a:rPr lang="el-GR" i="1">
                            <a:latin typeface="Cambria Math"/>
                            <a:ea typeface="Cambria Math"/>
                          </a:rPr>
                          <m:t>Ω</m:t>
                        </m:r>
                      </m:num>
                      <m:den>
                        <m:r>
                          <a:rPr lang="en-US" i="1">
                            <a:latin typeface="Cambria Math"/>
                          </a:rPr>
                          <m:t>0.5</m:t>
                        </m:r>
                        <m:nary>
                          <m:naryPr>
                            <m:limLoc m:val="undOvr"/>
                            <m:subHide m:val="on"/>
                            <m:supHide m:val="on"/>
                            <m:ctrlPr>
                              <a:rPr lang="en-US" i="1">
                                <a:latin typeface="Cambria Math"/>
                              </a:rPr>
                            </m:ctrlPr>
                          </m:naryPr>
                          <m:sub/>
                          <m:sup/>
                          <m:e>
                            <m:r>
                              <m:rPr>
                                <m:sty m:val="p"/>
                              </m:rPr>
                              <a:rPr lang="en-US">
                                <a:latin typeface="Cambria Math"/>
                              </a:rPr>
                              <m:t>d</m:t>
                            </m:r>
                          </m:e>
                        </m:nary>
                        <m:r>
                          <m:rPr>
                            <m:sty m:val="p"/>
                          </m:rPr>
                          <a:rPr lang="el-GR" i="1">
                            <a:latin typeface="Cambria Math"/>
                            <a:ea typeface="Cambria Math"/>
                          </a:rPr>
                          <m:t>Ω</m:t>
                        </m:r>
                      </m:den>
                    </m:f>
                    <m:r>
                      <a:rPr lang="en-US" i="1">
                        <a:latin typeface="Cambria Math"/>
                      </a:rPr>
                      <m:t>&lt;1</m:t>
                    </m:r>
                  </m:oMath>
                </a14:m>
                <a:endParaRPr lang="en-US" dirty="0" smtClean="0"/>
              </a:p>
              <a:p>
                <a14:m>
                  <m:oMath xmlns:m="http://schemas.openxmlformats.org/officeDocument/2006/math">
                    <m:sSub>
                      <m:sSubPr>
                        <m:ctrlPr>
                          <a:rPr lang="en-US" i="1">
                            <a:latin typeface="Cambria Math"/>
                            <a:ea typeface="Cambria Math"/>
                          </a:rPr>
                        </m:ctrlPr>
                      </m:sSubPr>
                      <m:e>
                        <m:r>
                          <a:rPr lang="en-US" i="1">
                            <a:latin typeface="Cambria Math"/>
                            <a:ea typeface="Cambria Math"/>
                          </a:rPr>
                          <m:t>𝐹</m:t>
                        </m:r>
                      </m:e>
                      <m:sub>
                        <m:r>
                          <m:rPr>
                            <m:sty m:val="p"/>
                          </m:rPr>
                          <a:rPr lang="en-US">
                            <a:latin typeface="Cambria Math"/>
                            <a:ea typeface="Cambria Math"/>
                          </a:rPr>
                          <m:t>PD</m:t>
                        </m:r>
                      </m:sub>
                    </m:sSub>
                    <m:r>
                      <a:rPr lang="en-US" i="1">
                        <a:latin typeface="Cambria Math"/>
                        <a:ea typeface="Cambria Math"/>
                      </a:rPr>
                      <m:t>=</m:t>
                    </m:r>
                    <m:f>
                      <m:fPr>
                        <m:ctrlPr>
                          <a:rPr lang="en-US" i="1">
                            <a:latin typeface="Cambria Math"/>
                            <a:ea typeface="Cambria Math"/>
                          </a:rPr>
                        </m:ctrlPr>
                      </m:fPr>
                      <m:num>
                        <m:nary>
                          <m:naryPr>
                            <m:ctrlPr>
                              <a:rPr lang="en-US" i="1">
                                <a:latin typeface="Cambria Math"/>
                                <a:ea typeface="Cambria Math"/>
                              </a:rPr>
                            </m:ctrlPr>
                          </m:naryPr>
                          <m:sub>
                            <m:sSub>
                              <m:sSubPr>
                                <m:ctrlPr>
                                  <a:rPr lang="en-US" i="1">
                                    <a:latin typeface="Cambria Math"/>
                                    <a:ea typeface="Cambria Math"/>
                                  </a:rPr>
                                </m:ctrlPr>
                              </m:sSubPr>
                              <m:e>
                                <m:r>
                                  <m:rPr>
                                    <m:sty m:val="p"/>
                                  </m:rPr>
                                  <a:rPr lang="el-GR" i="1">
                                    <a:latin typeface="Cambria Math"/>
                                    <a:ea typeface="Cambria Math"/>
                                  </a:rPr>
                                  <m:t>Γ</m:t>
                                </m:r>
                              </m:e>
                              <m:sub>
                                <m:r>
                                  <m:rPr>
                                    <m:sty m:val="p"/>
                                  </m:rPr>
                                  <a:rPr lang="en-US">
                                    <a:latin typeface="Cambria Math"/>
                                    <a:ea typeface="Cambria Math"/>
                                  </a:rPr>
                                  <m:t>in</m:t>
                                </m:r>
                              </m:sub>
                            </m:sSub>
                          </m:sub>
                          <m:sup/>
                          <m:e>
                            <m:d>
                              <m:dPr>
                                <m:ctrlPr>
                                  <a:rPr lang="en-US" i="1">
                                    <a:latin typeface="Cambria Math"/>
                                    <a:ea typeface="Cambria Math"/>
                                  </a:rPr>
                                </m:ctrlPr>
                              </m:dPr>
                              <m:e>
                                <m:r>
                                  <a:rPr lang="en-US" i="1">
                                    <a:latin typeface="Cambria Math"/>
                                    <a:ea typeface="Cambria Math"/>
                                  </a:rPr>
                                  <m:t>𝑝</m:t>
                                </m:r>
                                <m:r>
                                  <a:rPr lang="en-US" i="1">
                                    <a:latin typeface="Cambria Math"/>
                                    <a:ea typeface="Cambria Math"/>
                                  </a:rPr>
                                  <m:t>+</m:t>
                                </m:r>
                                <m:f>
                                  <m:fPr>
                                    <m:ctrlPr>
                                      <a:rPr lang="en-US" i="1">
                                        <a:latin typeface="Cambria Math"/>
                                        <a:ea typeface="Cambria Math"/>
                                      </a:rPr>
                                    </m:ctrlPr>
                                  </m:fPr>
                                  <m:num>
                                    <m:r>
                                      <a:rPr lang="en-US" i="1">
                                        <a:latin typeface="Cambria Math"/>
                                        <a:ea typeface="Cambria Math"/>
                                      </a:rPr>
                                      <m:t>𝜌</m:t>
                                    </m:r>
                                    <m:sSup>
                                      <m:sSupPr>
                                        <m:ctrlPr>
                                          <a:rPr lang="en-US" i="1">
                                            <a:latin typeface="Cambria Math"/>
                                            <a:ea typeface="Cambria Math"/>
                                          </a:rPr>
                                        </m:ctrlPr>
                                      </m:sSupPr>
                                      <m:e>
                                        <m:d>
                                          <m:dPr>
                                            <m:begChr m:val="|"/>
                                            <m:endChr m:val="|"/>
                                            <m:ctrlPr>
                                              <a:rPr lang="en-US" i="1">
                                                <a:latin typeface="Cambria Math"/>
                                                <a:ea typeface="Cambria Math"/>
                                              </a:rPr>
                                            </m:ctrlPr>
                                          </m:dPr>
                                          <m:e>
                                            <m:r>
                                              <a:rPr lang="en-US" b="1">
                                                <a:latin typeface="Cambria Math"/>
                                                <a:ea typeface="Cambria Math"/>
                                              </a:rPr>
                                              <m:t>𝐮</m:t>
                                            </m:r>
                                          </m:e>
                                        </m:d>
                                      </m:e>
                                      <m:sup>
                                        <m:r>
                                          <a:rPr lang="en-US" i="1">
                                            <a:latin typeface="Cambria Math"/>
                                            <a:ea typeface="Cambria Math"/>
                                          </a:rPr>
                                          <m:t>2</m:t>
                                        </m:r>
                                      </m:sup>
                                    </m:sSup>
                                  </m:num>
                                  <m:den>
                                    <m:r>
                                      <a:rPr lang="en-US" i="1">
                                        <a:latin typeface="Cambria Math"/>
                                        <a:ea typeface="Cambria Math"/>
                                      </a:rPr>
                                      <m:t>2</m:t>
                                    </m:r>
                                  </m:den>
                                </m:f>
                              </m:e>
                            </m:d>
                            <m:r>
                              <a:rPr lang="en-US" i="1">
                                <a:latin typeface="Cambria Math"/>
                                <a:ea typeface="Cambria Math"/>
                              </a:rPr>
                              <m:t>𝑑</m:t>
                            </m:r>
                            <m:r>
                              <m:rPr>
                                <m:sty m:val="p"/>
                              </m:rPr>
                              <a:rPr lang="el-GR" i="1">
                                <a:latin typeface="Cambria Math"/>
                                <a:ea typeface="Cambria Math"/>
                              </a:rPr>
                              <m:t>Γ</m:t>
                            </m:r>
                          </m:e>
                        </m:nary>
                      </m:num>
                      <m:den>
                        <m:nary>
                          <m:naryPr>
                            <m:ctrlPr>
                              <a:rPr lang="en-US" i="1">
                                <a:latin typeface="Cambria Math"/>
                                <a:ea typeface="Cambria Math"/>
                              </a:rPr>
                            </m:ctrlPr>
                          </m:naryPr>
                          <m:sub>
                            <m:sSub>
                              <m:sSubPr>
                                <m:ctrlPr>
                                  <a:rPr lang="en-US" i="1">
                                    <a:latin typeface="Cambria Math"/>
                                    <a:ea typeface="Cambria Math"/>
                                  </a:rPr>
                                </m:ctrlPr>
                              </m:sSubPr>
                              <m:e>
                                <m:r>
                                  <m:rPr>
                                    <m:sty m:val="p"/>
                                  </m:rPr>
                                  <a:rPr lang="el-GR" i="1">
                                    <a:latin typeface="Cambria Math"/>
                                    <a:ea typeface="Cambria Math"/>
                                  </a:rPr>
                                  <m:t>Γ</m:t>
                                </m:r>
                              </m:e>
                              <m:sub>
                                <m:r>
                                  <m:rPr>
                                    <m:sty m:val="p"/>
                                  </m:rPr>
                                  <a:rPr lang="en-US">
                                    <a:latin typeface="Cambria Math"/>
                                    <a:ea typeface="Cambria Math"/>
                                  </a:rPr>
                                  <m:t>in</m:t>
                                </m:r>
                              </m:sub>
                            </m:sSub>
                          </m:sub>
                          <m:sup/>
                          <m:e>
                            <m:r>
                              <a:rPr lang="en-US" i="1">
                                <a:latin typeface="Cambria Math"/>
                                <a:ea typeface="Cambria Math"/>
                              </a:rPr>
                              <m:t>𝑑</m:t>
                            </m:r>
                            <m:r>
                              <m:rPr>
                                <m:sty m:val="p"/>
                              </m:rPr>
                              <a:rPr lang="el-GR" i="1">
                                <a:latin typeface="Cambria Math"/>
                                <a:ea typeface="Cambria Math"/>
                              </a:rPr>
                              <m:t>Γ</m:t>
                            </m:r>
                          </m:e>
                        </m:nary>
                      </m:den>
                    </m:f>
                    <m:r>
                      <a:rPr lang="en-US" i="1">
                        <a:latin typeface="Cambria Math"/>
                        <a:ea typeface="Cambria Math"/>
                      </a:rPr>
                      <m:t>−</m:t>
                    </m:r>
                    <m:f>
                      <m:fPr>
                        <m:ctrlPr>
                          <a:rPr lang="en-US" i="1">
                            <a:latin typeface="Cambria Math"/>
                            <a:ea typeface="Cambria Math"/>
                          </a:rPr>
                        </m:ctrlPr>
                      </m:fPr>
                      <m:num>
                        <m:nary>
                          <m:naryPr>
                            <m:ctrlPr>
                              <a:rPr lang="en-US" i="1">
                                <a:latin typeface="Cambria Math"/>
                                <a:ea typeface="Cambria Math"/>
                              </a:rPr>
                            </m:ctrlPr>
                          </m:naryPr>
                          <m:sub>
                            <m:sSub>
                              <m:sSubPr>
                                <m:ctrlPr>
                                  <a:rPr lang="en-US" i="1">
                                    <a:latin typeface="Cambria Math"/>
                                    <a:ea typeface="Cambria Math"/>
                                  </a:rPr>
                                </m:ctrlPr>
                              </m:sSubPr>
                              <m:e>
                                <m:r>
                                  <m:rPr>
                                    <m:sty m:val="p"/>
                                  </m:rPr>
                                  <a:rPr lang="el-GR" i="1">
                                    <a:latin typeface="Cambria Math"/>
                                    <a:ea typeface="Cambria Math"/>
                                  </a:rPr>
                                  <m:t>Γ</m:t>
                                </m:r>
                              </m:e>
                              <m:sub>
                                <m:r>
                                  <m:rPr>
                                    <m:sty m:val="p"/>
                                  </m:rPr>
                                  <a:rPr lang="en-US">
                                    <a:latin typeface="Cambria Math"/>
                                    <a:ea typeface="Cambria Math"/>
                                  </a:rPr>
                                  <m:t>out</m:t>
                                </m:r>
                              </m:sub>
                            </m:sSub>
                          </m:sub>
                          <m:sup/>
                          <m:e>
                            <m:d>
                              <m:dPr>
                                <m:ctrlPr>
                                  <a:rPr lang="en-US" i="1">
                                    <a:latin typeface="Cambria Math"/>
                                    <a:ea typeface="Cambria Math"/>
                                  </a:rPr>
                                </m:ctrlPr>
                              </m:dPr>
                              <m:e>
                                <m:r>
                                  <a:rPr lang="en-US" i="1">
                                    <a:latin typeface="Cambria Math"/>
                                    <a:ea typeface="Cambria Math"/>
                                  </a:rPr>
                                  <m:t>𝑝</m:t>
                                </m:r>
                                <m:r>
                                  <a:rPr lang="en-US" i="1">
                                    <a:latin typeface="Cambria Math"/>
                                    <a:ea typeface="Cambria Math"/>
                                  </a:rPr>
                                  <m:t>+</m:t>
                                </m:r>
                                <m:f>
                                  <m:fPr>
                                    <m:ctrlPr>
                                      <a:rPr lang="en-US" i="1">
                                        <a:latin typeface="Cambria Math"/>
                                        <a:ea typeface="Cambria Math"/>
                                      </a:rPr>
                                    </m:ctrlPr>
                                  </m:fPr>
                                  <m:num>
                                    <m:r>
                                      <a:rPr lang="en-US" i="1">
                                        <a:latin typeface="Cambria Math"/>
                                        <a:ea typeface="Cambria Math"/>
                                      </a:rPr>
                                      <m:t>𝜌</m:t>
                                    </m:r>
                                    <m:sSup>
                                      <m:sSupPr>
                                        <m:ctrlPr>
                                          <a:rPr lang="en-US" i="1">
                                            <a:latin typeface="Cambria Math"/>
                                            <a:ea typeface="Cambria Math"/>
                                          </a:rPr>
                                        </m:ctrlPr>
                                      </m:sSupPr>
                                      <m:e>
                                        <m:d>
                                          <m:dPr>
                                            <m:begChr m:val="|"/>
                                            <m:endChr m:val="|"/>
                                            <m:ctrlPr>
                                              <a:rPr lang="en-US" i="1">
                                                <a:latin typeface="Cambria Math"/>
                                                <a:ea typeface="Cambria Math"/>
                                              </a:rPr>
                                            </m:ctrlPr>
                                          </m:dPr>
                                          <m:e>
                                            <m:r>
                                              <a:rPr lang="en-US" b="1">
                                                <a:latin typeface="Cambria Math"/>
                                                <a:ea typeface="Cambria Math"/>
                                              </a:rPr>
                                              <m:t>𝐮</m:t>
                                            </m:r>
                                          </m:e>
                                        </m:d>
                                      </m:e>
                                      <m:sup>
                                        <m:r>
                                          <a:rPr lang="en-US" i="1">
                                            <a:latin typeface="Cambria Math"/>
                                            <a:ea typeface="Cambria Math"/>
                                          </a:rPr>
                                          <m:t>2</m:t>
                                        </m:r>
                                      </m:sup>
                                    </m:sSup>
                                  </m:num>
                                  <m:den>
                                    <m:r>
                                      <a:rPr lang="en-US" i="1">
                                        <a:latin typeface="Cambria Math"/>
                                        <a:ea typeface="Cambria Math"/>
                                      </a:rPr>
                                      <m:t>2</m:t>
                                    </m:r>
                                  </m:den>
                                </m:f>
                              </m:e>
                            </m:d>
                            <m:r>
                              <a:rPr lang="en-US" i="1">
                                <a:latin typeface="Cambria Math"/>
                                <a:ea typeface="Cambria Math"/>
                              </a:rPr>
                              <m:t>𝑑</m:t>
                            </m:r>
                            <m:r>
                              <m:rPr>
                                <m:sty m:val="p"/>
                              </m:rPr>
                              <a:rPr lang="el-GR" i="1">
                                <a:latin typeface="Cambria Math"/>
                                <a:ea typeface="Cambria Math"/>
                              </a:rPr>
                              <m:t>Γ</m:t>
                            </m:r>
                          </m:e>
                        </m:nary>
                      </m:num>
                      <m:den>
                        <m:nary>
                          <m:naryPr>
                            <m:ctrlPr>
                              <a:rPr lang="en-US" i="1">
                                <a:latin typeface="Cambria Math"/>
                                <a:ea typeface="Cambria Math"/>
                              </a:rPr>
                            </m:ctrlPr>
                          </m:naryPr>
                          <m:sub>
                            <m:sSub>
                              <m:sSubPr>
                                <m:ctrlPr>
                                  <a:rPr lang="en-US" i="1">
                                    <a:latin typeface="Cambria Math"/>
                                    <a:ea typeface="Cambria Math"/>
                                  </a:rPr>
                                </m:ctrlPr>
                              </m:sSubPr>
                              <m:e>
                                <m:r>
                                  <m:rPr>
                                    <m:sty m:val="p"/>
                                  </m:rPr>
                                  <a:rPr lang="el-GR">
                                    <a:latin typeface="Cambria Math"/>
                                    <a:ea typeface="Cambria Math"/>
                                  </a:rPr>
                                  <m:t>Γ</m:t>
                                </m:r>
                              </m:e>
                              <m:sub>
                                <m:r>
                                  <m:rPr>
                                    <m:sty m:val="p"/>
                                  </m:rPr>
                                  <a:rPr lang="en-US">
                                    <a:latin typeface="Cambria Math"/>
                                    <a:ea typeface="Cambria Math"/>
                                  </a:rPr>
                                  <m:t>out</m:t>
                                </m:r>
                              </m:sub>
                            </m:sSub>
                          </m:sub>
                          <m:sup/>
                          <m:e>
                            <m:r>
                              <a:rPr lang="en-US" i="1">
                                <a:latin typeface="Cambria Math"/>
                                <a:ea typeface="Cambria Math"/>
                              </a:rPr>
                              <m:t>𝑑</m:t>
                            </m:r>
                            <m:r>
                              <m:rPr>
                                <m:sty m:val="p"/>
                              </m:rPr>
                              <a:rPr lang="el-GR" i="1">
                                <a:latin typeface="Cambria Math"/>
                                <a:ea typeface="Cambria Math"/>
                              </a:rPr>
                              <m:t>Γ</m:t>
                            </m:r>
                          </m:e>
                        </m:nary>
                      </m:den>
                    </m:f>
                  </m:oMath>
                </a14:m>
                <a:endParaRPr lang="en-US" dirty="0" smtClean="0"/>
              </a:p>
              <a:p>
                <a:pPr marL="177800"/>
                <a14:m>
                  <m:oMath xmlns:m="http://schemas.openxmlformats.org/officeDocument/2006/math">
                    <m:sSub>
                      <m:sSubPr>
                        <m:ctrlPr>
                          <a:rPr lang="en-US" i="1">
                            <a:latin typeface="Cambria Math"/>
                            <a:ea typeface="Cambria Math"/>
                          </a:rPr>
                        </m:ctrlPr>
                      </m:sSubPr>
                      <m:e>
                        <m:r>
                          <a:rPr lang="en-US" i="1">
                            <a:latin typeface="Cambria Math"/>
                            <a:ea typeface="Cambria Math"/>
                          </a:rPr>
                          <m:t>𝛼</m:t>
                        </m:r>
                      </m:e>
                      <m:sub>
                        <m:r>
                          <a:rPr lang="en-US" i="1">
                            <a:latin typeface="Cambria Math"/>
                            <a:ea typeface="Cambria Math"/>
                          </a:rPr>
                          <m:t>𝑚𝑎𝑥</m:t>
                        </m:r>
                      </m:sub>
                    </m:sSub>
                    <m:r>
                      <a:rPr lang="en-US" i="1">
                        <a:latin typeface="Cambria Math"/>
                        <a:ea typeface="Cambria Math"/>
                      </a:rPr>
                      <m:t>≈</m:t>
                    </m:r>
                    <m:sSup>
                      <m:sSupPr>
                        <m:ctrlPr>
                          <a:rPr lang="en-US" i="1">
                            <a:latin typeface="Cambria Math"/>
                            <a:ea typeface="Cambria Math"/>
                          </a:rPr>
                        </m:ctrlPr>
                      </m:sSupPr>
                      <m:e>
                        <m:r>
                          <a:rPr lang="en-US" i="1">
                            <a:latin typeface="Cambria Math"/>
                            <a:ea typeface="Cambria Math"/>
                          </a:rPr>
                          <m:t>10</m:t>
                        </m:r>
                      </m:e>
                      <m:sup>
                        <m:r>
                          <a:rPr lang="en-US" i="1">
                            <a:latin typeface="Cambria Math"/>
                            <a:ea typeface="Cambria Math"/>
                          </a:rPr>
                          <m:t>4</m:t>
                        </m:r>
                      </m:sup>
                    </m:sSup>
                  </m:oMath>
                </a14:m>
                <a:endParaRPr lang="en-US" dirty="0"/>
              </a:p>
              <a:p>
                <a:pPr marL="177800"/>
                <a14:m>
                  <m:oMath xmlns:m="http://schemas.openxmlformats.org/officeDocument/2006/math">
                    <m:sSub>
                      <m:sSubPr>
                        <m:ctrlPr>
                          <a:rPr lang="en-US" i="1">
                            <a:latin typeface="Cambria Math"/>
                            <a:ea typeface="Cambria Math"/>
                          </a:rPr>
                        </m:ctrlPr>
                      </m:sSubPr>
                      <m:e>
                        <m:r>
                          <a:rPr lang="en-US" i="1">
                            <a:latin typeface="Cambria Math"/>
                            <a:ea typeface="Cambria Math"/>
                          </a:rPr>
                          <m:t>𝛼</m:t>
                        </m:r>
                      </m:e>
                      <m:sub>
                        <m:r>
                          <a:rPr lang="en-US" i="1">
                            <a:latin typeface="Cambria Math"/>
                            <a:ea typeface="Cambria Math"/>
                          </a:rPr>
                          <m:t>𝑚𝑖𝑛</m:t>
                        </m:r>
                      </m:sub>
                    </m:sSub>
                    <m:r>
                      <a:rPr lang="en-US" i="1">
                        <a:latin typeface="Cambria Math"/>
                        <a:ea typeface="Cambria Math"/>
                      </a:rPr>
                      <m:t>=0</m:t>
                    </m:r>
                  </m:oMath>
                </a14:m>
                <a:endParaRPr lang="en-US" dirty="0"/>
              </a:p>
              <a:p>
                <a:pPr marL="177800"/>
                <a14:m>
                  <m:oMath xmlns:m="http://schemas.openxmlformats.org/officeDocument/2006/math">
                    <m:sSub>
                      <m:sSubPr>
                        <m:ctrlPr>
                          <a:rPr lang="en-US" i="1">
                            <a:latin typeface="Cambria Math"/>
                            <a:ea typeface="Cambria Math"/>
                          </a:rPr>
                        </m:ctrlPr>
                      </m:sSubPr>
                      <m:e>
                        <m:r>
                          <a:rPr lang="en-US" i="1">
                            <a:latin typeface="Cambria Math"/>
                            <a:ea typeface="Cambria Math"/>
                          </a:rPr>
                          <m:t>𝛼</m:t>
                        </m:r>
                      </m:e>
                      <m:sub>
                        <m:r>
                          <a:rPr lang="en-US" i="1">
                            <a:latin typeface="Cambria Math"/>
                            <a:ea typeface="Cambria Math"/>
                          </a:rPr>
                          <m:t>𝑝</m:t>
                        </m:r>
                      </m:sub>
                    </m:sSub>
                    <m:r>
                      <a:rPr lang="en-US" i="1">
                        <a:latin typeface="Cambria Math"/>
                        <a:ea typeface="Cambria Math"/>
                      </a:rPr>
                      <m:t>=0.01</m:t>
                    </m:r>
                  </m:oMath>
                </a14:m>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0010017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6770" y="3796605"/>
            <a:ext cx="2743200" cy="2743200"/>
          </a:xfrm>
          <a:prstGeom prst="rect">
            <a:avLst/>
          </a:prstGeom>
        </p:spPr>
      </p:pic>
      <p:pic>
        <p:nvPicPr>
          <p:cNvPr id="4" name="fluid_SIMP.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27313" t="6688" r="27164" b="6545"/>
          <a:stretch/>
        </p:blipFill>
        <p:spPr>
          <a:xfrm>
            <a:off x="3196741" y="3731629"/>
            <a:ext cx="2743200" cy="2743201"/>
          </a:xfrm>
          <a:prstGeom prst="rect">
            <a:avLst/>
          </a:prstGeom>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30778" y="3538740"/>
            <a:ext cx="2919392" cy="2194560"/>
          </a:xfrm>
          <a:prstGeom prst="rect">
            <a:avLst/>
          </a:prstGeom>
        </p:spPr>
      </p:pic>
      <mc:AlternateContent xmlns:mc="http://schemas.openxmlformats.org/markup-compatibility/2006" xmlns:a14="http://schemas.microsoft.com/office/drawing/2010/main">
        <mc:Choice Requires="a14">
          <p:sp>
            <p:nvSpPr>
              <p:cNvPr id="11" name="Rectangle 10"/>
              <p:cNvSpPr/>
              <p:nvPr/>
            </p:nvSpPr>
            <p:spPr>
              <a:xfrm>
                <a:off x="4572000" y="1486830"/>
                <a:ext cx="4572000" cy="2230226"/>
              </a:xfrm>
              <a:prstGeom prst="rect">
                <a:avLst/>
              </a:prstGeom>
            </p:spPr>
            <p:txBody>
              <a:bodyPr>
                <a:spAutoFit/>
              </a:bodyPr>
              <a:lstStyle/>
              <a:p>
                <a:pPr marL="174625" indent="-174625">
                  <a:buFont typeface="Arial" panose="020B0604020202020204" pitchFamily="34" charset="0"/>
                  <a:buChar char="•"/>
                </a:pPr>
                <a:r>
                  <a:rPr lang="en-US" dirty="0" smtClean="0"/>
                  <a:t>Design variables are the porosity of the finite elements.</a:t>
                </a:r>
              </a:p>
              <a:p>
                <a:pPr marL="576263"/>
                <a14:m>
                  <m:oMathPara xmlns:m="http://schemas.openxmlformats.org/officeDocument/2006/math">
                    <m:oMathParaPr>
                      <m:jc m:val="left"/>
                    </m:oMathParaPr>
                    <m:oMath xmlns:m="http://schemas.openxmlformats.org/officeDocument/2006/math">
                      <m:r>
                        <a:rPr lang="en-US" sz="1600" i="1" smtClean="0">
                          <a:latin typeface="Cambria Math"/>
                          <a:ea typeface="Cambria Math"/>
                        </a:rPr>
                        <m:t>𝛾</m:t>
                      </m:r>
                      <m:d>
                        <m:dPr>
                          <m:ctrlPr>
                            <a:rPr lang="en-US" sz="1600" i="1" smtClean="0">
                              <a:latin typeface="Cambria Math"/>
                              <a:ea typeface="Cambria Math"/>
                            </a:rPr>
                          </m:ctrlPr>
                        </m:dPr>
                        <m:e>
                          <m:r>
                            <a:rPr lang="en-US" sz="1600" b="1" i="0" smtClean="0">
                              <a:latin typeface="Cambria Math"/>
                              <a:ea typeface="Cambria Math"/>
                            </a:rPr>
                            <m:t>𝐱</m:t>
                          </m:r>
                        </m:e>
                      </m:d>
                      <m:r>
                        <a:rPr lang="en-US" sz="1600" b="0" i="1" smtClean="0">
                          <a:latin typeface="Cambria Math"/>
                          <a:ea typeface="Cambria Math"/>
                        </a:rPr>
                        <m:t>=1.0→</m:t>
                      </m:r>
                      <m:r>
                        <m:rPr>
                          <m:sty m:val="p"/>
                        </m:rPr>
                        <a:rPr lang="en-US" sz="1600" b="0" i="0" smtClean="0">
                          <a:latin typeface="Cambria Math"/>
                          <a:ea typeface="Cambria Math"/>
                        </a:rPr>
                        <m:t>fluid</m:t>
                      </m:r>
                      <m:r>
                        <a:rPr lang="en-US" sz="1600" b="0" i="0" smtClean="0">
                          <a:latin typeface="Cambria Math"/>
                          <a:ea typeface="Cambria Math"/>
                        </a:rPr>
                        <m:t>.</m:t>
                      </m:r>
                    </m:oMath>
                  </m:oMathPara>
                </a14:m>
                <a:endParaRPr lang="en-US" sz="1600" b="0" i="0" dirty="0" smtClean="0">
                  <a:latin typeface="Cambria Math"/>
                  <a:ea typeface="Cambria Math"/>
                </a:endParaRPr>
              </a:p>
              <a:p>
                <a:pPr marL="576263"/>
                <a14:m>
                  <m:oMathPara xmlns:m="http://schemas.openxmlformats.org/officeDocument/2006/math">
                    <m:oMathParaPr>
                      <m:jc m:val="left"/>
                    </m:oMathParaPr>
                    <m:oMath xmlns:m="http://schemas.openxmlformats.org/officeDocument/2006/math">
                      <m:r>
                        <a:rPr lang="en-US" sz="1600" i="1" smtClean="0">
                          <a:latin typeface="Cambria Math"/>
                          <a:ea typeface="Cambria Math"/>
                        </a:rPr>
                        <m:t>𝛾</m:t>
                      </m:r>
                      <m:d>
                        <m:dPr>
                          <m:ctrlPr>
                            <a:rPr lang="en-US" sz="1600" i="1" smtClean="0">
                              <a:latin typeface="Cambria Math"/>
                              <a:ea typeface="Cambria Math"/>
                            </a:rPr>
                          </m:ctrlPr>
                        </m:dPr>
                        <m:e>
                          <m:r>
                            <a:rPr lang="en-US" sz="1600" b="1" i="0" smtClean="0">
                              <a:latin typeface="Cambria Math"/>
                              <a:ea typeface="Cambria Math"/>
                            </a:rPr>
                            <m:t>𝐱</m:t>
                          </m:r>
                        </m:e>
                      </m:d>
                      <m:r>
                        <a:rPr lang="en-US" sz="1600" b="0" i="1" smtClean="0">
                          <a:latin typeface="Cambria Math"/>
                          <a:ea typeface="Cambria Math"/>
                        </a:rPr>
                        <m:t>=0.0→</m:t>
                      </m:r>
                      <m:r>
                        <m:rPr>
                          <m:sty m:val="p"/>
                        </m:rPr>
                        <a:rPr lang="en-US" sz="1600" b="0" i="0" smtClean="0">
                          <a:latin typeface="Cambria Math"/>
                          <a:ea typeface="Cambria Math"/>
                        </a:rPr>
                        <m:t>solid</m:t>
                      </m:r>
                      <m:r>
                        <a:rPr lang="en-US" sz="1600" b="0" i="0" smtClean="0">
                          <a:latin typeface="Cambria Math"/>
                          <a:ea typeface="Cambria Math"/>
                        </a:rPr>
                        <m:t>.</m:t>
                      </m:r>
                    </m:oMath>
                  </m:oMathPara>
                </a14:m>
                <a:endParaRPr lang="en-US" sz="1600" dirty="0" smtClean="0"/>
              </a:p>
              <a:p>
                <a:pPr marL="174625" indent="-174625">
                  <a:buFont typeface="Arial" panose="020B0604020202020204" pitchFamily="34" charset="0"/>
                  <a:buChar char="•"/>
                </a:pPr>
                <a:r>
                  <a:rPr lang="en-US" dirty="0" smtClean="0">
                    <a:solidFill>
                      <a:srgbClr val="FF0000"/>
                    </a:solidFill>
                  </a:rPr>
                  <a:t>Brinkman</a:t>
                </a:r>
                <a:r>
                  <a:rPr lang="en-US" dirty="0" smtClean="0"/>
                  <a:t> coefficient uses interpolation to avoid large gradients in flow.</a:t>
                </a:r>
              </a:p>
              <a:p>
                <a:pPr marL="177800"/>
                <a14:m>
                  <m:oMathPara xmlns:m="http://schemas.openxmlformats.org/officeDocument/2006/math">
                    <m:oMathParaPr>
                      <m:jc m:val="left"/>
                    </m:oMathParaPr>
                    <m:oMath xmlns:m="http://schemas.openxmlformats.org/officeDocument/2006/math">
                      <m:r>
                        <a:rPr lang="en-US" sz="1600" i="1" smtClean="0">
                          <a:latin typeface="Cambria Math"/>
                          <a:ea typeface="Cambria Math"/>
                        </a:rPr>
                        <m:t>𝛼</m:t>
                      </m:r>
                      <m:d>
                        <m:dPr>
                          <m:ctrlPr>
                            <a:rPr lang="en-US" sz="1600" i="1" smtClean="0">
                              <a:latin typeface="Cambria Math"/>
                              <a:ea typeface="Cambria Math"/>
                            </a:rPr>
                          </m:ctrlPr>
                        </m:dPr>
                        <m:e>
                          <m:r>
                            <a:rPr lang="en-US" sz="1600" i="1" smtClean="0">
                              <a:latin typeface="Cambria Math"/>
                              <a:ea typeface="Cambria Math"/>
                            </a:rPr>
                            <m:t>𝛾</m:t>
                          </m:r>
                        </m:e>
                      </m:d>
                      <m:r>
                        <a:rPr lang="en-US" sz="1600" b="0" i="1" smtClean="0">
                          <a:latin typeface="Cambria Math"/>
                          <a:ea typeface="Cambria Math"/>
                        </a:rPr>
                        <m:t>=</m:t>
                      </m:r>
                      <m:sSub>
                        <m:sSubPr>
                          <m:ctrlPr>
                            <a:rPr lang="en-US" sz="1600" b="0" i="1" smtClean="0">
                              <a:latin typeface="Cambria Math"/>
                              <a:ea typeface="Cambria Math"/>
                            </a:rPr>
                          </m:ctrlPr>
                        </m:sSubPr>
                        <m:e>
                          <m:r>
                            <a:rPr lang="en-US" sz="1600" i="1" smtClean="0">
                              <a:latin typeface="Cambria Math"/>
                              <a:ea typeface="Cambria Math"/>
                            </a:rPr>
                            <m:t>𝛼</m:t>
                          </m:r>
                        </m:e>
                        <m:sub>
                          <m:r>
                            <a:rPr lang="en-US" sz="1600" b="0" i="1" smtClean="0">
                              <a:latin typeface="Cambria Math"/>
                              <a:ea typeface="Cambria Math"/>
                            </a:rPr>
                            <m:t>𝑚𝑎𝑥</m:t>
                          </m:r>
                        </m:sub>
                      </m:sSub>
                      <m:r>
                        <a:rPr lang="en-US" sz="1600" b="0" i="1" smtClean="0">
                          <a:latin typeface="Cambria Math"/>
                          <a:ea typeface="Cambria Math"/>
                        </a:rPr>
                        <m:t>+</m:t>
                      </m:r>
                      <m:r>
                        <a:rPr lang="en-US" sz="1600" i="1" smtClean="0">
                          <a:latin typeface="Cambria Math"/>
                          <a:ea typeface="Cambria Math"/>
                        </a:rPr>
                        <m:t>𝛾</m:t>
                      </m:r>
                      <m:r>
                        <a:rPr lang="en-US" sz="1600" i="1" smtClean="0">
                          <a:latin typeface="Cambria Math"/>
                          <a:ea typeface="Cambria Math"/>
                        </a:rPr>
                        <m:t>∙</m:t>
                      </m:r>
                      <m:d>
                        <m:dPr>
                          <m:ctrlPr>
                            <a:rPr lang="en-US" sz="1600" i="1" smtClean="0">
                              <a:latin typeface="Cambria Math"/>
                              <a:ea typeface="Cambria Math"/>
                            </a:rPr>
                          </m:ctrlPr>
                        </m:dPr>
                        <m:e>
                          <m:sSub>
                            <m:sSubPr>
                              <m:ctrlPr>
                                <a:rPr lang="en-US" sz="1600" i="1" smtClean="0">
                                  <a:latin typeface="Cambria Math"/>
                                  <a:ea typeface="Cambria Math"/>
                                </a:rPr>
                              </m:ctrlPr>
                            </m:sSubPr>
                            <m:e>
                              <m:r>
                                <a:rPr lang="en-US" sz="1600" i="1" smtClean="0">
                                  <a:latin typeface="Cambria Math"/>
                                  <a:ea typeface="Cambria Math"/>
                                </a:rPr>
                                <m:t>𝛼</m:t>
                              </m:r>
                            </m:e>
                            <m:sub>
                              <m:r>
                                <a:rPr lang="en-US" sz="1600" b="0" i="1" smtClean="0">
                                  <a:latin typeface="Cambria Math"/>
                                  <a:ea typeface="Cambria Math"/>
                                </a:rPr>
                                <m:t>𝑚𝑖𝑛</m:t>
                              </m:r>
                            </m:sub>
                          </m:sSub>
                          <m:r>
                            <a:rPr lang="en-US" sz="1600" b="0" i="1" smtClean="0">
                              <a:latin typeface="Cambria Math"/>
                              <a:ea typeface="Cambria Math"/>
                            </a:rPr>
                            <m:t>−</m:t>
                          </m:r>
                          <m:sSub>
                            <m:sSubPr>
                              <m:ctrlPr>
                                <a:rPr lang="en-US" sz="1600" b="0" i="1" smtClean="0">
                                  <a:latin typeface="Cambria Math"/>
                                  <a:ea typeface="Cambria Math"/>
                                </a:rPr>
                              </m:ctrlPr>
                            </m:sSubPr>
                            <m:e>
                              <m:r>
                                <a:rPr lang="en-US" sz="1600" i="1" smtClean="0">
                                  <a:latin typeface="Cambria Math"/>
                                  <a:ea typeface="Cambria Math"/>
                                </a:rPr>
                                <m:t>𝛼</m:t>
                              </m:r>
                            </m:e>
                            <m:sub>
                              <m:r>
                                <a:rPr lang="en-US" sz="1600" b="0" i="1" smtClean="0">
                                  <a:latin typeface="Cambria Math"/>
                                  <a:ea typeface="Cambria Math"/>
                                </a:rPr>
                                <m:t>𝑚𝑎𝑥</m:t>
                              </m:r>
                            </m:sub>
                          </m:sSub>
                        </m:e>
                      </m:d>
                      <m:f>
                        <m:fPr>
                          <m:ctrlPr>
                            <a:rPr lang="en-US" sz="1600" i="1" smtClean="0">
                              <a:latin typeface="Cambria Math"/>
                              <a:ea typeface="Cambria Math"/>
                            </a:rPr>
                          </m:ctrlPr>
                        </m:fPr>
                        <m:num>
                          <m:r>
                            <a:rPr lang="en-US" sz="1600" b="0" i="1" smtClean="0">
                              <a:latin typeface="Cambria Math"/>
                              <a:ea typeface="Cambria Math"/>
                            </a:rPr>
                            <m:t>1+</m:t>
                          </m:r>
                          <m:sSub>
                            <m:sSubPr>
                              <m:ctrlPr>
                                <a:rPr lang="en-US" sz="1600" b="0" i="1" smtClean="0">
                                  <a:latin typeface="Cambria Math"/>
                                  <a:ea typeface="Cambria Math"/>
                                </a:rPr>
                              </m:ctrlPr>
                            </m:sSubPr>
                            <m:e>
                              <m:r>
                                <a:rPr lang="en-US" sz="1600" i="1" smtClean="0">
                                  <a:latin typeface="Cambria Math"/>
                                  <a:ea typeface="Cambria Math"/>
                                </a:rPr>
                                <m:t>𝛼</m:t>
                              </m:r>
                            </m:e>
                            <m:sub>
                              <m:r>
                                <a:rPr lang="en-US" sz="1600" b="0" i="1" smtClean="0">
                                  <a:latin typeface="Cambria Math"/>
                                  <a:ea typeface="Cambria Math"/>
                                </a:rPr>
                                <m:t>𝑝</m:t>
                              </m:r>
                            </m:sub>
                          </m:sSub>
                        </m:num>
                        <m:den>
                          <m:r>
                            <a:rPr lang="en-US" sz="1600" i="1" smtClean="0">
                              <a:latin typeface="Cambria Math"/>
                              <a:ea typeface="Cambria Math"/>
                            </a:rPr>
                            <m:t>𝛾</m:t>
                          </m:r>
                          <m:r>
                            <a:rPr lang="en-US" sz="1600" b="0" i="1" smtClean="0">
                              <a:latin typeface="Cambria Math"/>
                              <a:ea typeface="Cambria Math"/>
                            </a:rPr>
                            <m:t>+</m:t>
                          </m:r>
                          <m:sSub>
                            <m:sSubPr>
                              <m:ctrlPr>
                                <a:rPr lang="en-US" sz="1600" b="0" i="1" smtClean="0">
                                  <a:latin typeface="Cambria Math"/>
                                  <a:ea typeface="Cambria Math"/>
                                </a:rPr>
                              </m:ctrlPr>
                            </m:sSubPr>
                            <m:e>
                              <m:r>
                                <a:rPr lang="en-US" sz="1600" i="1" smtClean="0">
                                  <a:latin typeface="Cambria Math"/>
                                  <a:ea typeface="Cambria Math"/>
                                </a:rPr>
                                <m:t>𝛼</m:t>
                              </m:r>
                            </m:e>
                            <m:sub>
                              <m:r>
                                <a:rPr lang="en-US" sz="1600" b="0" i="1" smtClean="0">
                                  <a:latin typeface="Cambria Math"/>
                                  <a:ea typeface="Cambria Math"/>
                                </a:rPr>
                                <m:t>𝑝</m:t>
                              </m:r>
                            </m:sub>
                          </m:sSub>
                        </m:den>
                      </m:f>
                    </m:oMath>
                  </m:oMathPara>
                </a14:m>
                <a:endParaRPr lang="en-US" sz="1600" dirty="0"/>
              </a:p>
            </p:txBody>
          </p:sp>
        </mc:Choice>
        <mc:Fallback xmlns="">
          <p:sp>
            <p:nvSpPr>
              <p:cNvPr id="11" name="Rectangle 10"/>
              <p:cNvSpPr>
                <a:spLocks noRot="1" noChangeAspect="1" noMove="1" noResize="1" noEditPoints="1" noAdjustHandles="1" noChangeArrowheads="1" noChangeShapeType="1" noTextEdit="1"/>
              </p:cNvSpPr>
              <p:nvPr/>
            </p:nvSpPr>
            <p:spPr>
              <a:xfrm>
                <a:off x="4572000" y="1486830"/>
                <a:ext cx="4572000" cy="2230226"/>
              </a:xfrm>
              <a:prstGeom prst="rect">
                <a:avLst/>
              </a:prstGeom>
              <a:blipFill rotWithShape="1">
                <a:blip r:embed="rId8"/>
                <a:stretch>
                  <a:fillRect l="-800" t="-13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6300225" y="5693943"/>
                <a:ext cx="2144239" cy="102387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1400" b="0" i="1" smtClean="0">
                              <a:latin typeface="Cambria Math"/>
                              <a:ea typeface="Cambria Math"/>
                            </a:rPr>
                          </m:ctrlPr>
                        </m:sSubPr>
                        <m:e>
                          <m:r>
                            <a:rPr lang="en-US" sz="1400" i="1" smtClean="0">
                              <a:latin typeface="Cambria Math"/>
                              <a:ea typeface="Cambria Math"/>
                            </a:rPr>
                            <m:t>𝛼</m:t>
                          </m:r>
                        </m:e>
                        <m:sub>
                          <m:r>
                            <a:rPr lang="en-US" sz="1400" b="0" i="1" smtClean="0">
                              <a:latin typeface="Cambria Math"/>
                              <a:ea typeface="Cambria Math"/>
                            </a:rPr>
                            <m:t>𝑚𝑎𝑥</m:t>
                          </m:r>
                        </m:sub>
                      </m:sSub>
                      <m:r>
                        <a:rPr lang="en-US" sz="1400" b="0" i="1" smtClean="0">
                          <a:latin typeface="Cambria Math"/>
                          <a:ea typeface="Cambria Math"/>
                        </a:rPr>
                        <m:t>=</m:t>
                      </m:r>
                      <m:d>
                        <m:dPr>
                          <m:ctrlPr>
                            <a:rPr lang="en-US" sz="1400" b="0" i="1" smtClean="0">
                              <a:latin typeface="Cambria Math"/>
                              <a:ea typeface="Cambria Math"/>
                            </a:rPr>
                          </m:ctrlPr>
                        </m:dPr>
                        <m:e>
                          <m:r>
                            <a:rPr lang="en-US" sz="1400" b="0" i="1" smtClean="0">
                              <a:latin typeface="Cambria Math"/>
                              <a:ea typeface="Cambria Math"/>
                            </a:rPr>
                            <m:t>1+</m:t>
                          </m:r>
                          <m:f>
                            <m:fPr>
                              <m:ctrlPr>
                                <a:rPr lang="en-US" sz="1400" b="0" i="1" smtClean="0">
                                  <a:latin typeface="Cambria Math"/>
                                  <a:ea typeface="Cambria Math"/>
                                </a:rPr>
                              </m:ctrlPr>
                            </m:fPr>
                            <m:num>
                              <m:r>
                                <a:rPr lang="en-US" sz="1400" b="0" i="1" smtClean="0">
                                  <a:latin typeface="Cambria Math"/>
                                  <a:ea typeface="Cambria Math"/>
                                </a:rPr>
                                <m:t>1</m:t>
                              </m:r>
                            </m:num>
                            <m:den>
                              <m:r>
                                <a:rPr lang="en-US" sz="1400" b="0" i="1" smtClean="0">
                                  <a:latin typeface="Cambria Math"/>
                                  <a:ea typeface="Cambria Math"/>
                                </a:rPr>
                                <m:t>𝑅𝑒</m:t>
                              </m:r>
                            </m:den>
                          </m:f>
                        </m:e>
                      </m:d>
                      <m:r>
                        <a:rPr lang="en-US" sz="1400" b="0" i="1" smtClean="0">
                          <a:latin typeface="Cambria Math"/>
                          <a:ea typeface="Cambria Math"/>
                        </a:rPr>
                        <m:t>∙</m:t>
                      </m:r>
                      <m:sSup>
                        <m:sSupPr>
                          <m:ctrlPr>
                            <a:rPr lang="en-US" sz="1400" b="0" i="1" smtClean="0">
                              <a:latin typeface="Cambria Math"/>
                              <a:ea typeface="Cambria Math"/>
                            </a:rPr>
                          </m:ctrlPr>
                        </m:sSupPr>
                        <m:e>
                          <m:r>
                            <a:rPr lang="en-US" sz="1400" b="0" i="1" smtClean="0">
                              <a:latin typeface="Cambria Math"/>
                              <a:ea typeface="Cambria Math"/>
                            </a:rPr>
                            <m:t>10</m:t>
                          </m:r>
                        </m:e>
                        <m:sup>
                          <m:r>
                            <a:rPr lang="en-US" sz="1400" b="0" i="1" smtClean="0">
                              <a:latin typeface="Cambria Math"/>
                              <a:ea typeface="Cambria Math"/>
                            </a:rPr>
                            <m:t>4</m:t>
                          </m:r>
                        </m:sup>
                      </m:sSup>
                    </m:oMath>
                  </m:oMathPara>
                </a14:m>
                <a:endParaRPr lang="en-US" sz="1400" dirty="0" smtClean="0"/>
              </a:p>
              <a:p>
                <a:pPr/>
                <a14:m>
                  <m:oMathPara xmlns:m="http://schemas.openxmlformats.org/officeDocument/2006/math">
                    <m:oMathParaPr>
                      <m:jc m:val="left"/>
                    </m:oMathParaPr>
                    <m:oMath xmlns:m="http://schemas.openxmlformats.org/officeDocument/2006/math">
                      <m:sSub>
                        <m:sSubPr>
                          <m:ctrlPr>
                            <a:rPr lang="en-US" sz="1400" b="0" i="1" smtClean="0">
                              <a:latin typeface="Cambria Math"/>
                              <a:ea typeface="Cambria Math"/>
                            </a:rPr>
                          </m:ctrlPr>
                        </m:sSubPr>
                        <m:e>
                          <m:r>
                            <a:rPr lang="en-US" sz="1400" i="1" smtClean="0">
                              <a:latin typeface="Cambria Math"/>
                              <a:ea typeface="Cambria Math"/>
                            </a:rPr>
                            <m:t>𝛼</m:t>
                          </m:r>
                        </m:e>
                        <m:sub>
                          <m:r>
                            <a:rPr lang="en-US" sz="1400" b="0" i="1" smtClean="0">
                              <a:latin typeface="Cambria Math"/>
                              <a:ea typeface="Cambria Math"/>
                            </a:rPr>
                            <m:t>𝑚𝑖𝑛</m:t>
                          </m:r>
                        </m:sub>
                      </m:sSub>
                      <m:r>
                        <a:rPr lang="en-US" sz="1400" b="0" i="1" smtClean="0">
                          <a:latin typeface="Cambria Math"/>
                          <a:ea typeface="Cambria Math"/>
                        </a:rPr>
                        <m:t>=0</m:t>
                      </m:r>
                    </m:oMath>
                  </m:oMathPara>
                </a14:m>
                <a:endParaRPr lang="en-US" sz="1400" dirty="0"/>
              </a:p>
              <a:p>
                <a:pPr/>
                <a14:m>
                  <m:oMathPara xmlns:m="http://schemas.openxmlformats.org/officeDocument/2006/math">
                    <m:oMathParaPr>
                      <m:jc m:val="left"/>
                    </m:oMathParaPr>
                    <m:oMath xmlns:m="http://schemas.openxmlformats.org/officeDocument/2006/math">
                      <m:sSub>
                        <m:sSubPr>
                          <m:ctrlPr>
                            <a:rPr lang="en-US" sz="1400" b="0" i="1" smtClean="0">
                              <a:latin typeface="Cambria Math"/>
                              <a:ea typeface="Cambria Math"/>
                            </a:rPr>
                          </m:ctrlPr>
                        </m:sSubPr>
                        <m:e>
                          <m:r>
                            <a:rPr lang="en-US" sz="1400" i="1" smtClean="0">
                              <a:latin typeface="Cambria Math"/>
                              <a:ea typeface="Cambria Math"/>
                            </a:rPr>
                            <m:t>𝛼</m:t>
                          </m:r>
                        </m:e>
                        <m:sub>
                          <m:r>
                            <a:rPr lang="en-US" sz="1400" b="0" i="1" smtClean="0">
                              <a:latin typeface="Cambria Math"/>
                              <a:ea typeface="Cambria Math"/>
                            </a:rPr>
                            <m:t>𝑝</m:t>
                          </m:r>
                        </m:sub>
                      </m:sSub>
                      <m:r>
                        <a:rPr lang="en-US" sz="1400" b="0" i="1" smtClean="0">
                          <a:latin typeface="Cambria Math"/>
                          <a:ea typeface="Cambria Math"/>
                        </a:rPr>
                        <m:t>=0.01</m:t>
                      </m:r>
                    </m:oMath>
                  </m:oMathPara>
                </a14:m>
                <a:endParaRPr lang="en-US" sz="1400" dirty="0"/>
              </a:p>
            </p:txBody>
          </p:sp>
        </mc:Choice>
        <mc:Fallback xmlns="">
          <p:sp>
            <p:nvSpPr>
              <p:cNvPr id="12" name="Rectangle 11"/>
              <p:cNvSpPr>
                <a:spLocks noRot="1" noChangeAspect="1" noMove="1" noResize="1" noEditPoints="1" noAdjustHandles="1" noChangeArrowheads="1" noChangeShapeType="1" noTextEdit="1"/>
              </p:cNvSpPr>
              <p:nvPr/>
            </p:nvSpPr>
            <p:spPr>
              <a:xfrm>
                <a:off x="6300225" y="5693943"/>
                <a:ext cx="2144239" cy="1023870"/>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193831" y="1486830"/>
                <a:ext cx="4378169" cy="2403030"/>
              </a:xfrm>
              <a:prstGeom prst="rect">
                <a:avLst/>
              </a:prstGeom>
              <a:noFill/>
            </p:spPr>
            <p:txBody>
              <a:bodyPr wrap="square" rtlCol="0">
                <a:spAutoFit/>
              </a:bodyPr>
              <a:lstStyle/>
              <a:p>
                <a:pPr marL="174625" indent="-174625">
                  <a:buFont typeface="Arial" panose="020B0604020202020204" pitchFamily="34" charset="0"/>
                  <a:buChar char="•"/>
                </a:pPr>
                <a:r>
                  <a:rPr lang="en-US" dirty="0" smtClean="0"/>
                  <a:t>Minimize pressure difference:</a:t>
                </a:r>
              </a:p>
              <a:p>
                <a:pPr marL="177800"/>
                <a:r>
                  <a:rPr lang="en-US" dirty="0" smtClean="0"/>
                  <a:t> </a:t>
                </a:r>
                <a14:m>
                  <m:oMath xmlns:m="http://schemas.openxmlformats.org/officeDocument/2006/math">
                    <m:sSub>
                      <m:sSubPr>
                        <m:ctrlPr>
                          <a:rPr lang="en-US" b="0" i="1" smtClean="0">
                            <a:latin typeface="Cambria Math"/>
                            <a:ea typeface="Cambria Math"/>
                          </a:rPr>
                        </m:ctrlPr>
                      </m:sSubPr>
                      <m:e>
                        <m:r>
                          <a:rPr lang="en-US" b="0" i="1" smtClean="0">
                            <a:latin typeface="Cambria Math"/>
                            <a:ea typeface="Cambria Math"/>
                          </a:rPr>
                          <m:t>𝐹</m:t>
                        </m:r>
                      </m:e>
                      <m:sub>
                        <m:r>
                          <m:rPr>
                            <m:sty m:val="p"/>
                          </m:rPr>
                          <a:rPr lang="en-US" b="0" i="0" smtClean="0">
                            <a:latin typeface="Cambria Math"/>
                            <a:ea typeface="Cambria Math"/>
                          </a:rPr>
                          <m:t>PD</m:t>
                        </m:r>
                      </m:sub>
                    </m:sSub>
                    <m:r>
                      <a:rPr lang="en-US" b="0" i="1" smtClean="0">
                        <a:latin typeface="Cambria Math"/>
                        <a:ea typeface="Cambria Math"/>
                      </a:rPr>
                      <m:t>=</m:t>
                    </m:r>
                    <m:f>
                      <m:fPr>
                        <m:ctrlPr>
                          <a:rPr lang="en-US" b="0" i="1" smtClean="0">
                            <a:latin typeface="Cambria Math"/>
                            <a:ea typeface="Cambria Math"/>
                          </a:rPr>
                        </m:ctrlPr>
                      </m:fPr>
                      <m:num>
                        <m:nary>
                          <m:naryPr>
                            <m:ctrlPr>
                              <a:rPr lang="en-US" i="1">
                                <a:latin typeface="Cambria Math"/>
                                <a:ea typeface="Cambria Math"/>
                              </a:rPr>
                            </m:ctrlPr>
                          </m:naryPr>
                          <m:sub>
                            <m:sSub>
                              <m:sSubPr>
                                <m:ctrlPr>
                                  <a:rPr lang="en-US" i="1">
                                    <a:latin typeface="Cambria Math"/>
                                    <a:ea typeface="Cambria Math"/>
                                  </a:rPr>
                                </m:ctrlPr>
                              </m:sSubPr>
                              <m:e>
                                <m:r>
                                  <m:rPr>
                                    <m:sty m:val="p"/>
                                  </m:rPr>
                                  <a:rPr lang="el-GR" i="1">
                                    <a:latin typeface="Cambria Math"/>
                                    <a:ea typeface="Cambria Math"/>
                                  </a:rPr>
                                  <m:t>Γ</m:t>
                                </m:r>
                              </m:e>
                              <m:sub>
                                <m:r>
                                  <m:rPr>
                                    <m:sty m:val="p"/>
                                  </m:rPr>
                                  <a:rPr lang="en-US" i="0">
                                    <a:latin typeface="Cambria Math"/>
                                    <a:ea typeface="Cambria Math"/>
                                  </a:rPr>
                                  <m:t>in</m:t>
                                </m:r>
                              </m:sub>
                            </m:sSub>
                          </m:sub>
                          <m:sup/>
                          <m:e>
                            <m:d>
                              <m:dPr>
                                <m:ctrlPr>
                                  <a:rPr lang="en-US" i="1" smtClean="0">
                                    <a:latin typeface="Cambria Math"/>
                                    <a:ea typeface="Cambria Math"/>
                                  </a:rPr>
                                </m:ctrlPr>
                              </m:dPr>
                              <m:e>
                                <m:r>
                                  <a:rPr lang="en-US" b="0" i="1" smtClean="0">
                                    <a:latin typeface="Cambria Math"/>
                                    <a:ea typeface="Cambria Math"/>
                                  </a:rPr>
                                  <m:t>𝑝</m:t>
                                </m:r>
                                <m:r>
                                  <a:rPr lang="en-US" b="0" i="1" smtClean="0">
                                    <a:latin typeface="Cambria Math"/>
                                    <a:ea typeface="Cambria Math"/>
                                  </a:rPr>
                                  <m:t>+</m:t>
                                </m:r>
                                <m:f>
                                  <m:fPr>
                                    <m:ctrlPr>
                                      <a:rPr lang="en-US" b="0" i="1" smtClean="0">
                                        <a:latin typeface="Cambria Math"/>
                                        <a:ea typeface="Cambria Math"/>
                                      </a:rPr>
                                    </m:ctrlPr>
                                  </m:fPr>
                                  <m:num>
                                    <m:r>
                                      <a:rPr lang="en-US" b="0" i="1" smtClean="0">
                                        <a:latin typeface="Cambria Math"/>
                                        <a:ea typeface="Cambria Math"/>
                                      </a:rPr>
                                      <m:t>𝜌</m:t>
                                    </m:r>
                                    <m:sSup>
                                      <m:sSupPr>
                                        <m:ctrlPr>
                                          <a:rPr lang="en-US" b="0" i="1" smtClean="0">
                                            <a:latin typeface="Cambria Math"/>
                                            <a:ea typeface="Cambria Math"/>
                                          </a:rPr>
                                        </m:ctrlPr>
                                      </m:sSupPr>
                                      <m:e>
                                        <m:d>
                                          <m:dPr>
                                            <m:begChr m:val="|"/>
                                            <m:endChr m:val="|"/>
                                            <m:ctrlPr>
                                              <a:rPr lang="en-US" b="0" i="1" smtClean="0">
                                                <a:latin typeface="Cambria Math"/>
                                                <a:ea typeface="Cambria Math"/>
                                              </a:rPr>
                                            </m:ctrlPr>
                                          </m:dPr>
                                          <m:e>
                                            <m:r>
                                              <a:rPr lang="en-US" b="1" i="0" smtClean="0">
                                                <a:latin typeface="Cambria Math"/>
                                                <a:ea typeface="Cambria Math"/>
                                              </a:rPr>
                                              <m:t>𝐮</m:t>
                                            </m:r>
                                          </m:e>
                                        </m:d>
                                      </m:e>
                                      <m:sup>
                                        <m:r>
                                          <a:rPr lang="en-US" b="0" i="1" smtClean="0">
                                            <a:latin typeface="Cambria Math"/>
                                            <a:ea typeface="Cambria Math"/>
                                          </a:rPr>
                                          <m:t>2</m:t>
                                        </m:r>
                                      </m:sup>
                                    </m:sSup>
                                  </m:num>
                                  <m:den>
                                    <m:r>
                                      <a:rPr lang="en-US" b="0" i="1" smtClean="0">
                                        <a:latin typeface="Cambria Math"/>
                                        <a:ea typeface="Cambria Math"/>
                                      </a:rPr>
                                      <m:t>2</m:t>
                                    </m:r>
                                  </m:den>
                                </m:f>
                              </m:e>
                            </m:d>
                            <m:r>
                              <a:rPr lang="en-US" i="1">
                                <a:latin typeface="Cambria Math"/>
                                <a:ea typeface="Cambria Math"/>
                              </a:rPr>
                              <m:t>𝑑</m:t>
                            </m:r>
                            <m:r>
                              <m:rPr>
                                <m:sty m:val="p"/>
                              </m:rPr>
                              <a:rPr lang="el-GR" i="1">
                                <a:latin typeface="Cambria Math"/>
                                <a:ea typeface="Cambria Math"/>
                              </a:rPr>
                              <m:t>Γ</m:t>
                            </m:r>
                          </m:e>
                        </m:nary>
                      </m:num>
                      <m:den>
                        <m:nary>
                          <m:naryPr>
                            <m:ctrlPr>
                              <a:rPr lang="en-US" b="0" i="1" smtClean="0">
                                <a:latin typeface="Cambria Math"/>
                                <a:ea typeface="Cambria Math"/>
                              </a:rPr>
                            </m:ctrlPr>
                          </m:naryPr>
                          <m:sub>
                            <m:sSub>
                              <m:sSubPr>
                                <m:ctrlPr>
                                  <a:rPr lang="en-US" b="0" i="1" smtClean="0">
                                    <a:latin typeface="Cambria Math"/>
                                    <a:ea typeface="Cambria Math"/>
                                  </a:rPr>
                                </m:ctrlPr>
                              </m:sSubPr>
                              <m:e>
                                <m:r>
                                  <m:rPr>
                                    <m:sty m:val="p"/>
                                  </m:rPr>
                                  <a:rPr lang="el-GR" b="0" i="1" smtClean="0">
                                    <a:latin typeface="Cambria Math"/>
                                    <a:ea typeface="Cambria Math"/>
                                  </a:rPr>
                                  <m:t>Γ</m:t>
                                </m:r>
                              </m:e>
                              <m:sub>
                                <m:r>
                                  <m:rPr>
                                    <m:sty m:val="p"/>
                                  </m:rPr>
                                  <a:rPr lang="en-US" b="0" i="0" smtClean="0">
                                    <a:latin typeface="Cambria Math"/>
                                    <a:ea typeface="Cambria Math"/>
                                  </a:rPr>
                                  <m:t>in</m:t>
                                </m:r>
                              </m:sub>
                            </m:sSub>
                          </m:sub>
                          <m:sup/>
                          <m:e>
                            <m:r>
                              <a:rPr lang="en-US" b="0" i="1" smtClean="0">
                                <a:latin typeface="Cambria Math"/>
                                <a:ea typeface="Cambria Math"/>
                              </a:rPr>
                              <m:t>𝑑</m:t>
                            </m:r>
                            <m:r>
                              <m:rPr>
                                <m:sty m:val="p"/>
                              </m:rPr>
                              <a:rPr lang="el-GR" b="0" i="1" smtClean="0">
                                <a:latin typeface="Cambria Math"/>
                                <a:ea typeface="Cambria Math"/>
                              </a:rPr>
                              <m:t>Γ</m:t>
                            </m:r>
                          </m:e>
                        </m:nary>
                      </m:den>
                    </m:f>
                    <m:r>
                      <a:rPr lang="en-US" b="0" i="1" smtClean="0">
                        <a:latin typeface="Cambria Math"/>
                        <a:ea typeface="Cambria Math"/>
                      </a:rPr>
                      <m:t>−</m:t>
                    </m:r>
                    <m:f>
                      <m:fPr>
                        <m:ctrlPr>
                          <a:rPr lang="en-US" b="0" i="1" smtClean="0">
                            <a:latin typeface="Cambria Math"/>
                            <a:ea typeface="Cambria Math"/>
                          </a:rPr>
                        </m:ctrlPr>
                      </m:fPr>
                      <m:num>
                        <m:nary>
                          <m:naryPr>
                            <m:ctrlPr>
                              <a:rPr lang="en-US" i="1">
                                <a:latin typeface="Cambria Math"/>
                                <a:ea typeface="Cambria Math"/>
                              </a:rPr>
                            </m:ctrlPr>
                          </m:naryPr>
                          <m:sub>
                            <m:sSub>
                              <m:sSubPr>
                                <m:ctrlPr>
                                  <a:rPr lang="en-US" i="1">
                                    <a:latin typeface="Cambria Math"/>
                                    <a:ea typeface="Cambria Math"/>
                                  </a:rPr>
                                </m:ctrlPr>
                              </m:sSubPr>
                              <m:e>
                                <m:r>
                                  <m:rPr>
                                    <m:sty m:val="p"/>
                                  </m:rPr>
                                  <a:rPr lang="el-GR" i="1">
                                    <a:latin typeface="Cambria Math"/>
                                    <a:ea typeface="Cambria Math"/>
                                  </a:rPr>
                                  <m:t>Γ</m:t>
                                </m:r>
                              </m:e>
                              <m:sub>
                                <m:r>
                                  <m:rPr>
                                    <m:sty m:val="p"/>
                                  </m:rPr>
                                  <a:rPr lang="en-US" b="0" i="0" smtClean="0">
                                    <a:latin typeface="Cambria Math"/>
                                    <a:ea typeface="Cambria Math"/>
                                  </a:rPr>
                                  <m:t>out</m:t>
                                </m:r>
                              </m:sub>
                            </m:sSub>
                          </m:sub>
                          <m:sup/>
                          <m:e>
                            <m:d>
                              <m:dPr>
                                <m:ctrlPr>
                                  <a:rPr lang="en-US" i="1">
                                    <a:latin typeface="Cambria Math"/>
                                    <a:ea typeface="Cambria Math"/>
                                  </a:rPr>
                                </m:ctrlPr>
                              </m:dPr>
                              <m:e>
                                <m:r>
                                  <a:rPr lang="en-US" b="0" i="1" smtClean="0">
                                    <a:latin typeface="Cambria Math"/>
                                    <a:ea typeface="Cambria Math"/>
                                  </a:rPr>
                                  <m:t>𝑝</m:t>
                                </m:r>
                                <m:r>
                                  <a:rPr lang="en-US" i="1">
                                    <a:latin typeface="Cambria Math"/>
                                    <a:ea typeface="Cambria Math"/>
                                  </a:rPr>
                                  <m:t>+</m:t>
                                </m:r>
                                <m:f>
                                  <m:fPr>
                                    <m:ctrlPr>
                                      <a:rPr lang="en-US" i="1">
                                        <a:latin typeface="Cambria Math"/>
                                        <a:ea typeface="Cambria Math"/>
                                      </a:rPr>
                                    </m:ctrlPr>
                                  </m:fPr>
                                  <m:num>
                                    <m:r>
                                      <a:rPr lang="en-US" i="1">
                                        <a:latin typeface="Cambria Math"/>
                                        <a:ea typeface="Cambria Math"/>
                                      </a:rPr>
                                      <m:t>𝜌</m:t>
                                    </m:r>
                                    <m:sSup>
                                      <m:sSupPr>
                                        <m:ctrlPr>
                                          <a:rPr lang="en-US" i="1">
                                            <a:latin typeface="Cambria Math"/>
                                            <a:ea typeface="Cambria Math"/>
                                          </a:rPr>
                                        </m:ctrlPr>
                                      </m:sSupPr>
                                      <m:e>
                                        <m:d>
                                          <m:dPr>
                                            <m:begChr m:val="|"/>
                                            <m:endChr m:val="|"/>
                                            <m:ctrlPr>
                                              <a:rPr lang="en-US" i="1">
                                                <a:latin typeface="Cambria Math"/>
                                                <a:ea typeface="Cambria Math"/>
                                              </a:rPr>
                                            </m:ctrlPr>
                                          </m:dPr>
                                          <m:e>
                                            <m:r>
                                              <a:rPr lang="en-US" b="1" i="0">
                                                <a:latin typeface="Cambria Math"/>
                                                <a:ea typeface="Cambria Math"/>
                                              </a:rPr>
                                              <m:t>𝐮</m:t>
                                            </m:r>
                                          </m:e>
                                        </m:d>
                                      </m:e>
                                      <m:sup>
                                        <m:r>
                                          <a:rPr lang="en-US" i="1">
                                            <a:latin typeface="Cambria Math"/>
                                            <a:ea typeface="Cambria Math"/>
                                          </a:rPr>
                                          <m:t>2</m:t>
                                        </m:r>
                                      </m:sup>
                                    </m:sSup>
                                  </m:num>
                                  <m:den>
                                    <m:r>
                                      <a:rPr lang="en-US" i="1">
                                        <a:latin typeface="Cambria Math"/>
                                        <a:ea typeface="Cambria Math"/>
                                      </a:rPr>
                                      <m:t>2</m:t>
                                    </m:r>
                                  </m:den>
                                </m:f>
                              </m:e>
                            </m:d>
                            <m:r>
                              <a:rPr lang="en-US" i="1">
                                <a:latin typeface="Cambria Math"/>
                                <a:ea typeface="Cambria Math"/>
                              </a:rPr>
                              <m:t>𝑑</m:t>
                            </m:r>
                            <m:r>
                              <m:rPr>
                                <m:sty m:val="p"/>
                              </m:rPr>
                              <a:rPr lang="el-GR" i="1">
                                <a:latin typeface="Cambria Math"/>
                                <a:ea typeface="Cambria Math"/>
                              </a:rPr>
                              <m:t>Γ</m:t>
                            </m:r>
                          </m:e>
                        </m:nary>
                      </m:num>
                      <m:den>
                        <m:nary>
                          <m:naryPr>
                            <m:ctrlPr>
                              <a:rPr lang="en-US" i="1">
                                <a:latin typeface="Cambria Math"/>
                                <a:ea typeface="Cambria Math"/>
                              </a:rPr>
                            </m:ctrlPr>
                          </m:naryPr>
                          <m:sub>
                            <m:sSub>
                              <m:sSubPr>
                                <m:ctrlPr>
                                  <a:rPr lang="en-US" i="1">
                                    <a:latin typeface="Cambria Math"/>
                                    <a:ea typeface="Cambria Math"/>
                                  </a:rPr>
                                </m:ctrlPr>
                              </m:sSubPr>
                              <m:e>
                                <m:r>
                                  <m:rPr>
                                    <m:sty m:val="p"/>
                                  </m:rPr>
                                  <a:rPr lang="el-GR" b="0" i="0">
                                    <a:latin typeface="Cambria Math"/>
                                    <a:ea typeface="Cambria Math"/>
                                  </a:rPr>
                                  <m:t>Γ</m:t>
                                </m:r>
                              </m:e>
                              <m:sub>
                                <m:r>
                                  <m:rPr>
                                    <m:sty m:val="p"/>
                                  </m:rPr>
                                  <a:rPr lang="en-US" b="0" i="0" smtClean="0">
                                    <a:latin typeface="Cambria Math"/>
                                    <a:ea typeface="Cambria Math"/>
                                  </a:rPr>
                                  <m:t>out</m:t>
                                </m:r>
                              </m:sub>
                            </m:sSub>
                          </m:sub>
                          <m:sup/>
                          <m:e>
                            <m:r>
                              <a:rPr lang="en-US" i="1">
                                <a:latin typeface="Cambria Math"/>
                                <a:ea typeface="Cambria Math"/>
                              </a:rPr>
                              <m:t>𝑑</m:t>
                            </m:r>
                            <m:r>
                              <m:rPr>
                                <m:sty m:val="p"/>
                              </m:rPr>
                              <a:rPr lang="el-GR" i="1">
                                <a:latin typeface="Cambria Math"/>
                                <a:ea typeface="Cambria Math"/>
                              </a:rPr>
                              <m:t>Γ</m:t>
                            </m:r>
                          </m:e>
                        </m:nary>
                      </m:den>
                    </m:f>
                  </m:oMath>
                </a14:m>
                <a:endParaRPr lang="en-US" dirty="0"/>
              </a:p>
              <a:p>
                <a:pPr marL="173038" indent="-173038">
                  <a:buFont typeface="Arial" panose="020B0604020202020204" pitchFamily="34" charset="0"/>
                  <a:buChar char="•"/>
                </a:pPr>
                <a:r>
                  <a:rPr lang="en-US" dirty="0"/>
                  <a:t>Satisfy equations</a:t>
                </a:r>
                <a:r>
                  <a:rPr lang="en-US" dirty="0" smtClean="0"/>
                  <a:t>:</a:t>
                </a:r>
              </a:p>
              <a:p>
                <a:pPr marL="177800"/>
                <a14:m>
                  <m:oMathPara xmlns:m="http://schemas.openxmlformats.org/officeDocument/2006/math">
                    <m:oMathParaPr>
                      <m:jc m:val="left"/>
                    </m:oMathParaPr>
                    <m:oMath xmlns:m="http://schemas.openxmlformats.org/officeDocument/2006/math">
                      <m:r>
                        <a:rPr lang="en-US" sz="1400" i="1" smtClean="0">
                          <a:latin typeface="Cambria Math"/>
                          <a:ea typeface="Cambria Math"/>
                        </a:rPr>
                        <m:t>𝜌</m:t>
                      </m:r>
                      <m:d>
                        <m:dPr>
                          <m:ctrlPr>
                            <a:rPr lang="en-US" sz="1400" i="1" smtClean="0">
                              <a:latin typeface="Cambria Math"/>
                              <a:ea typeface="Cambria Math"/>
                            </a:rPr>
                          </m:ctrlPr>
                        </m:dPr>
                        <m:e>
                          <m:f>
                            <m:fPr>
                              <m:ctrlPr>
                                <a:rPr lang="en-US" sz="1400" i="1" smtClean="0">
                                  <a:latin typeface="Cambria Math"/>
                                  <a:ea typeface="Cambria Math"/>
                                </a:rPr>
                              </m:ctrlPr>
                            </m:fPr>
                            <m:num>
                              <m:r>
                                <a:rPr lang="en-US" sz="1400" b="0" i="1" smtClean="0">
                                  <a:latin typeface="Cambria Math"/>
                                  <a:ea typeface="Cambria Math"/>
                                </a:rPr>
                                <m:t>𝜕</m:t>
                              </m:r>
                              <m:r>
                                <a:rPr lang="en-US" sz="1400" b="1" i="0" smtClean="0">
                                  <a:latin typeface="Cambria Math"/>
                                  <a:ea typeface="Cambria Math"/>
                                </a:rPr>
                                <m:t>𝐮</m:t>
                              </m:r>
                            </m:num>
                            <m:den>
                              <m:r>
                                <a:rPr lang="en-US" sz="1400" b="0" i="1" smtClean="0">
                                  <a:latin typeface="Cambria Math"/>
                                  <a:ea typeface="Cambria Math"/>
                                </a:rPr>
                                <m:t>𝜕</m:t>
                              </m:r>
                              <m:r>
                                <a:rPr lang="en-US" sz="1400" b="0" i="1" smtClean="0">
                                  <a:latin typeface="Cambria Math"/>
                                  <a:ea typeface="Cambria Math"/>
                                </a:rPr>
                                <m:t>𝑡</m:t>
                              </m:r>
                            </m:den>
                          </m:f>
                          <m:r>
                            <a:rPr lang="en-US" sz="1400" b="0" i="1" smtClean="0">
                              <a:latin typeface="Cambria Math"/>
                              <a:ea typeface="Cambria Math"/>
                            </a:rPr>
                            <m:t>+</m:t>
                          </m:r>
                          <m:r>
                            <a:rPr lang="en-US" sz="1400" b="1" i="0" smtClean="0">
                              <a:latin typeface="Cambria Math"/>
                              <a:ea typeface="Cambria Math"/>
                            </a:rPr>
                            <m:t>𝐮</m:t>
                          </m:r>
                          <m:r>
                            <a:rPr lang="en-US" sz="1400" b="1" i="1" smtClean="0">
                              <a:latin typeface="Cambria Math"/>
                              <a:ea typeface="Cambria Math"/>
                            </a:rPr>
                            <m:t>∙</m:t>
                          </m:r>
                          <m:r>
                            <a:rPr lang="en-US" sz="1400" b="0" i="1" smtClean="0">
                              <a:latin typeface="Cambria Math"/>
                              <a:ea typeface="Cambria Math"/>
                            </a:rPr>
                            <m:t>𝛻</m:t>
                          </m:r>
                          <m:r>
                            <a:rPr lang="en-US" sz="1400" b="1" i="0" smtClean="0">
                              <a:latin typeface="Cambria Math"/>
                              <a:ea typeface="Cambria Math"/>
                            </a:rPr>
                            <m:t>𝐮</m:t>
                          </m:r>
                        </m:e>
                      </m:d>
                      <m:r>
                        <a:rPr lang="en-US" sz="1400" b="0" i="1" smtClean="0">
                          <a:latin typeface="Cambria Math"/>
                          <a:ea typeface="Cambria Math"/>
                        </a:rPr>
                        <m:t>=−</m:t>
                      </m:r>
                      <m:r>
                        <a:rPr lang="en-US" sz="1400" b="0" i="1" smtClean="0">
                          <a:latin typeface="Cambria Math"/>
                          <a:ea typeface="Cambria Math"/>
                        </a:rPr>
                        <m:t>𝛻</m:t>
                      </m:r>
                      <m:r>
                        <a:rPr lang="en-US" sz="1400" b="0" i="1" smtClean="0">
                          <a:latin typeface="Cambria Math"/>
                          <a:ea typeface="Cambria Math"/>
                        </a:rPr>
                        <m:t>𝑝</m:t>
                      </m:r>
                      <m:r>
                        <a:rPr lang="en-US" sz="1400" b="0" i="1" smtClean="0">
                          <a:latin typeface="Cambria Math"/>
                          <a:ea typeface="Cambria Math"/>
                        </a:rPr>
                        <m:t>+</m:t>
                      </m:r>
                      <m:r>
                        <a:rPr lang="en-US" sz="1400" b="0" i="1" smtClean="0">
                          <a:latin typeface="Cambria Math"/>
                          <a:ea typeface="Cambria Math"/>
                        </a:rPr>
                        <m:t>𝜇</m:t>
                      </m:r>
                      <m:sSup>
                        <m:sSupPr>
                          <m:ctrlPr>
                            <a:rPr lang="en-US" sz="1400" b="0" i="1" smtClean="0">
                              <a:latin typeface="Cambria Math"/>
                              <a:ea typeface="Cambria Math"/>
                            </a:rPr>
                          </m:ctrlPr>
                        </m:sSupPr>
                        <m:e>
                          <m:r>
                            <a:rPr lang="en-US" sz="1400" b="0" i="1" smtClean="0">
                              <a:latin typeface="Cambria Math"/>
                              <a:ea typeface="Cambria Math"/>
                            </a:rPr>
                            <m:t>𝛻</m:t>
                          </m:r>
                        </m:e>
                        <m:sup>
                          <m:r>
                            <a:rPr lang="en-US" sz="1400" b="0" i="1" smtClean="0">
                              <a:latin typeface="Cambria Math"/>
                              <a:ea typeface="Cambria Math"/>
                            </a:rPr>
                            <m:t>2</m:t>
                          </m:r>
                        </m:sup>
                      </m:sSup>
                      <m:r>
                        <a:rPr lang="en-US" sz="1400" b="1" i="0" smtClean="0">
                          <a:latin typeface="Cambria Math"/>
                          <a:ea typeface="Cambria Math"/>
                        </a:rPr>
                        <m:t>𝐮</m:t>
                      </m:r>
                      <m:r>
                        <a:rPr lang="en-US" sz="1400" b="0" i="1" smtClean="0">
                          <a:latin typeface="Cambria Math"/>
                          <a:ea typeface="Cambria Math"/>
                        </a:rPr>
                        <m:t>−</m:t>
                      </m:r>
                      <m:r>
                        <a:rPr lang="en-US" sz="1400" b="0" i="1" smtClean="0">
                          <a:solidFill>
                            <a:srgbClr val="FF0000"/>
                          </a:solidFill>
                          <a:latin typeface="Cambria Math"/>
                          <a:ea typeface="Cambria Math"/>
                        </a:rPr>
                        <m:t>𝛼</m:t>
                      </m:r>
                      <m:r>
                        <a:rPr lang="en-US" sz="1400" b="1" i="0" smtClean="0">
                          <a:latin typeface="Cambria Math"/>
                          <a:ea typeface="Cambria Math"/>
                        </a:rPr>
                        <m:t>𝐮</m:t>
                      </m:r>
                    </m:oMath>
                  </m:oMathPara>
                </a14:m>
                <a:endParaRPr lang="en-US" sz="1400" b="1" dirty="0" smtClean="0"/>
              </a:p>
              <a:p>
                <a:pPr marL="173038" indent="-173038">
                  <a:buFont typeface="Arial" panose="020B0604020202020204" pitchFamily="34" charset="0"/>
                  <a:buChar char="•"/>
                </a:pPr>
                <a:r>
                  <a:rPr lang="en-US" dirty="0" smtClean="0"/>
                  <a:t>Subject </a:t>
                </a:r>
                <a:r>
                  <a:rPr lang="en-US" dirty="0"/>
                  <a:t>to </a:t>
                </a:r>
                <a14:m>
                  <m:oMath xmlns:m="http://schemas.openxmlformats.org/officeDocument/2006/math">
                    <m:sSub>
                      <m:sSubPr>
                        <m:ctrlPr>
                          <a:rPr lang="en-US" i="1">
                            <a:latin typeface="Cambria Math"/>
                          </a:rPr>
                        </m:ctrlPr>
                      </m:sSubPr>
                      <m:e>
                        <m:r>
                          <a:rPr lang="en-US" i="1">
                            <a:latin typeface="Cambria Math"/>
                            <a:ea typeface="Cambria Math"/>
                          </a:rPr>
                          <m:t>𝒢</m:t>
                        </m:r>
                      </m:e>
                      <m:sub>
                        <m:r>
                          <a:rPr lang="en-US" i="1">
                            <a:latin typeface="Cambria Math"/>
                          </a:rPr>
                          <m:t>𝑠</m:t>
                        </m:r>
                      </m:sub>
                    </m:sSub>
                    <m:r>
                      <a:rPr lang="en-US" i="1">
                        <a:latin typeface="Cambria Math"/>
                      </a:rPr>
                      <m:t>=</m:t>
                    </m:r>
                    <m:f>
                      <m:fPr>
                        <m:ctrlPr>
                          <a:rPr lang="en-US" i="1">
                            <a:latin typeface="Cambria Math"/>
                          </a:rPr>
                        </m:ctrlPr>
                      </m:fPr>
                      <m:num>
                        <m:nary>
                          <m:naryPr>
                            <m:limLoc m:val="undOvr"/>
                            <m:subHide m:val="on"/>
                            <m:supHide m:val="on"/>
                            <m:ctrlPr>
                              <a:rPr lang="en-US" i="1">
                                <a:latin typeface="Cambria Math"/>
                              </a:rPr>
                            </m:ctrlPr>
                          </m:naryPr>
                          <m:sub/>
                          <m:sup/>
                          <m:e>
                            <m:r>
                              <a:rPr lang="en-US" i="1" smtClean="0">
                                <a:latin typeface="Cambria Math"/>
                                <a:ea typeface="Cambria Math"/>
                              </a:rPr>
                              <m:t>𝛾</m:t>
                            </m:r>
                            <m:r>
                              <m:rPr>
                                <m:sty m:val="p"/>
                              </m:rPr>
                              <a:rPr lang="en-US">
                                <a:latin typeface="Cambria Math"/>
                              </a:rPr>
                              <m:t>d</m:t>
                            </m:r>
                          </m:e>
                        </m:nary>
                        <m:r>
                          <m:rPr>
                            <m:sty m:val="p"/>
                          </m:rPr>
                          <a:rPr lang="el-GR" i="1">
                            <a:latin typeface="Cambria Math"/>
                            <a:ea typeface="Cambria Math"/>
                          </a:rPr>
                          <m:t>Ω</m:t>
                        </m:r>
                      </m:num>
                      <m:den>
                        <m:r>
                          <a:rPr lang="en-US" i="1">
                            <a:latin typeface="Cambria Math"/>
                          </a:rPr>
                          <m:t>0.</m:t>
                        </m:r>
                        <m:r>
                          <a:rPr lang="en-US" b="0" i="1" smtClean="0">
                            <a:latin typeface="Cambria Math"/>
                          </a:rPr>
                          <m:t>2</m:t>
                        </m:r>
                        <m:r>
                          <a:rPr lang="en-US" i="1">
                            <a:latin typeface="Cambria Math"/>
                          </a:rPr>
                          <m:t>5</m:t>
                        </m:r>
                        <m:nary>
                          <m:naryPr>
                            <m:limLoc m:val="undOvr"/>
                            <m:subHide m:val="on"/>
                            <m:supHide m:val="on"/>
                            <m:ctrlPr>
                              <a:rPr lang="en-US" i="1">
                                <a:latin typeface="Cambria Math"/>
                              </a:rPr>
                            </m:ctrlPr>
                          </m:naryPr>
                          <m:sub/>
                          <m:sup/>
                          <m:e>
                            <m:r>
                              <m:rPr>
                                <m:sty m:val="p"/>
                              </m:rPr>
                              <a:rPr lang="en-US">
                                <a:latin typeface="Cambria Math"/>
                              </a:rPr>
                              <m:t>d</m:t>
                            </m:r>
                          </m:e>
                        </m:nary>
                        <m:r>
                          <m:rPr>
                            <m:sty m:val="p"/>
                          </m:rPr>
                          <a:rPr lang="el-GR" i="1">
                            <a:latin typeface="Cambria Math"/>
                            <a:ea typeface="Cambria Math"/>
                          </a:rPr>
                          <m:t>Ω</m:t>
                        </m:r>
                      </m:den>
                    </m:f>
                    <m:r>
                      <a:rPr lang="en-US" i="1">
                        <a:latin typeface="Cambria Math"/>
                      </a:rPr>
                      <m:t>&lt;1</m:t>
                    </m:r>
                  </m:oMath>
                </a14:m>
                <a:endParaRPr lang="en-US" dirty="0" smtClean="0"/>
              </a:p>
            </p:txBody>
          </p:sp>
        </mc:Choice>
        <mc:Fallback xmlns="">
          <p:sp>
            <p:nvSpPr>
              <p:cNvPr id="17" name="TextBox 16"/>
              <p:cNvSpPr txBox="1">
                <a:spLocks noRot="1" noChangeAspect="1" noMove="1" noResize="1" noEditPoints="1" noAdjustHandles="1" noChangeArrowheads="1" noChangeShapeType="1" noTextEdit="1"/>
              </p:cNvSpPr>
              <p:nvPr/>
            </p:nvSpPr>
            <p:spPr>
              <a:xfrm>
                <a:off x="193831" y="1486830"/>
                <a:ext cx="4378169" cy="2403030"/>
              </a:xfrm>
              <a:prstGeom prst="rect">
                <a:avLst/>
              </a:prstGeom>
              <a:blipFill rotWithShape="1">
                <a:blip r:embed="rId10"/>
                <a:stretch>
                  <a:fillRect l="-975" t="-1269"/>
                </a:stretch>
              </a:blipFill>
            </p:spPr>
            <p:txBody>
              <a:bodyPr/>
              <a:lstStyle/>
              <a:p>
                <a:r>
                  <a:rPr lang="en-US">
                    <a:noFill/>
                  </a:rPr>
                  <a:t> </a:t>
                </a:r>
              </a:p>
            </p:txBody>
          </p:sp>
        </mc:Fallback>
      </mc:AlternateContent>
      <p:sp>
        <p:nvSpPr>
          <p:cNvPr id="5" name="Title 4"/>
          <p:cNvSpPr>
            <a:spLocks noGrp="1"/>
          </p:cNvSpPr>
          <p:nvPr>
            <p:ph type="title"/>
          </p:nvPr>
        </p:nvSpPr>
        <p:spPr/>
        <p:txBody>
          <a:bodyPr>
            <a:normAutofit fontScale="90000"/>
          </a:bodyPr>
          <a:lstStyle/>
          <a:p>
            <a:r>
              <a:rPr lang="en-US" dirty="0" smtClean="0"/>
              <a:t>Incompressible </a:t>
            </a:r>
            <a:r>
              <a:rPr lang="en-US" dirty="0" err="1" smtClean="0"/>
              <a:t>Navier</a:t>
            </a:r>
            <a:r>
              <a:rPr lang="en-US" dirty="0" smtClean="0"/>
              <a:t>-Stokes flow topology optimization</a:t>
            </a:r>
            <a:endParaRPr lang="en-US" dirty="0"/>
          </a:p>
        </p:txBody>
      </p:sp>
      <mc:AlternateContent xmlns:mc="http://schemas.openxmlformats.org/markup-compatibility/2006" xmlns:a14="http://schemas.microsoft.com/office/drawing/2010/main">
        <mc:Choice Requires="a14">
          <p:sp>
            <p:nvSpPr>
              <p:cNvPr id="9" name="Rectangle 8"/>
              <p:cNvSpPr/>
              <p:nvPr/>
            </p:nvSpPr>
            <p:spPr>
              <a:xfrm>
                <a:off x="0" y="6524119"/>
                <a:ext cx="3196741" cy="307777"/>
              </a:xfrm>
              <a:prstGeom prst="rect">
                <a:avLst/>
              </a:prstGeom>
            </p:spPr>
            <p:txBody>
              <a:bodyPr wrap="square">
                <a:spAutoFit/>
              </a:bodyPr>
              <a:lstStyle/>
              <a:p>
                <a:pPr algn="ctr"/>
                <a14:m>
                  <m:oMath xmlns:m="http://schemas.openxmlformats.org/officeDocument/2006/math">
                    <m:r>
                      <a:rPr lang="en-US" sz="1400" i="1" dirty="0" smtClean="0">
                        <a:latin typeface="Cambria Math"/>
                      </a:rPr>
                      <m:t>4</m:t>
                    </m:r>
                    <m:r>
                      <a:rPr lang="en-US" sz="1400" b="0" i="1" dirty="0" smtClean="0">
                        <a:latin typeface="Cambria Math"/>
                      </a:rPr>
                      <m:t>0</m:t>
                    </m:r>
                    <m:r>
                      <a:rPr lang="en-US" sz="1400" i="1" dirty="0" smtClean="0">
                        <a:latin typeface="Cambria Math"/>
                        <a:ea typeface="Cambria Math"/>
                      </a:rPr>
                      <m:t>×</m:t>
                    </m:r>
                    <m:r>
                      <a:rPr lang="en-US" sz="1400" b="0" i="1" dirty="0" smtClean="0">
                        <a:latin typeface="Cambria Math"/>
                        <a:ea typeface="Cambria Math"/>
                      </a:rPr>
                      <m:t>4</m:t>
                    </m:r>
                    <m:r>
                      <a:rPr lang="en-US" sz="1400" i="1" dirty="0" smtClean="0">
                        <a:latin typeface="Cambria Math"/>
                      </a:rPr>
                      <m:t>0</m:t>
                    </m:r>
                  </m:oMath>
                </a14:m>
                <a:r>
                  <a:rPr lang="en-US" sz="1400" dirty="0" smtClean="0"/>
                  <a:t> </a:t>
                </a:r>
                <a:r>
                  <a:rPr lang="en-US" sz="1400" dirty="0"/>
                  <a:t>quadrilateral linear </a:t>
                </a:r>
                <a:r>
                  <a:rPr lang="en-US" sz="1400" dirty="0" smtClean="0"/>
                  <a:t>elements</a:t>
                </a:r>
              </a:p>
            </p:txBody>
          </p:sp>
        </mc:Choice>
        <mc:Fallback xmlns="">
          <p:sp>
            <p:nvSpPr>
              <p:cNvPr id="9" name="Rectangle 8"/>
              <p:cNvSpPr>
                <a:spLocks noRot="1" noChangeAspect="1" noMove="1" noResize="1" noEditPoints="1" noAdjustHandles="1" noChangeArrowheads="1" noChangeShapeType="1" noTextEdit="1"/>
              </p:cNvSpPr>
              <p:nvPr/>
            </p:nvSpPr>
            <p:spPr>
              <a:xfrm>
                <a:off x="0" y="6524119"/>
                <a:ext cx="3196741" cy="307777"/>
              </a:xfrm>
              <a:prstGeom prst="rect">
                <a:avLst/>
              </a:prstGeom>
              <a:blipFill rotWithShape="1">
                <a:blip r:embed="rId11"/>
                <a:stretch>
                  <a:fillRect t="-1961" b="-17647"/>
                </a:stretch>
              </a:blipFill>
            </p:spPr>
            <p:txBody>
              <a:bodyPr/>
              <a:lstStyle/>
              <a:p>
                <a:r>
                  <a:rPr lang="en-US">
                    <a:noFill/>
                  </a:rPr>
                  <a:t> </a:t>
                </a:r>
              </a:p>
            </p:txBody>
          </p:sp>
        </mc:Fallback>
      </mc:AlternateContent>
      <p:sp>
        <p:nvSpPr>
          <p:cNvPr id="22" name="Rectangle 21"/>
          <p:cNvSpPr/>
          <p:nvPr/>
        </p:nvSpPr>
        <p:spPr>
          <a:xfrm>
            <a:off x="3196741" y="6524118"/>
            <a:ext cx="2743200" cy="307777"/>
          </a:xfrm>
          <a:prstGeom prst="rect">
            <a:avLst/>
          </a:prstGeom>
        </p:spPr>
        <p:txBody>
          <a:bodyPr wrap="square">
            <a:spAutoFit/>
          </a:bodyPr>
          <a:lstStyle/>
          <a:p>
            <a:pPr algn="ctr"/>
            <a:r>
              <a:rPr lang="en-US" sz="1400" dirty="0" smtClean="0"/>
              <a:t>Optimized geometry.</a:t>
            </a:r>
          </a:p>
        </p:txBody>
      </p:sp>
      <p:sp>
        <p:nvSpPr>
          <p:cNvPr id="24" name="Rectangle 23"/>
          <p:cNvSpPr/>
          <p:nvPr/>
        </p:nvSpPr>
        <p:spPr>
          <a:xfrm>
            <a:off x="4881070" y="2084825"/>
            <a:ext cx="2286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881070" y="2313425"/>
            <a:ext cx="2286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p:cNvSpPr txBox="1"/>
              <p:nvPr/>
            </p:nvSpPr>
            <p:spPr>
              <a:xfrm>
                <a:off x="-113410" y="4972425"/>
                <a:ext cx="652885" cy="261610"/>
              </a:xfrm>
              <a:prstGeom prst="rect">
                <a:avLst/>
              </a:prstGeom>
              <a:noFill/>
            </p:spPr>
            <p:txBody>
              <a:bodyPr wrap="square" rtlCol="0">
                <a:spAutoFit/>
              </a:bodyPr>
              <a:lstStyle/>
              <a:p>
                <a:pPr/>
                <a14:m>
                  <m:oMathPara xmlns:m="http://schemas.openxmlformats.org/officeDocument/2006/math">
                    <m:oMathParaPr>
                      <m:jc m:val="right"/>
                    </m:oMathParaPr>
                    <m:oMath xmlns:m="http://schemas.openxmlformats.org/officeDocument/2006/math">
                      <m:sSub>
                        <m:sSubPr>
                          <m:ctrlPr>
                            <a:rPr lang="en-US" sz="1050" i="1" smtClean="0">
                              <a:latin typeface="Cambria Math"/>
                            </a:rPr>
                          </m:ctrlPr>
                        </m:sSubPr>
                        <m:e>
                          <m:r>
                            <a:rPr lang="en-US" sz="1050" b="0" i="1" smtClean="0">
                              <a:latin typeface="Cambria Math"/>
                            </a:rPr>
                            <m:t>𝑢</m:t>
                          </m:r>
                        </m:e>
                        <m:sub>
                          <m:r>
                            <a:rPr lang="en-US" sz="1050" b="0" i="1" smtClean="0">
                              <a:latin typeface="Cambria Math"/>
                            </a:rPr>
                            <m:t>𝑥</m:t>
                          </m:r>
                        </m:sub>
                      </m:sSub>
                      <m:r>
                        <a:rPr lang="en-US" sz="1050" b="0" i="1" smtClean="0">
                          <a:latin typeface="Cambria Math"/>
                        </a:rPr>
                        <m:t>=1</m:t>
                      </m:r>
                    </m:oMath>
                  </m:oMathPara>
                </a14:m>
                <a:endParaRPr lang="en-US" sz="1050" dirty="0"/>
              </a:p>
            </p:txBody>
          </p:sp>
        </mc:Choice>
        <mc:Fallback xmlns="">
          <p:sp>
            <p:nvSpPr>
              <p:cNvPr id="14" name="TextBox 13"/>
              <p:cNvSpPr txBox="1">
                <a:spLocks noRot="1" noChangeAspect="1" noMove="1" noResize="1" noEditPoints="1" noAdjustHandles="1" noChangeArrowheads="1" noChangeShapeType="1" noTextEdit="1"/>
              </p:cNvSpPr>
              <p:nvPr/>
            </p:nvSpPr>
            <p:spPr>
              <a:xfrm>
                <a:off x="-113410" y="4972425"/>
                <a:ext cx="652885" cy="261610"/>
              </a:xfrm>
              <a:prstGeom prst="rect">
                <a:avLst/>
              </a:prstGeom>
              <a:blipFill rotWithShape="1">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1192360" y="6232565"/>
                <a:ext cx="652885" cy="261610"/>
              </a:xfrm>
              <a:prstGeom prst="rect">
                <a:avLst/>
              </a:prstGeom>
              <a:noFill/>
            </p:spPr>
            <p:txBody>
              <a:bodyPr wrap="square" rtlCol="0">
                <a:spAutoFit/>
              </a:bodyPr>
              <a:lstStyle/>
              <a:p>
                <a:pPr/>
                <a14:m>
                  <m:oMathPara xmlns:m="http://schemas.openxmlformats.org/officeDocument/2006/math">
                    <m:oMathParaPr>
                      <m:jc m:val="right"/>
                    </m:oMathParaPr>
                    <m:oMath xmlns:m="http://schemas.openxmlformats.org/officeDocument/2006/math">
                      <m:r>
                        <a:rPr lang="en-US" sz="1050" i="1" smtClean="0">
                          <a:latin typeface="Cambria Math"/>
                        </a:rPr>
                        <m:t>𝑝</m:t>
                      </m:r>
                      <m:r>
                        <a:rPr lang="en-US" sz="1050" b="0" i="1" smtClean="0">
                          <a:latin typeface="Cambria Math"/>
                        </a:rPr>
                        <m:t>=0</m:t>
                      </m:r>
                    </m:oMath>
                  </m:oMathPara>
                </a14:m>
                <a:endParaRPr lang="en-US" sz="1050" dirty="0"/>
              </a:p>
            </p:txBody>
          </p:sp>
        </mc:Choice>
        <mc:Fallback xmlns="">
          <p:sp>
            <p:nvSpPr>
              <p:cNvPr id="27" name="TextBox 26"/>
              <p:cNvSpPr txBox="1">
                <a:spLocks noRot="1" noChangeAspect="1" noMove="1" noResize="1" noEditPoints="1" noAdjustHandles="1" noChangeArrowheads="1" noChangeShapeType="1" noTextEdit="1"/>
              </p:cNvSpPr>
              <p:nvPr/>
            </p:nvSpPr>
            <p:spPr>
              <a:xfrm>
                <a:off x="1192360" y="6232565"/>
                <a:ext cx="652885" cy="261610"/>
              </a:xfrm>
              <a:prstGeom prst="rect">
                <a:avLst/>
              </a:prstGeom>
              <a:blipFill rotWithShape="1">
                <a:blip r:embed="rId13"/>
                <a:stretch>
                  <a:fillRect/>
                </a:stretch>
              </a:blipFill>
            </p:spPr>
            <p:txBody>
              <a:bodyPr/>
              <a:lstStyle/>
              <a:p>
                <a:r>
                  <a:rPr lang="en-US">
                    <a:noFill/>
                  </a:rPr>
                  <a:t> </a:t>
                </a:r>
              </a:p>
            </p:txBody>
          </p:sp>
        </mc:Fallback>
      </mc:AlternateContent>
      <p:pic>
        <p:nvPicPr>
          <p:cNvPr id="6" name="Picture 5"/>
          <p:cNvPicPr>
            <a:picLocks noChangeAspect="1"/>
          </p:cNvPicPr>
          <p:nvPr/>
        </p:nvPicPr>
        <p:blipFill rotWithShape="1">
          <a:blip r:embed="rId14">
            <a:extLst>
              <a:ext uri="{28A0092B-C50C-407E-A947-70E740481C1C}">
                <a14:useLocalDpi xmlns:a14="http://schemas.microsoft.com/office/drawing/2010/main" val="0"/>
              </a:ext>
            </a:extLst>
          </a:blip>
          <a:srcRect l="30000" t="5432" r="28181" b="5013"/>
          <a:stretch/>
        </p:blipFill>
        <p:spPr>
          <a:xfrm>
            <a:off x="8028450" y="2542025"/>
            <a:ext cx="2971800" cy="3032957"/>
          </a:xfrm>
          <a:prstGeom prst="rect">
            <a:avLst/>
          </a:prstGeom>
        </p:spPr>
      </p:pic>
    </p:spTree>
    <p:extLst>
      <p:ext uri="{BB962C8B-B14F-4D97-AF65-F5344CB8AC3E}">
        <p14:creationId xmlns:p14="http://schemas.microsoft.com/office/powerpoint/2010/main" val="1456064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10200" fill="hold"/>
                                        <p:tgtEl>
                                          <p:spTgt spid="4"/>
                                        </p:tgtEl>
                                      </p:cBhvr>
                                    </p:cmd>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37" repeatCount="indefinite" fill="hold" display="0">
                  <p:stCondLst>
                    <p:cond delay="indefinite"/>
                  </p:stCondLst>
                </p:cTn>
                <p:tgtEl>
                  <p:spTgt spid="4"/>
                </p:tgtEl>
              </p:cMediaNode>
            </p:video>
          </p:childTnLst>
        </p:cTn>
      </p:par>
    </p:tnLst>
    <p:bldLst>
      <p:bldP spid="11" grpId="0"/>
      <p:bldP spid="12" grpId="0"/>
      <p:bldP spid="9" grpId="0"/>
      <p:bldP spid="22" grpId="0"/>
      <p:bldP spid="24" grpId="0" animBg="1"/>
      <p:bldP spid="25" grpId="0" animBg="1"/>
      <p:bldP spid="14" grpId="0"/>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58510"/>
            <a:ext cx="8229600" cy="1143000"/>
          </a:xfrm>
        </p:spPr>
        <p:txBody>
          <a:bodyPr/>
          <a:lstStyle/>
          <a:p>
            <a:r>
              <a:rPr lang="en-US" dirty="0" smtClean="0"/>
              <a:t>Density topology optimization</a:t>
            </a:r>
            <a:endParaRPr lang="en-US" dirty="0"/>
          </a:p>
        </p:txBody>
      </p:sp>
      <p:pic>
        <p:nvPicPr>
          <p:cNvPr id="6" name="Content Placeholder 6"/>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0" y="2705592"/>
            <a:ext cx="3657600" cy="2514600"/>
          </a:xfrm>
        </p:spPr>
      </p:pic>
      <p:cxnSp>
        <p:nvCxnSpPr>
          <p:cNvPr id="3" name="Straight Arrow Connector 2"/>
          <p:cNvCxnSpPr>
            <a:stCxn id="13" idx="1"/>
          </p:cNvCxnSpPr>
          <p:nvPr/>
        </p:nvCxnSpPr>
        <p:spPr>
          <a:xfrm flipH="1">
            <a:off x="2459726" y="3204302"/>
            <a:ext cx="1497794"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6" idx="1"/>
          </p:cNvCxnSpPr>
          <p:nvPr/>
        </p:nvCxnSpPr>
        <p:spPr>
          <a:xfrm flipH="1" flipV="1">
            <a:off x="2306105" y="3928265"/>
            <a:ext cx="1651415" cy="39208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Rectangle 12"/>
              <p:cNvSpPr/>
              <p:nvPr/>
            </p:nvSpPr>
            <p:spPr>
              <a:xfrm>
                <a:off x="3957520" y="3004247"/>
                <a:ext cx="2634888" cy="400110"/>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a:ea typeface="Cambria Math"/>
                        </a:rPr>
                        <m:t>𝜌</m:t>
                      </m:r>
                      <m:d>
                        <m:dPr>
                          <m:ctrlPr>
                            <a:rPr lang="en-US" sz="2000" i="1" dirty="0">
                              <a:latin typeface="Cambria Math"/>
                              <a:ea typeface="Cambria Math"/>
                            </a:rPr>
                          </m:ctrlPr>
                        </m:dPr>
                        <m:e>
                          <m:r>
                            <a:rPr lang="en-US" sz="2000" b="1" dirty="0">
                              <a:latin typeface="Cambria Math"/>
                              <a:ea typeface="Cambria Math"/>
                            </a:rPr>
                            <m:t>𝐱</m:t>
                          </m:r>
                        </m:e>
                      </m:d>
                      <m:r>
                        <a:rPr lang="en-US" sz="2000" b="1" i="1" dirty="0" smtClean="0">
                          <a:latin typeface="Cambria Math"/>
                          <a:ea typeface="Cambria Math"/>
                        </a:rPr>
                        <m:t>=</m:t>
                      </m:r>
                      <m:r>
                        <a:rPr lang="en-US" sz="2000" b="1" i="1" dirty="0" smtClean="0">
                          <a:latin typeface="Cambria Math"/>
                          <a:ea typeface="Cambria Math"/>
                        </a:rPr>
                        <m:t>𝟏</m:t>
                      </m:r>
                      <m:r>
                        <a:rPr lang="en-US" sz="2000" b="1" i="1" dirty="0" smtClean="0">
                          <a:latin typeface="Cambria Math"/>
                          <a:ea typeface="Cambria Math"/>
                        </a:rPr>
                        <m:t>→</m:t>
                      </m:r>
                      <m:r>
                        <a:rPr lang="en-US" sz="2000" b="1" i="0" dirty="0" smtClean="0">
                          <a:latin typeface="Cambria Math"/>
                          <a:ea typeface="Cambria Math"/>
                        </a:rPr>
                        <m:t>𝐦𝐚𝐭𝐞𝐫𝐢𝐚𝐥</m:t>
                      </m:r>
                    </m:oMath>
                  </m:oMathPara>
                </a14:m>
                <a:endParaRPr lang="en-US" sz="2000" dirty="0"/>
              </a:p>
            </p:txBody>
          </p:sp>
        </mc:Choice>
        <mc:Fallback>
          <p:sp>
            <p:nvSpPr>
              <p:cNvPr id="13" name="Rectangle 12"/>
              <p:cNvSpPr>
                <a:spLocks noRot="1" noChangeAspect="1" noMove="1" noResize="1" noEditPoints="1" noAdjustHandles="1" noChangeArrowheads="1" noChangeShapeType="1" noTextEdit="1"/>
              </p:cNvSpPr>
              <p:nvPr/>
            </p:nvSpPr>
            <p:spPr>
              <a:xfrm>
                <a:off x="3957520" y="3004247"/>
                <a:ext cx="2634888" cy="400110"/>
              </a:xfrm>
              <a:prstGeom prst="rect">
                <a:avLst/>
              </a:prstGeom>
              <a:blipFill rotWithShape="1">
                <a:blip r:embed="rId4"/>
                <a:stretch>
                  <a:fillRect b="-769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Rectangle 15"/>
              <p:cNvSpPr/>
              <p:nvPr/>
            </p:nvSpPr>
            <p:spPr>
              <a:xfrm>
                <a:off x="3957520" y="4120290"/>
                <a:ext cx="2121928" cy="400110"/>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a:ea typeface="Cambria Math"/>
                        </a:rPr>
                        <m:t>𝜌</m:t>
                      </m:r>
                      <m:d>
                        <m:dPr>
                          <m:ctrlPr>
                            <a:rPr lang="en-US" sz="2000" i="1" dirty="0">
                              <a:latin typeface="Cambria Math"/>
                              <a:ea typeface="Cambria Math"/>
                            </a:rPr>
                          </m:ctrlPr>
                        </m:dPr>
                        <m:e>
                          <m:r>
                            <a:rPr lang="en-US" sz="2000" b="1" dirty="0">
                              <a:latin typeface="Cambria Math"/>
                              <a:ea typeface="Cambria Math"/>
                            </a:rPr>
                            <m:t>𝐱</m:t>
                          </m:r>
                        </m:e>
                      </m:d>
                      <m:r>
                        <a:rPr lang="en-US" sz="2000" b="1" i="1" dirty="0" smtClean="0">
                          <a:latin typeface="Cambria Math"/>
                          <a:ea typeface="Cambria Math"/>
                        </a:rPr>
                        <m:t>=</m:t>
                      </m:r>
                      <m:r>
                        <a:rPr lang="en-US" sz="2000" b="1" i="1" dirty="0" smtClean="0">
                          <a:latin typeface="Cambria Math"/>
                          <a:ea typeface="Cambria Math"/>
                        </a:rPr>
                        <m:t>𝟎</m:t>
                      </m:r>
                      <m:r>
                        <a:rPr lang="en-US" sz="2000" b="1" i="1" dirty="0" smtClean="0">
                          <a:latin typeface="Cambria Math"/>
                          <a:ea typeface="Cambria Math"/>
                        </a:rPr>
                        <m:t>→</m:t>
                      </m:r>
                      <m:r>
                        <a:rPr lang="en-US" sz="2000" b="1" i="0" dirty="0" smtClean="0">
                          <a:latin typeface="Cambria Math"/>
                          <a:ea typeface="Cambria Math"/>
                        </a:rPr>
                        <m:t>𝐯𝐨𝐢𝐝</m:t>
                      </m:r>
                    </m:oMath>
                  </m:oMathPara>
                </a14:m>
                <a:endParaRPr lang="en-US" sz="2000" dirty="0"/>
              </a:p>
            </p:txBody>
          </p:sp>
        </mc:Choice>
        <mc:Fallback>
          <p:sp>
            <p:nvSpPr>
              <p:cNvPr id="16" name="Rectangle 15"/>
              <p:cNvSpPr>
                <a:spLocks noRot="1" noChangeAspect="1" noMove="1" noResize="1" noEditPoints="1" noAdjustHandles="1" noChangeArrowheads="1" noChangeShapeType="1" noTextEdit="1"/>
              </p:cNvSpPr>
              <p:nvPr/>
            </p:nvSpPr>
            <p:spPr>
              <a:xfrm>
                <a:off x="3957520" y="4120290"/>
                <a:ext cx="2121928" cy="400110"/>
              </a:xfrm>
              <a:prstGeom prst="rect">
                <a:avLst/>
              </a:prstGeom>
              <a:blipFill rotWithShape="1">
                <a:blip r:embed="rId5"/>
                <a:stretch>
                  <a:fillRect b="-606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Rectangle 22"/>
              <p:cNvSpPr/>
              <p:nvPr/>
            </p:nvSpPr>
            <p:spPr>
              <a:xfrm>
                <a:off x="0" y="1636290"/>
                <a:ext cx="5685745" cy="1015663"/>
              </a:xfrm>
              <a:prstGeom prst="rect">
                <a:avLst/>
              </a:prstGeom>
            </p:spPr>
            <p:txBody>
              <a:bodyPr wrap="square">
                <a:spAutoFit/>
              </a:bodyPr>
              <a:lstStyle/>
              <a:p>
                <a:r>
                  <a:rPr lang="en-US" sz="2000" b="1" dirty="0" smtClean="0"/>
                  <a:t>Problem </a:t>
                </a:r>
                <a:r>
                  <a:rPr lang="en-US" sz="2000" b="1" dirty="0"/>
                  <a:t>solved </a:t>
                </a:r>
                <a:r>
                  <a:rPr lang="en-US" sz="2000" b="1" dirty="0"/>
                  <a:t>by </a:t>
                </a:r>
                <a:r>
                  <a:rPr lang="en-US" sz="2000" b="1" dirty="0" smtClean="0"/>
                  <a:t>introducing:</a:t>
                </a:r>
              </a:p>
              <a:p>
                <a:r>
                  <a:rPr lang="en-US" sz="2000" dirty="0" smtClean="0"/>
                  <a:t>Fictitious </a:t>
                </a:r>
                <a:r>
                  <a:rPr lang="en-US" sz="2000" dirty="0"/>
                  <a:t>porous material with </a:t>
                </a:r>
                <a:r>
                  <a:rPr lang="en-US" sz="2000" dirty="0" smtClean="0"/>
                  <a:t>density </a:t>
                </a:r>
                <a14:m>
                  <m:oMath xmlns:m="http://schemas.openxmlformats.org/officeDocument/2006/math">
                    <m:r>
                      <a:rPr lang="en-US" sz="2000" i="1" dirty="0">
                        <a:latin typeface="Cambria Math"/>
                        <a:ea typeface="Cambria Math"/>
                      </a:rPr>
                      <m:t>0&lt;</m:t>
                    </m:r>
                    <m:r>
                      <a:rPr lang="en-US" sz="2000" i="1" dirty="0">
                        <a:latin typeface="Cambria Math"/>
                        <a:ea typeface="Cambria Math"/>
                      </a:rPr>
                      <m:t>𝜌</m:t>
                    </m:r>
                    <m:d>
                      <m:dPr>
                        <m:ctrlPr>
                          <a:rPr lang="en-US" sz="2000" i="1" dirty="0">
                            <a:latin typeface="Cambria Math"/>
                            <a:ea typeface="Cambria Math"/>
                          </a:rPr>
                        </m:ctrlPr>
                      </m:dPr>
                      <m:e>
                        <m:r>
                          <a:rPr lang="en-US" sz="2000" b="1" dirty="0">
                            <a:latin typeface="Cambria Math"/>
                            <a:ea typeface="Cambria Math"/>
                          </a:rPr>
                          <m:t>𝐱</m:t>
                        </m:r>
                      </m:e>
                    </m:d>
                    <m:r>
                      <a:rPr lang="en-US" sz="2000" i="1" dirty="0">
                        <a:latin typeface="Cambria Math"/>
                        <a:ea typeface="Cambria Math"/>
                      </a:rPr>
                      <m:t>&lt;1</m:t>
                    </m:r>
                  </m:oMath>
                </a14:m>
                <a:endParaRPr lang="en-US" sz="2000" dirty="0" smtClean="0"/>
              </a:p>
            </p:txBody>
          </p:sp>
        </mc:Choice>
        <mc:Fallback>
          <p:sp>
            <p:nvSpPr>
              <p:cNvPr id="23" name="Rectangle 22"/>
              <p:cNvSpPr>
                <a:spLocks noRot="1" noChangeAspect="1" noMove="1" noResize="1" noEditPoints="1" noAdjustHandles="1" noChangeArrowheads="1" noChangeShapeType="1" noTextEdit="1"/>
              </p:cNvSpPr>
              <p:nvPr/>
            </p:nvSpPr>
            <p:spPr>
              <a:xfrm>
                <a:off x="0" y="1636290"/>
                <a:ext cx="5685745" cy="1015663"/>
              </a:xfrm>
              <a:prstGeom prst="rect">
                <a:avLst/>
              </a:prstGeom>
              <a:blipFill rotWithShape="1">
                <a:blip r:embed="rId6"/>
                <a:stretch>
                  <a:fillRect l="-1072" t="-2994" b="-1796"/>
                </a:stretch>
              </a:blipFill>
            </p:spPr>
            <p:txBody>
              <a:bodyPr/>
              <a:lstStyle/>
              <a:p>
                <a:r>
                  <a:rPr lang="en-US">
                    <a:noFill/>
                  </a:rPr>
                  <a:t> </a:t>
                </a:r>
              </a:p>
            </p:txBody>
          </p:sp>
        </mc:Fallback>
      </mc:AlternateContent>
      <p:sp>
        <p:nvSpPr>
          <p:cNvPr id="24" name="Rectangle 23"/>
          <p:cNvSpPr/>
          <p:nvPr/>
        </p:nvSpPr>
        <p:spPr>
          <a:xfrm>
            <a:off x="3076375" y="5426060"/>
            <a:ext cx="3830371" cy="1323439"/>
          </a:xfrm>
          <a:prstGeom prst="rect">
            <a:avLst/>
          </a:prstGeom>
        </p:spPr>
        <p:txBody>
          <a:bodyPr wrap="square">
            <a:spAutoFit/>
          </a:bodyPr>
          <a:lstStyle/>
          <a:p>
            <a:pPr algn="ctr"/>
            <a:r>
              <a:rPr lang="en-US" sz="2000" dirty="0" smtClean="0"/>
              <a:t>Optimum </a:t>
            </a:r>
            <a:r>
              <a:rPr lang="en-US" sz="2000" dirty="0"/>
              <a:t>density distribution is found by a nonlinear mathematical programming algorithm.</a:t>
            </a:r>
            <a:endParaRPr lang="en-US" sz="2000" dirty="0"/>
          </a:p>
        </p:txBody>
      </p:sp>
      <p:sp>
        <p:nvSpPr>
          <p:cNvPr id="50" name="Rectangle 49"/>
          <p:cNvSpPr/>
          <p:nvPr/>
        </p:nvSpPr>
        <p:spPr>
          <a:xfrm>
            <a:off x="6504004" y="4519142"/>
            <a:ext cx="2514600" cy="646331"/>
          </a:xfrm>
          <a:prstGeom prst="rect">
            <a:avLst/>
          </a:prstGeom>
          <a:ln w="28575">
            <a:solidFill>
              <a:schemeClr val="tx1"/>
            </a:solidFill>
          </a:ln>
        </p:spPr>
        <p:txBody>
          <a:bodyPr wrap="square">
            <a:spAutoFit/>
          </a:bodyPr>
          <a:lstStyle/>
          <a:p>
            <a:pPr algn="ctr"/>
            <a:r>
              <a:rPr lang="en-US" dirty="0"/>
              <a:t>T</a:t>
            </a:r>
            <a:r>
              <a:rPr lang="en-US" dirty="0" smtClean="0"/>
              <a:t>reated </a:t>
            </a:r>
            <a:r>
              <a:rPr lang="en-US" dirty="0"/>
              <a:t>as design variables.</a:t>
            </a:r>
          </a:p>
        </p:txBody>
      </p:sp>
      <p:sp>
        <p:nvSpPr>
          <p:cNvPr id="53" name="Rectangle 52"/>
          <p:cNvSpPr/>
          <p:nvPr/>
        </p:nvSpPr>
        <p:spPr>
          <a:xfrm>
            <a:off x="6512380" y="3447048"/>
            <a:ext cx="2514600" cy="646331"/>
          </a:xfrm>
          <a:prstGeom prst="rect">
            <a:avLst/>
          </a:prstGeom>
          <a:ln w="28575">
            <a:solidFill>
              <a:schemeClr val="tx1"/>
            </a:solidFill>
          </a:ln>
        </p:spPr>
        <p:txBody>
          <a:bodyPr wrap="square">
            <a:spAutoFit/>
          </a:bodyPr>
          <a:lstStyle/>
          <a:p>
            <a:pPr algn="ctr"/>
            <a:r>
              <a:rPr lang="en-US" dirty="0"/>
              <a:t>Discretized with elements/nodes. </a:t>
            </a:r>
          </a:p>
        </p:txBody>
      </p:sp>
      <p:cxnSp>
        <p:nvCxnSpPr>
          <p:cNvPr id="65" name="Straight Arrow Connector 64"/>
          <p:cNvCxnSpPr>
            <a:stCxn id="53" idx="2"/>
            <a:endCxn id="50" idx="0"/>
          </p:cNvCxnSpPr>
          <p:nvPr/>
        </p:nvCxnSpPr>
        <p:spPr>
          <a:xfrm flipH="1">
            <a:off x="7761304" y="4093379"/>
            <a:ext cx="8376" cy="42576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7" name="Rectangle 76"/>
              <p:cNvSpPr/>
              <p:nvPr/>
            </p:nvSpPr>
            <p:spPr>
              <a:xfrm>
                <a:off x="6512380" y="2651953"/>
                <a:ext cx="2514600" cy="369332"/>
              </a:xfrm>
              <a:prstGeom prst="rect">
                <a:avLst/>
              </a:prstGeom>
              <a:ln w="28575">
                <a:solidFill>
                  <a:schemeClr val="tx1"/>
                </a:solidFill>
              </a:ln>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dirty="0">
                          <a:latin typeface="Cambria Math"/>
                          <a:ea typeface="Cambria Math"/>
                        </a:rPr>
                        <m:t>𝜌</m:t>
                      </m:r>
                    </m:oMath>
                  </m:oMathPara>
                </a14:m>
                <a:endParaRPr lang="en-US" dirty="0"/>
              </a:p>
            </p:txBody>
          </p:sp>
        </mc:Choice>
        <mc:Fallback>
          <p:sp>
            <p:nvSpPr>
              <p:cNvPr id="77" name="Rectangle 76"/>
              <p:cNvSpPr>
                <a:spLocks noRot="1" noChangeAspect="1" noMove="1" noResize="1" noEditPoints="1" noAdjustHandles="1" noChangeArrowheads="1" noChangeShapeType="1" noTextEdit="1"/>
              </p:cNvSpPr>
              <p:nvPr/>
            </p:nvSpPr>
            <p:spPr>
              <a:xfrm>
                <a:off x="6512380" y="2651953"/>
                <a:ext cx="2514600" cy="369332"/>
              </a:xfrm>
              <a:prstGeom prst="rect">
                <a:avLst/>
              </a:prstGeom>
              <a:blipFill rotWithShape="1">
                <a:blip r:embed="rId7"/>
                <a:stretch>
                  <a:fillRect/>
                </a:stretch>
              </a:blipFill>
              <a:ln w="28575">
                <a:solidFill>
                  <a:schemeClr val="tx1"/>
                </a:solidFill>
              </a:ln>
            </p:spPr>
            <p:txBody>
              <a:bodyPr/>
              <a:lstStyle/>
              <a:p>
                <a:r>
                  <a:rPr lang="en-US">
                    <a:noFill/>
                  </a:rPr>
                  <a:t> </a:t>
                </a:r>
              </a:p>
            </p:txBody>
          </p:sp>
        </mc:Fallback>
      </mc:AlternateContent>
      <p:cxnSp>
        <p:nvCxnSpPr>
          <p:cNvPr id="78" name="Straight Arrow Connector 77"/>
          <p:cNvCxnSpPr/>
          <p:nvPr/>
        </p:nvCxnSpPr>
        <p:spPr>
          <a:xfrm flipH="1">
            <a:off x="7752928" y="3021285"/>
            <a:ext cx="8376" cy="42576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675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23" grpId="0"/>
      <p:bldP spid="24" grpId="0"/>
      <p:bldP spid="50" grpId="0" animBg="1"/>
      <p:bldP spid="53" grpId="0" animBg="1"/>
      <p:bldP spid="7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Density optimization methods</a:t>
            </a:r>
            <a:endParaRPr lang="en-US" dirty="0"/>
          </a:p>
        </p:txBody>
      </p:sp>
      <p:pic>
        <p:nvPicPr>
          <p:cNvPr id="9" name="Content Placeholder 17"/>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228600" y="1201510"/>
            <a:ext cx="4114800" cy="2155372"/>
          </a:xfrm>
          <a:prstGeom prst="rect">
            <a:avLst/>
          </a:prstGeom>
        </p:spPr>
      </p:pic>
      <p:sp>
        <p:nvSpPr>
          <p:cNvPr id="4" name="Rectangle 3"/>
          <p:cNvSpPr/>
          <p:nvPr/>
        </p:nvSpPr>
        <p:spPr>
          <a:xfrm>
            <a:off x="4557271" y="1201510"/>
            <a:ext cx="4558889" cy="4031873"/>
          </a:xfrm>
          <a:prstGeom prst="rect">
            <a:avLst/>
          </a:prstGeom>
        </p:spPr>
        <p:txBody>
          <a:bodyPr wrap="square">
            <a:spAutoFit/>
          </a:bodyPr>
          <a:lstStyle/>
          <a:p>
            <a:pPr marL="177800" indent="-177800">
              <a:buFont typeface="Arial" panose="020B0604020202020204" pitchFamily="34" charset="0"/>
              <a:buChar char="•"/>
            </a:pPr>
            <a:r>
              <a:rPr lang="en-US" sz="1600" dirty="0" smtClean="0"/>
              <a:t>Jagged boundaries cause:</a:t>
            </a:r>
          </a:p>
          <a:p>
            <a:pPr marL="463550" lvl="1" indent="-176213">
              <a:buFont typeface="Arial" panose="020B0604020202020204" pitchFamily="34" charset="0"/>
              <a:buChar char="•"/>
            </a:pPr>
            <a:r>
              <a:rPr lang="en-US" sz="1600" dirty="0" smtClean="0"/>
              <a:t>Premature yielding in structural mechanics due to stress singularities (</a:t>
            </a:r>
            <a:r>
              <a:rPr lang="en-US" sz="1600" dirty="0" err="1" smtClean="0"/>
              <a:t>Maute</a:t>
            </a:r>
            <a:r>
              <a:rPr lang="en-US" sz="1600" dirty="0" smtClean="0"/>
              <a:t> et al., 1998).</a:t>
            </a:r>
          </a:p>
          <a:p>
            <a:pPr marL="463550" lvl="1" indent="-176213">
              <a:buFont typeface="Arial" panose="020B0604020202020204" pitchFamily="34" charset="0"/>
              <a:buChar char="•"/>
            </a:pPr>
            <a:r>
              <a:rPr lang="en-US" sz="1600" dirty="0" smtClean="0"/>
              <a:t>Fluid flow penetrating solid material in low Reynolds number flow (</a:t>
            </a:r>
            <a:r>
              <a:rPr lang="en-US" sz="1600" dirty="0" err="1" smtClean="0"/>
              <a:t>Kreissl</a:t>
            </a:r>
            <a:r>
              <a:rPr lang="en-US" sz="1600" dirty="0" smtClean="0"/>
              <a:t> and </a:t>
            </a:r>
            <a:r>
              <a:rPr lang="en-US" sz="1600" dirty="0" err="1" smtClean="0"/>
              <a:t>Maute</a:t>
            </a:r>
            <a:r>
              <a:rPr lang="en-US" sz="1600" dirty="0" smtClean="0"/>
              <a:t>, 2011) .</a:t>
            </a:r>
          </a:p>
          <a:p>
            <a:pPr marL="463550" lvl="1" indent="-176213">
              <a:buFont typeface="Arial" panose="020B0604020202020204" pitchFamily="34" charset="0"/>
              <a:buChar char="•"/>
            </a:pPr>
            <a:r>
              <a:rPr lang="en-US" sz="1600" dirty="0" smtClean="0"/>
              <a:t>Scalar fields diffusing through solid material at low </a:t>
            </a:r>
            <a:r>
              <a:rPr lang="en-US" sz="1600" dirty="0" err="1" smtClean="0"/>
              <a:t>Péclet</a:t>
            </a:r>
            <a:r>
              <a:rPr lang="en-US" sz="1600" dirty="0" smtClean="0"/>
              <a:t> number flow (</a:t>
            </a:r>
            <a:r>
              <a:rPr lang="en-US" sz="1600" dirty="0" err="1" smtClean="0"/>
              <a:t>Makhija</a:t>
            </a:r>
            <a:r>
              <a:rPr lang="en-US" sz="1600" dirty="0" smtClean="0"/>
              <a:t> et al., 2012).</a:t>
            </a:r>
          </a:p>
          <a:p>
            <a:pPr marL="463550" lvl="1" indent="-176213">
              <a:buFont typeface="Arial" panose="020B0604020202020204" pitchFamily="34" charset="0"/>
              <a:buChar char="•"/>
            </a:pPr>
            <a:r>
              <a:rPr lang="en-US" sz="1600" dirty="0" smtClean="0"/>
              <a:t>Especially in </a:t>
            </a:r>
            <a:r>
              <a:rPr lang="en-US" sz="1600" b="1" dirty="0" smtClean="0"/>
              <a:t>nonlinear problems</a:t>
            </a:r>
            <a:r>
              <a:rPr lang="en-US" sz="1600" dirty="0" smtClean="0"/>
              <a:t>.</a:t>
            </a:r>
          </a:p>
          <a:p>
            <a:pPr marL="177800" indent="-177800">
              <a:buFont typeface="Arial" panose="020B0604020202020204" pitchFamily="34" charset="0"/>
              <a:buChar char="•"/>
            </a:pPr>
            <a:r>
              <a:rPr lang="en-US" sz="1600" dirty="0" smtClean="0"/>
              <a:t>These problems can be overcome by </a:t>
            </a:r>
            <a:r>
              <a:rPr lang="en-US" sz="1600" b="1" dirty="0" smtClean="0"/>
              <a:t>adaptive </a:t>
            </a:r>
            <a:r>
              <a:rPr lang="en-US" sz="1600" b="1" dirty="0" err="1" smtClean="0"/>
              <a:t>remeshing</a:t>
            </a:r>
            <a:r>
              <a:rPr lang="en-US" sz="1600" dirty="0" smtClean="0"/>
              <a:t>.</a:t>
            </a:r>
          </a:p>
          <a:p>
            <a:pPr marL="463550" lvl="1" indent="-176213">
              <a:buFont typeface="Arial" panose="020B0604020202020204" pitchFamily="34" charset="0"/>
              <a:buChar char="•"/>
            </a:pPr>
            <a:r>
              <a:rPr lang="en-US" sz="1600" dirty="0" smtClean="0"/>
              <a:t>Expensive for three dimensional problems.</a:t>
            </a:r>
          </a:p>
          <a:p>
            <a:pPr marL="177800" indent="-177800">
              <a:buFont typeface="Arial" panose="020B0604020202020204" pitchFamily="34" charset="0"/>
              <a:buChar char="•"/>
            </a:pPr>
            <a:r>
              <a:rPr lang="en-US" sz="1600" dirty="0" smtClean="0"/>
              <a:t>Density methods implemented in most commercial software; apps on iOS.</a:t>
            </a:r>
          </a:p>
        </p:txBody>
      </p:sp>
      <mc:AlternateContent xmlns:mc="http://schemas.openxmlformats.org/markup-compatibility/2006" xmlns:a14="http://schemas.microsoft.com/office/drawing/2010/main">
        <mc:Choice Requires="a14">
          <p:sp>
            <p:nvSpPr>
              <p:cNvPr id="13" name="Rectangle 12"/>
              <p:cNvSpPr/>
              <p:nvPr/>
            </p:nvSpPr>
            <p:spPr>
              <a:xfrm>
                <a:off x="0" y="5518051"/>
                <a:ext cx="4572000" cy="1323439"/>
              </a:xfrm>
              <a:prstGeom prst="rect">
                <a:avLst/>
              </a:prstGeom>
            </p:spPr>
            <p:txBody>
              <a:bodyPr wrap="square">
                <a:spAutoFit/>
              </a:bodyPr>
              <a:lstStyle/>
              <a:p>
                <a:pPr marL="112713" indent="-112713">
                  <a:buFont typeface="Arial" panose="020B0604020202020204" pitchFamily="34" charset="0"/>
                  <a:buChar char="•"/>
                </a:pPr>
                <a:r>
                  <a:rPr lang="en-US" sz="1600" dirty="0" smtClean="0"/>
                  <a:t>Interface between different material domains represented by using intermediate (“grey”) densities </a:t>
                </a:r>
                <a14:m>
                  <m:oMath xmlns:m="http://schemas.openxmlformats.org/officeDocument/2006/math">
                    <m:r>
                      <a:rPr lang="en-US" sz="1600" i="1" smtClean="0">
                        <a:latin typeface="Cambria Math"/>
                        <a:ea typeface="Cambria Math"/>
                      </a:rPr>
                      <m:t>→</m:t>
                    </m:r>
                  </m:oMath>
                </a14:m>
                <a:r>
                  <a:rPr lang="en-US" sz="1600" dirty="0" smtClean="0"/>
                  <a:t> </a:t>
                </a:r>
                <a:r>
                  <a:rPr lang="en-US" sz="1600" b="1" dirty="0" smtClean="0">
                    <a:solidFill>
                      <a:srgbClr val="FF0000"/>
                    </a:solidFill>
                  </a:rPr>
                  <a:t>jagged boundaries</a:t>
                </a:r>
                <a:r>
                  <a:rPr lang="en-US" sz="1600" dirty="0" smtClean="0"/>
                  <a:t>.</a:t>
                </a:r>
              </a:p>
              <a:p>
                <a:pPr marL="112713" indent="-112713">
                  <a:buFont typeface="Arial" panose="020B0604020202020204" pitchFamily="34" charset="0"/>
                  <a:buChar char="•"/>
                </a:pPr>
                <a:r>
                  <a:rPr lang="en-US" sz="1600" dirty="0" smtClean="0"/>
                  <a:t>Enforcement of boundary conditions at the interface is hindered.</a:t>
                </a:r>
              </a:p>
            </p:txBody>
          </p:sp>
        </mc:Choice>
        <mc:Fallback xmlns="">
          <p:sp>
            <p:nvSpPr>
              <p:cNvPr id="13" name="Rectangle 12"/>
              <p:cNvSpPr>
                <a:spLocks noRot="1" noChangeAspect="1" noMove="1" noResize="1" noEditPoints="1" noAdjustHandles="1" noChangeArrowheads="1" noChangeShapeType="1" noTextEdit="1"/>
              </p:cNvSpPr>
              <p:nvPr/>
            </p:nvSpPr>
            <p:spPr>
              <a:xfrm>
                <a:off x="0" y="5518051"/>
                <a:ext cx="4572000" cy="1323439"/>
              </a:xfrm>
              <a:prstGeom prst="rect">
                <a:avLst/>
              </a:prstGeom>
              <a:blipFill rotWithShape="1">
                <a:blip r:embed="rId4"/>
                <a:stretch>
                  <a:fillRect l="-400" t="-1382" b="-5069"/>
                </a:stretch>
              </a:blipFill>
            </p:spPr>
            <p:txBody>
              <a:bodyPr/>
              <a:lstStyle/>
              <a:p>
                <a:r>
                  <a:rPr lang="en-US">
                    <a:noFill/>
                  </a:rPr>
                  <a:t> </a:t>
                </a:r>
              </a:p>
            </p:txBody>
          </p:sp>
        </mc:Fallback>
      </mc:AlternateContent>
      <p:pic>
        <p:nvPicPr>
          <p:cNvPr id="3074"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9515" t="23654" r="50000" b="26731"/>
          <a:stretch/>
        </p:blipFill>
        <p:spPr bwMode="auto">
          <a:xfrm>
            <a:off x="5465115" y="4926795"/>
            <a:ext cx="2743200" cy="1890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0308271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0955"/>
            <a:ext cx="8229600" cy="1143000"/>
          </a:xfrm>
        </p:spPr>
        <p:txBody>
          <a:bodyPr/>
          <a:lstStyle/>
          <a:p>
            <a:r>
              <a:rPr lang="en-US" dirty="0" smtClean="0"/>
              <a:t>Motivation</a:t>
            </a:r>
            <a:endParaRPr lang="en-US" dirty="0"/>
          </a:p>
        </p:txBody>
      </p:sp>
      <p:pic>
        <p:nvPicPr>
          <p:cNvPr id="1028" name="Picture 4" descr="Luca Frattari used solidThinking Inspire to create an optimized architectural structure with an organic desig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314" y="1956723"/>
            <a:ext cx="2286000" cy="171584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71314" y="3683119"/>
            <a:ext cx="2286000" cy="523220"/>
          </a:xfrm>
          <a:prstGeom prst="rect">
            <a:avLst/>
          </a:prstGeom>
        </p:spPr>
        <p:txBody>
          <a:bodyPr wrap="square">
            <a:spAutoFit/>
          </a:bodyPr>
          <a:lstStyle/>
          <a:p>
            <a:r>
              <a:rPr lang="en-US" sz="1400" dirty="0" smtClean="0"/>
              <a:t>Architectural structure with an organic design.</a:t>
            </a:r>
            <a:endParaRPr lang="en-US" sz="1400" dirty="0"/>
          </a:p>
        </p:txBody>
      </p:sp>
      <p:pic>
        <p:nvPicPr>
          <p:cNvPr id="1030" name="Picture 6" descr="http://www.deskeng.com/de/img/fast-app-altairs-optistruct-helps-boeing-optimize-rotorcraft-design_2.jpg"/>
          <p:cNvPicPr>
            <a:picLocks noChangeAspect="1" noChangeArrowheads="1"/>
          </p:cNvPicPr>
          <p:nvPr/>
        </p:nvPicPr>
        <p:blipFill rotWithShape="1">
          <a:blip r:embed="rId4">
            <a:extLst>
              <a:ext uri="{28A0092B-C50C-407E-A947-70E740481C1C}">
                <a14:useLocalDpi xmlns:a14="http://schemas.microsoft.com/office/drawing/2010/main" val="0"/>
              </a:ext>
            </a:extLst>
          </a:blip>
          <a:srcRect l="2303" r="9186" b="7740"/>
          <a:stretch/>
        </p:blipFill>
        <p:spPr bwMode="auto">
          <a:xfrm>
            <a:off x="6367910" y="3900457"/>
            <a:ext cx="2743200" cy="257348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image.slidesharecdn.com/lazarostsioraklidisinterfeasection1625oct-111118050132-phpapp01/95/modeling-structural-cfd-analysis-and-optimization-of-uav-12-728.jpg?cb=1321615278"/>
          <p:cNvPicPr>
            <a:picLocks noChangeAspect="1" noChangeArrowheads="1"/>
          </p:cNvPicPr>
          <p:nvPr/>
        </p:nvPicPr>
        <p:blipFill rotWithShape="1">
          <a:blip r:embed="rId5">
            <a:extLst>
              <a:ext uri="{28A0092B-C50C-407E-A947-70E740481C1C}">
                <a14:useLocalDpi xmlns:a14="http://schemas.microsoft.com/office/drawing/2010/main" val="0"/>
              </a:ext>
            </a:extLst>
          </a:blip>
          <a:srcRect l="2505" t="42388" r="45663" b="13167"/>
          <a:stretch/>
        </p:blipFill>
        <p:spPr bwMode="auto">
          <a:xfrm>
            <a:off x="117020" y="4382025"/>
            <a:ext cx="35941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topology-opt.com/wp-content/uploads/2011/05/tembra.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80243" y="1426081"/>
            <a:ext cx="2743200" cy="204876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6298420" y="3474844"/>
            <a:ext cx="2882180" cy="307777"/>
          </a:xfrm>
          <a:prstGeom prst="rect">
            <a:avLst/>
          </a:prstGeom>
        </p:spPr>
        <p:txBody>
          <a:bodyPr wrap="square">
            <a:spAutoFit/>
          </a:bodyPr>
          <a:lstStyle/>
          <a:p>
            <a:r>
              <a:rPr lang="en-US" sz="1400" dirty="0" smtClean="0"/>
              <a:t>Cast structure for a wind turbine.</a:t>
            </a:r>
            <a:endParaRPr lang="en-US" sz="1400" dirty="0"/>
          </a:p>
        </p:txBody>
      </p:sp>
      <p:sp>
        <p:nvSpPr>
          <p:cNvPr id="9" name="TextBox 8"/>
          <p:cNvSpPr txBox="1"/>
          <p:nvPr/>
        </p:nvSpPr>
        <p:spPr>
          <a:xfrm>
            <a:off x="111291" y="1047890"/>
            <a:ext cx="6268952" cy="923330"/>
          </a:xfrm>
          <a:prstGeom prst="rect">
            <a:avLst/>
          </a:prstGeom>
          <a:noFill/>
        </p:spPr>
        <p:txBody>
          <a:bodyPr wrap="square" rtlCol="0">
            <a:spAutoFit/>
          </a:bodyPr>
          <a:lstStyle/>
          <a:p>
            <a:r>
              <a:rPr lang="en-US" dirty="0" smtClean="0"/>
              <a:t>Topology optimization: </a:t>
            </a:r>
          </a:p>
          <a:p>
            <a:r>
              <a:rPr lang="en-US" dirty="0" smtClean="0"/>
              <a:t>formulation of </a:t>
            </a:r>
            <a:r>
              <a:rPr lang="en-US" b="1" dirty="0" smtClean="0"/>
              <a:t>optimization problem</a:t>
            </a:r>
            <a:r>
              <a:rPr lang="en-US" dirty="0" smtClean="0"/>
              <a:t> + </a:t>
            </a:r>
            <a:r>
              <a:rPr lang="en-US" b="1" dirty="0" smtClean="0"/>
              <a:t>physics</a:t>
            </a:r>
            <a:r>
              <a:rPr lang="en-US" dirty="0" smtClean="0"/>
              <a:t> / mechanics</a:t>
            </a:r>
          </a:p>
          <a:p>
            <a:r>
              <a:rPr lang="en-US" b="1" dirty="0" smtClean="0"/>
              <a:t>Material</a:t>
            </a:r>
            <a:r>
              <a:rPr lang="en-US" dirty="0" smtClean="0"/>
              <a:t> and </a:t>
            </a:r>
            <a:r>
              <a:rPr lang="en-US" b="1" dirty="0" smtClean="0"/>
              <a:t>component</a:t>
            </a:r>
            <a:r>
              <a:rPr lang="en-US" dirty="0" smtClean="0"/>
              <a:t> design examples.</a:t>
            </a:r>
            <a:endParaRPr lang="en-US" dirty="0"/>
          </a:p>
        </p:txBody>
      </p:sp>
      <p:sp>
        <p:nvSpPr>
          <p:cNvPr id="15" name="Rectangle 14"/>
          <p:cNvSpPr/>
          <p:nvPr/>
        </p:nvSpPr>
        <p:spPr>
          <a:xfrm>
            <a:off x="3711120" y="5694895"/>
            <a:ext cx="1795859" cy="954107"/>
          </a:xfrm>
          <a:prstGeom prst="rect">
            <a:avLst/>
          </a:prstGeom>
        </p:spPr>
        <p:txBody>
          <a:bodyPr wrap="square">
            <a:spAutoFit/>
          </a:bodyPr>
          <a:lstStyle/>
          <a:p>
            <a:r>
              <a:rPr lang="en-US" sz="1400" dirty="0" smtClean="0"/>
              <a:t>10% reduction in turbulence by optimizing nose of drone.</a:t>
            </a:r>
            <a:endParaRPr lang="en-US" sz="1400" dirty="0"/>
          </a:p>
        </p:txBody>
      </p:sp>
      <p:sp>
        <p:nvSpPr>
          <p:cNvPr id="10" name="Rectangle 9"/>
          <p:cNvSpPr/>
          <p:nvPr/>
        </p:nvSpPr>
        <p:spPr>
          <a:xfrm>
            <a:off x="3143114" y="4572181"/>
            <a:ext cx="2743200" cy="738664"/>
          </a:xfrm>
          <a:prstGeom prst="rect">
            <a:avLst/>
          </a:prstGeom>
        </p:spPr>
        <p:txBody>
          <a:bodyPr wrap="square">
            <a:spAutoFit/>
          </a:bodyPr>
          <a:lstStyle/>
          <a:p>
            <a:r>
              <a:rPr lang="en-US" sz="1400" dirty="0" smtClean="0"/>
              <a:t>Model custom </a:t>
            </a:r>
            <a:r>
              <a:rPr lang="en-US" sz="1400" dirty="0"/>
              <a:t>bone replacement implants for facial reconstruction surgery.</a:t>
            </a:r>
          </a:p>
        </p:txBody>
      </p:sp>
      <p:sp>
        <p:nvSpPr>
          <p:cNvPr id="11" name="TextBox 10"/>
          <p:cNvSpPr txBox="1"/>
          <p:nvPr/>
        </p:nvSpPr>
        <p:spPr>
          <a:xfrm>
            <a:off x="6367910" y="6400635"/>
            <a:ext cx="1371600" cy="523220"/>
          </a:xfrm>
          <a:prstGeom prst="rect">
            <a:avLst/>
          </a:prstGeom>
          <a:solidFill>
            <a:schemeClr val="bg1"/>
          </a:solidFill>
        </p:spPr>
        <p:txBody>
          <a:bodyPr wrap="square" rtlCol="0">
            <a:spAutoFit/>
          </a:bodyPr>
          <a:lstStyle/>
          <a:p>
            <a:pPr algn="ctr"/>
            <a:r>
              <a:rPr lang="en-US" sz="1400" dirty="0" smtClean="0"/>
              <a:t>Baseline ramp design</a:t>
            </a:r>
            <a:endParaRPr lang="en-US" sz="1400" dirty="0"/>
          </a:p>
        </p:txBody>
      </p:sp>
      <p:sp>
        <p:nvSpPr>
          <p:cNvPr id="18" name="TextBox 17"/>
          <p:cNvSpPr txBox="1"/>
          <p:nvPr/>
        </p:nvSpPr>
        <p:spPr>
          <a:xfrm>
            <a:off x="7739510" y="6400635"/>
            <a:ext cx="1371600" cy="523220"/>
          </a:xfrm>
          <a:prstGeom prst="rect">
            <a:avLst/>
          </a:prstGeom>
          <a:solidFill>
            <a:schemeClr val="bg1"/>
          </a:solidFill>
        </p:spPr>
        <p:txBody>
          <a:bodyPr wrap="square" rtlCol="0">
            <a:spAutoFit/>
          </a:bodyPr>
          <a:lstStyle/>
          <a:p>
            <a:pPr algn="ctr"/>
            <a:r>
              <a:rPr lang="en-US" sz="1400" dirty="0" smtClean="0"/>
              <a:t>Optimized ramp design</a:t>
            </a:r>
            <a:endParaRPr lang="en-US" sz="1400" dirty="0"/>
          </a:p>
        </p:txBody>
      </p:sp>
      <p:sp>
        <p:nvSpPr>
          <p:cNvPr id="12" name="Rectangle 11"/>
          <p:cNvSpPr/>
          <p:nvPr/>
        </p:nvSpPr>
        <p:spPr>
          <a:xfrm>
            <a:off x="7260350" y="6226706"/>
            <a:ext cx="479160" cy="1152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8664840" y="6293704"/>
            <a:ext cx="479160" cy="1152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693096" y="4273910"/>
            <a:ext cx="921720" cy="307777"/>
          </a:xfrm>
          <a:prstGeom prst="rect">
            <a:avLst/>
          </a:prstGeom>
          <a:solidFill>
            <a:schemeClr val="bg1"/>
          </a:solidFill>
        </p:spPr>
        <p:txBody>
          <a:bodyPr wrap="square" rtlCol="0">
            <a:spAutoFit/>
          </a:bodyPr>
          <a:lstStyle/>
          <a:p>
            <a:pPr algn="ctr"/>
            <a:r>
              <a:rPr lang="en-US" sz="1400" dirty="0" smtClean="0"/>
              <a:t>Initial</a:t>
            </a:r>
            <a:endParaRPr lang="en-US" dirty="0"/>
          </a:p>
        </p:txBody>
      </p:sp>
      <p:sp>
        <p:nvSpPr>
          <p:cNvPr id="22" name="TextBox 21"/>
          <p:cNvSpPr txBox="1"/>
          <p:nvPr/>
        </p:nvSpPr>
        <p:spPr>
          <a:xfrm>
            <a:off x="1846826" y="5387118"/>
            <a:ext cx="1073759" cy="307777"/>
          </a:xfrm>
          <a:prstGeom prst="rect">
            <a:avLst/>
          </a:prstGeom>
          <a:solidFill>
            <a:schemeClr val="bg1"/>
          </a:solidFill>
        </p:spPr>
        <p:txBody>
          <a:bodyPr wrap="square" rtlCol="0">
            <a:spAutoFit/>
          </a:bodyPr>
          <a:lstStyle/>
          <a:p>
            <a:pPr algn="ctr"/>
            <a:r>
              <a:rPr lang="en-US" sz="1400" dirty="0" smtClean="0"/>
              <a:t>Optimized</a:t>
            </a:r>
            <a:endParaRPr lang="en-US" dirty="0"/>
          </a:p>
        </p:txBody>
      </p:sp>
      <p:pic>
        <p:nvPicPr>
          <p:cNvPr id="1026" name="Picture 2" descr="http://www.news.illinois.edu/WebsandThumbs/paulino,glaucio/trio-b.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43114" y="2679881"/>
            <a:ext cx="2743200" cy="1892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49369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Diagram 24"/>
          <p:cNvGraphicFramePr/>
          <p:nvPr>
            <p:extLst>
              <p:ext uri="{D42A27DB-BD31-4B8C-83A1-F6EECF244321}">
                <p14:modId xmlns:p14="http://schemas.microsoft.com/office/powerpoint/2010/main" val="3268063845"/>
              </p:ext>
            </p:extLst>
          </p:nvPr>
        </p:nvGraphicFramePr>
        <p:xfrm>
          <a:off x="1524000" y="2776115"/>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2" name="Oval 31"/>
          <p:cNvSpPr/>
          <p:nvPr/>
        </p:nvSpPr>
        <p:spPr>
          <a:xfrm>
            <a:off x="3947914" y="2968139"/>
            <a:ext cx="1248171" cy="1248171"/>
          </a:xfrm>
          <a:prstGeom prst="ellipse">
            <a:avLst/>
          </a:prstGeom>
          <a:solidFill>
            <a:schemeClr val="accent1">
              <a:alpha val="50000"/>
            </a:schemeClr>
          </a:solidFill>
        </p:spPr>
        <p:style>
          <a:lnRef idx="2">
            <a:schemeClr val="dk1">
              <a:shade val="80000"/>
              <a:hueOff val="0"/>
              <a:satOff val="0"/>
              <a:lumOff val="0"/>
              <a:alphaOff val="0"/>
            </a:schemeClr>
          </a:lnRef>
          <a:fillRef idx="1">
            <a:schemeClr val="lt1">
              <a:alpha val="50000"/>
              <a:hueOff val="0"/>
              <a:satOff val="0"/>
              <a:lumOff val="0"/>
              <a:alphaOff val="0"/>
            </a:schemeClr>
          </a:fillRef>
          <a:effectRef idx="0">
            <a:schemeClr val="lt1">
              <a:alpha val="50000"/>
              <a:hueOff val="0"/>
              <a:satOff val="0"/>
              <a:lumOff val="0"/>
              <a:alphaOff val="0"/>
            </a:schemeClr>
          </a:effectRef>
          <a:fontRef idx="minor">
            <a:schemeClr val="tx1"/>
          </a:fontRef>
        </p:style>
      </p:sp>
      <p:sp>
        <p:nvSpPr>
          <p:cNvPr id="37" name="Oval 36"/>
          <p:cNvSpPr/>
          <p:nvPr/>
        </p:nvSpPr>
        <p:spPr>
          <a:xfrm>
            <a:off x="2536535" y="5387655"/>
            <a:ext cx="1248171" cy="1267365"/>
          </a:xfrm>
          <a:prstGeom prst="ellipse">
            <a:avLst/>
          </a:prstGeom>
          <a:solidFill>
            <a:schemeClr val="accent1">
              <a:alpha val="50000"/>
            </a:schemeClr>
          </a:solidFill>
        </p:spPr>
        <p:style>
          <a:lnRef idx="2">
            <a:schemeClr val="dk1">
              <a:shade val="80000"/>
              <a:hueOff val="0"/>
              <a:satOff val="0"/>
              <a:lumOff val="0"/>
              <a:alphaOff val="0"/>
            </a:schemeClr>
          </a:lnRef>
          <a:fillRef idx="1">
            <a:schemeClr val="lt1">
              <a:alpha val="50000"/>
              <a:hueOff val="0"/>
              <a:satOff val="0"/>
              <a:lumOff val="0"/>
              <a:alphaOff val="0"/>
            </a:schemeClr>
          </a:fillRef>
          <a:effectRef idx="0">
            <a:schemeClr val="lt1">
              <a:alpha val="50000"/>
              <a:hueOff val="0"/>
              <a:satOff val="0"/>
              <a:lumOff val="0"/>
              <a:alphaOff val="0"/>
            </a:schemeClr>
          </a:effectRef>
          <a:fontRef idx="minor">
            <a:schemeClr val="tx1"/>
          </a:fontRef>
        </p:style>
      </p:sp>
      <p:sp>
        <p:nvSpPr>
          <p:cNvPr id="2" name="Title 1"/>
          <p:cNvSpPr>
            <a:spLocks noGrp="1"/>
          </p:cNvSpPr>
          <p:nvPr>
            <p:ph type="title"/>
          </p:nvPr>
        </p:nvSpPr>
        <p:spPr/>
        <p:txBody>
          <a:bodyPr/>
          <a:lstStyle/>
          <a:p>
            <a:r>
              <a:rPr lang="en-US" dirty="0" smtClean="0"/>
              <a:t>Topology optimization</a:t>
            </a:r>
            <a:endParaRPr lang="en-US" dirty="0"/>
          </a:p>
        </p:txBody>
      </p:sp>
      <p:sp>
        <p:nvSpPr>
          <p:cNvPr id="14" name="Rectangle 13"/>
          <p:cNvSpPr/>
          <p:nvPr/>
        </p:nvSpPr>
        <p:spPr>
          <a:xfrm>
            <a:off x="385854" y="1431940"/>
            <a:ext cx="8333885" cy="1200329"/>
          </a:xfrm>
          <a:prstGeom prst="rect">
            <a:avLst/>
          </a:prstGeom>
        </p:spPr>
        <p:txBody>
          <a:bodyPr wrap="square">
            <a:spAutoFit/>
          </a:bodyPr>
          <a:lstStyle/>
          <a:p>
            <a:pPr marL="342900" indent="-342900">
              <a:buFont typeface="Arial" panose="020B0604020202020204" pitchFamily="34" charset="0"/>
              <a:buChar char="•"/>
            </a:pPr>
            <a:r>
              <a:rPr lang="en-US" dirty="0" smtClean="0"/>
              <a:t>Find a realizable distribution and geometry of materials and components with desired functionality.</a:t>
            </a:r>
          </a:p>
          <a:p>
            <a:pPr marL="342900" indent="-342900">
              <a:buFont typeface="Arial" panose="020B0604020202020204" pitchFamily="34" charset="0"/>
              <a:buChar char="•"/>
            </a:pPr>
            <a:r>
              <a:rPr lang="en-US" dirty="0" smtClean="0"/>
              <a:t>Computational approach:</a:t>
            </a:r>
          </a:p>
          <a:p>
            <a:pPr marL="342900" indent="-342900">
              <a:buFont typeface="Arial" panose="020B0604020202020204" pitchFamily="34" charset="0"/>
              <a:buChar char="•"/>
            </a:pPr>
            <a:endParaRPr lang="en-US" dirty="0" smtClean="0"/>
          </a:p>
        </p:txBody>
      </p:sp>
      <p:sp>
        <p:nvSpPr>
          <p:cNvPr id="26" name="TextBox 25"/>
          <p:cNvSpPr txBox="1"/>
          <p:nvPr/>
        </p:nvSpPr>
        <p:spPr>
          <a:xfrm>
            <a:off x="5301695" y="2891330"/>
            <a:ext cx="2765160"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t>Parametrization and shape control.</a:t>
            </a:r>
          </a:p>
          <a:p>
            <a:pPr marL="285750" indent="-285750">
              <a:buFont typeface="Arial" panose="020B0604020202020204" pitchFamily="34" charset="0"/>
              <a:buChar char="•"/>
            </a:pPr>
            <a:r>
              <a:rPr lang="en-US" b="1" dirty="0" smtClean="0"/>
              <a:t>Design variables definition.</a:t>
            </a:r>
            <a:endParaRPr lang="en-US" b="1" dirty="0"/>
          </a:p>
        </p:txBody>
      </p:sp>
      <p:sp>
        <p:nvSpPr>
          <p:cNvPr id="27" name="TextBox 26"/>
          <p:cNvSpPr txBox="1"/>
          <p:nvPr/>
        </p:nvSpPr>
        <p:spPr>
          <a:xfrm>
            <a:off x="6530655" y="5426060"/>
            <a:ext cx="2472209"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Fabrication constraints and costs.</a:t>
            </a:r>
            <a:endParaRPr lang="en-US" dirty="0"/>
          </a:p>
        </p:txBody>
      </p:sp>
      <p:sp>
        <p:nvSpPr>
          <p:cNvPr id="28" name="TextBox 27"/>
          <p:cNvSpPr txBox="1"/>
          <p:nvPr/>
        </p:nvSpPr>
        <p:spPr>
          <a:xfrm>
            <a:off x="616285" y="5426060"/>
            <a:ext cx="2112275" cy="923330"/>
          </a:xfrm>
          <a:prstGeom prst="rect">
            <a:avLst/>
          </a:prstGeom>
          <a:noFill/>
        </p:spPr>
        <p:txBody>
          <a:bodyPr wrap="square" rtlCol="0">
            <a:spAutoFit/>
          </a:bodyPr>
          <a:lstStyle/>
          <a:p>
            <a:pPr marL="285750" indent="-285750">
              <a:buFont typeface="Arial" panose="020B0604020202020204" pitchFamily="34" charset="0"/>
              <a:buChar char="•"/>
            </a:pPr>
            <a:r>
              <a:rPr lang="en-US" b="1" dirty="0" err="1" smtClean="0"/>
              <a:t>Multiscale</a:t>
            </a:r>
            <a:r>
              <a:rPr lang="en-US" b="1" dirty="0" smtClean="0"/>
              <a:t> and </a:t>
            </a:r>
            <a:r>
              <a:rPr lang="en-US" b="1" dirty="0" err="1" smtClean="0"/>
              <a:t>multiphysics</a:t>
            </a:r>
            <a:r>
              <a:rPr lang="en-US" b="1" dirty="0" smtClean="0"/>
              <a:t> analysis.</a:t>
            </a:r>
            <a:endParaRPr lang="en-US" b="1" dirty="0"/>
          </a:p>
        </p:txBody>
      </p:sp>
      <p:sp>
        <p:nvSpPr>
          <p:cNvPr id="29" name="TextBox 28"/>
          <p:cNvSpPr txBox="1"/>
          <p:nvPr/>
        </p:nvSpPr>
        <p:spPr>
          <a:xfrm>
            <a:off x="1269170" y="3726466"/>
            <a:ext cx="2112275"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t>Formulation of optimization problem.</a:t>
            </a:r>
          </a:p>
          <a:p>
            <a:pPr marL="285750" indent="-285750">
              <a:buFont typeface="Arial" panose="020B0604020202020204" pitchFamily="34" charset="0"/>
              <a:buChar char="•"/>
            </a:pPr>
            <a:r>
              <a:rPr lang="en-US" dirty="0" smtClean="0"/>
              <a:t>Search strategy.</a:t>
            </a:r>
            <a:endParaRPr lang="en-US" dirty="0"/>
          </a:p>
        </p:txBody>
      </p:sp>
    </p:spTree>
    <p:extLst>
      <p:ext uri="{BB962C8B-B14F-4D97-AF65-F5344CB8AC3E}">
        <p14:creationId xmlns:p14="http://schemas.microsoft.com/office/powerpoint/2010/main" val="4809283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US" dirty="0" smtClean="0"/>
              <a:t>Geometry representation comparison:</a:t>
            </a:r>
            <a:br>
              <a:rPr lang="en-US" dirty="0" smtClean="0"/>
            </a:br>
            <a:r>
              <a:rPr lang="en-US" dirty="0" smtClean="0"/>
              <a:t> density and level set</a:t>
            </a:r>
            <a:endParaRPr lang="en-US" dirty="0"/>
          </a:p>
        </p:txBody>
      </p:sp>
      <p:pic>
        <p:nvPicPr>
          <p:cNvPr id="19" name="Content Placeholder 18"/>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3419850" y="2334400"/>
            <a:ext cx="3429000" cy="1796142"/>
          </a:xfrm>
        </p:spPr>
      </p:pic>
      <mc:AlternateContent xmlns:mc="http://schemas.openxmlformats.org/markup-compatibility/2006" xmlns:a14="http://schemas.microsoft.com/office/drawing/2010/main">
        <mc:Choice Requires="a14">
          <p:sp>
            <p:nvSpPr>
              <p:cNvPr id="20" name="TextBox 19"/>
              <p:cNvSpPr txBox="1"/>
              <p:nvPr/>
            </p:nvSpPr>
            <p:spPr>
              <a:xfrm>
                <a:off x="-17230" y="1485063"/>
                <a:ext cx="9144000" cy="369332"/>
              </a:xfrm>
              <a:prstGeom prst="rect">
                <a:avLst/>
              </a:prstGeom>
              <a:noFill/>
            </p:spPr>
            <p:txBody>
              <a:bodyPr wrap="square" rtlCol="0">
                <a:spAutoFit/>
              </a:bodyPr>
              <a:lstStyle/>
              <a:p>
                <a:pPr algn="ctr"/>
                <a:r>
                  <a:rPr lang="en-US" dirty="0" smtClean="0"/>
                  <a:t>Design variables, </a:t>
                </a:r>
                <a14:m>
                  <m:oMath xmlns:m="http://schemas.openxmlformats.org/officeDocument/2006/math">
                    <m:r>
                      <a:rPr lang="en-US" b="1" i="0" dirty="0" smtClean="0">
                        <a:latin typeface="Cambria Math"/>
                      </a:rPr>
                      <m:t>𝐬</m:t>
                    </m:r>
                    <m:d>
                      <m:dPr>
                        <m:ctrlPr>
                          <a:rPr lang="en-US" b="1" i="1" dirty="0" smtClean="0">
                            <a:latin typeface="Cambria Math"/>
                          </a:rPr>
                        </m:ctrlPr>
                      </m:dPr>
                      <m:e>
                        <m:r>
                          <a:rPr lang="en-US" b="1" i="0" dirty="0" smtClean="0">
                            <a:latin typeface="Cambria Math"/>
                          </a:rPr>
                          <m:t>𝐱</m:t>
                        </m:r>
                      </m:e>
                    </m:d>
                  </m:oMath>
                </a14:m>
                <a:r>
                  <a:rPr lang="en-US" dirty="0" smtClean="0"/>
                  <a:t>, are associated with nodes in these examples.</a:t>
                </a:r>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17230" y="1485063"/>
                <a:ext cx="9144000" cy="369332"/>
              </a:xfrm>
              <a:prstGeom prst="rect">
                <a:avLst/>
              </a:prstGeom>
              <a:blipFill rotWithShape="1">
                <a:blip r:embed="rId4"/>
                <a:stretch>
                  <a:fillRect t="-8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0" y="4235505"/>
                <a:ext cx="2766965" cy="2010872"/>
              </a:xfrm>
              <a:prstGeom prst="rect">
                <a:avLst/>
              </a:prstGeom>
              <a:noFill/>
            </p:spPr>
            <p:txBody>
              <a:bodyPr wrap="square" rtlCol="0">
                <a:spAutoFit/>
              </a:bodyPr>
              <a:lstStyle/>
              <a:p>
                <a:pPr marL="177800"/>
                <a14:m>
                  <m:oMathPara xmlns:m="http://schemas.openxmlformats.org/officeDocument/2006/math">
                    <m:oMathParaPr>
                      <m:jc m:val="left"/>
                    </m:oMathParaPr>
                    <m:oMath xmlns:m="http://schemas.openxmlformats.org/officeDocument/2006/math">
                      <m:acc>
                        <m:accPr>
                          <m:chr m:val="̃"/>
                          <m:ctrlPr>
                            <a:rPr lang="en-US" sz="1600" i="1" smtClean="0">
                              <a:latin typeface="Cambria Math"/>
                            </a:rPr>
                          </m:ctrlPr>
                        </m:accPr>
                        <m:e>
                          <m:r>
                            <a:rPr lang="en-US" sz="1600" i="1" smtClean="0">
                              <a:latin typeface="Cambria Math"/>
                              <a:ea typeface="Cambria Math"/>
                            </a:rPr>
                            <m:t>𝜌</m:t>
                          </m:r>
                        </m:e>
                      </m:acc>
                      <m:d>
                        <m:dPr>
                          <m:ctrlPr>
                            <a:rPr lang="en-US" sz="1600" i="1" smtClean="0">
                              <a:latin typeface="Cambria Math"/>
                            </a:rPr>
                          </m:ctrlPr>
                        </m:dPr>
                        <m:e>
                          <m:r>
                            <a:rPr lang="en-US" sz="1600" b="1" i="0" smtClean="0">
                              <a:latin typeface="Cambria Math"/>
                            </a:rPr>
                            <m:t>𝐬</m:t>
                          </m:r>
                        </m:e>
                      </m:d>
                      <m:r>
                        <a:rPr lang="en-US" sz="1600" b="0" i="1" smtClean="0">
                          <a:latin typeface="Cambria Math"/>
                        </a:rPr>
                        <m:t>=</m:t>
                      </m:r>
                      <m:f>
                        <m:fPr>
                          <m:ctrlPr>
                            <a:rPr lang="en-US" sz="1600" b="0" i="1" smtClean="0">
                              <a:latin typeface="Cambria Math"/>
                            </a:rPr>
                          </m:ctrlPr>
                        </m:fPr>
                        <m:num>
                          <m:nary>
                            <m:naryPr>
                              <m:chr m:val="∑"/>
                              <m:ctrlPr>
                                <a:rPr lang="en-US" sz="1600" b="0" i="1" smtClean="0">
                                  <a:latin typeface="Cambria Math"/>
                                </a:rPr>
                              </m:ctrlPr>
                            </m:naryPr>
                            <m:sub>
                              <m:r>
                                <m:rPr>
                                  <m:brk m:alnAt="23"/>
                                </m:rPr>
                                <a:rPr lang="en-US" sz="1600" b="0" i="1" smtClean="0">
                                  <a:latin typeface="Cambria Math"/>
                                </a:rPr>
                                <m:t>𝑖</m:t>
                              </m:r>
                              <m:r>
                                <a:rPr lang="en-US" sz="1600" b="0" i="1" smtClean="0">
                                  <a:latin typeface="Cambria Math"/>
                                </a:rPr>
                                <m:t>=1</m:t>
                              </m:r>
                            </m:sub>
                            <m:sup>
                              <m:r>
                                <a:rPr lang="en-US" sz="1600" b="0" i="1" smtClean="0">
                                  <a:latin typeface="Cambria Math"/>
                                </a:rPr>
                                <m:t>𝐸</m:t>
                              </m:r>
                            </m:sup>
                            <m:e>
                              <m:sSub>
                                <m:sSubPr>
                                  <m:ctrlPr>
                                    <a:rPr lang="en-US" sz="1600" b="0" i="1" smtClean="0">
                                      <a:latin typeface="Cambria Math"/>
                                    </a:rPr>
                                  </m:ctrlPr>
                                </m:sSubPr>
                                <m:e>
                                  <m:r>
                                    <a:rPr lang="en-US" sz="1600" b="0" i="1" smtClean="0">
                                      <a:latin typeface="Cambria Math"/>
                                    </a:rPr>
                                    <m:t>𝑤</m:t>
                                  </m:r>
                                </m:e>
                                <m:sub>
                                  <m:r>
                                    <a:rPr lang="en-US" sz="1600" b="0" i="1" smtClean="0">
                                      <a:latin typeface="Cambria Math"/>
                                    </a:rPr>
                                    <m:t>𝑖</m:t>
                                  </m:r>
                                </m:sub>
                              </m:sSub>
                              <m:sSub>
                                <m:sSubPr>
                                  <m:ctrlPr>
                                    <a:rPr lang="en-US" sz="1600" b="0" i="1" smtClean="0">
                                      <a:latin typeface="Cambria Math"/>
                                    </a:rPr>
                                  </m:ctrlPr>
                                </m:sSubPr>
                                <m:e>
                                  <m:r>
                                    <a:rPr lang="en-US" sz="1600" b="0" i="1" smtClean="0">
                                      <a:latin typeface="Cambria Math"/>
                                    </a:rPr>
                                    <m:t>𝑠</m:t>
                                  </m:r>
                                </m:e>
                                <m:sub>
                                  <m:r>
                                    <a:rPr lang="en-US" sz="1600" b="0" i="1" smtClean="0">
                                      <a:latin typeface="Cambria Math"/>
                                    </a:rPr>
                                    <m:t>𝑖</m:t>
                                  </m:r>
                                </m:sub>
                              </m:sSub>
                            </m:e>
                          </m:nary>
                        </m:num>
                        <m:den>
                          <m:nary>
                            <m:naryPr>
                              <m:chr m:val="∑"/>
                              <m:ctrlPr>
                                <a:rPr lang="en-US" sz="1600" b="0" i="1" smtClean="0">
                                  <a:latin typeface="Cambria Math"/>
                                </a:rPr>
                              </m:ctrlPr>
                            </m:naryPr>
                            <m:sub>
                              <m:r>
                                <m:rPr>
                                  <m:brk m:alnAt="23"/>
                                </m:rPr>
                                <a:rPr lang="en-US" sz="1600" b="0" i="1" smtClean="0">
                                  <a:latin typeface="Cambria Math"/>
                                </a:rPr>
                                <m:t>𝑖</m:t>
                              </m:r>
                              <m:r>
                                <a:rPr lang="en-US" sz="1600" b="0" i="1" smtClean="0">
                                  <a:latin typeface="Cambria Math"/>
                                </a:rPr>
                                <m:t>=1</m:t>
                              </m:r>
                            </m:sub>
                            <m:sup>
                              <m:r>
                                <a:rPr lang="en-US" sz="1600" b="0" i="1" smtClean="0">
                                  <a:latin typeface="Cambria Math"/>
                                </a:rPr>
                                <m:t>𝐸</m:t>
                              </m:r>
                            </m:sup>
                            <m:e>
                              <m:sSub>
                                <m:sSubPr>
                                  <m:ctrlPr>
                                    <a:rPr lang="en-US" sz="1600" b="0" i="1" smtClean="0">
                                      <a:latin typeface="Cambria Math"/>
                                    </a:rPr>
                                  </m:ctrlPr>
                                </m:sSubPr>
                                <m:e>
                                  <m:r>
                                    <a:rPr lang="en-US" sz="1600" b="0" i="1" smtClean="0">
                                      <a:latin typeface="Cambria Math"/>
                                    </a:rPr>
                                    <m:t>𝑤</m:t>
                                  </m:r>
                                </m:e>
                                <m:sub>
                                  <m:r>
                                    <a:rPr lang="en-US" sz="1600" b="0" i="1" smtClean="0">
                                      <a:latin typeface="Cambria Math"/>
                                    </a:rPr>
                                    <m:t>𝑖</m:t>
                                  </m:r>
                                </m:sub>
                              </m:sSub>
                            </m:e>
                          </m:nary>
                        </m:den>
                      </m:f>
                    </m:oMath>
                  </m:oMathPara>
                </a14:m>
                <a:endParaRPr lang="en-US" sz="1600" dirty="0" smtClean="0"/>
              </a:p>
              <a:p>
                <a:pPr marL="177800"/>
                <a14:m>
                  <m:oMathPara xmlns:m="http://schemas.openxmlformats.org/officeDocument/2006/math">
                    <m:oMathParaPr>
                      <m:jc m:val="left"/>
                    </m:oMathParaPr>
                    <m:oMath xmlns:m="http://schemas.openxmlformats.org/officeDocument/2006/math">
                      <m:sSub>
                        <m:sSubPr>
                          <m:ctrlPr>
                            <a:rPr lang="en-US" sz="1400" i="1" smtClean="0">
                              <a:latin typeface="Cambria Math"/>
                            </a:rPr>
                          </m:ctrlPr>
                        </m:sSubPr>
                        <m:e>
                          <m:r>
                            <a:rPr lang="en-US" sz="1400" b="0" i="1" smtClean="0">
                              <a:latin typeface="Cambria Math"/>
                            </a:rPr>
                            <m:t>𝑤</m:t>
                          </m:r>
                        </m:e>
                        <m:sub>
                          <m:r>
                            <a:rPr lang="en-US" sz="1400" b="0" i="1" smtClean="0">
                              <a:latin typeface="Cambria Math"/>
                            </a:rPr>
                            <m:t>𝑖</m:t>
                          </m:r>
                        </m:sub>
                      </m:sSub>
                      <m:r>
                        <a:rPr lang="en-US" sz="1400" b="0" i="1" smtClean="0">
                          <a:latin typeface="Cambria Math"/>
                        </a:rPr>
                        <m:t>=</m:t>
                      </m:r>
                      <m:func>
                        <m:funcPr>
                          <m:ctrlPr>
                            <a:rPr lang="en-US" sz="1400" b="0" i="1" smtClean="0">
                              <a:latin typeface="Cambria Math"/>
                            </a:rPr>
                          </m:ctrlPr>
                        </m:funcPr>
                        <m:fName>
                          <m:limLow>
                            <m:limLowPr>
                              <m:ctrlPr>
                                <a:rPr lang="en-US" sz="1400" b="0" i="1" smtClean="0">
                                  <a:latin typeface="Cambria Math"/>
                                </a:rPr>
                              </m:ctrlPr>
                            </m:limLowPr>
                            <m:e>
                              <m:r>
                                <m:rPr>
                                  <m:sty m:val="p"/>
                                </m:rPr>
                                <a:rPr lang="en-US" sz="1400" b="0" i="0" smtClean="0">
                                  <a:latin typeface="Cambria Math"/>
                                </a:rPr>
                                <m:t>max</m:t>
                              </m:r>
                            </m:e>
                            <m:lim/>
                          </m:limLow>
                        </m:fName>
                        <m:e>
                          <m:d>
                            <m:dPr>
                              <m:ctrlPr>
                                <a:rPr lang="en-US" sz="1400" b="0" i="1" smtClean="0">
                                  <a:latin typeface="Cambria Math"/>
                                </a:rPr>
                              </m:ctrlPr>
                            </m:dPr>
                            <m:e>
                              <m:r>
                                <a:rPr lang="en-US" sz="1400" b="0" i="1" smtClean="0">
                                  <a:latin typeface="Cambria Math"/>
                                </a:rPr>
                                <m:t>0,</m:t>
                              </m:r>
                              <m:sSub>
                                <m:sSubPr>
                                  <m:ctrlPr>
                                    <a:rPr lang="en-US" sz="1400" b="0" i="1" smtClean="0">
                                      <a:latin typeface="Cambria Math"/>
                                    </a:rPr>
                                  </m:ctrlPr>
                                </m:sSubPr>
                                <m:e>
                                  <m:r>
                                    <a:rPr lang="en-US" sz="1400" b="0" i="1" smtClean="0">
                                      <a:latin typeface="Cambria Math"/>
                                    </a:rPr>
                                    <m:t>𝑟</m:t>
                                  </m:r>
                                </m:e>
                                <m:sub>
                                  <m:r>
                                    <a:rPr lang="en-US" sz="1400" b="0" i="1" smtClean="0">
                                      <a:latin typeface="Cambria Math"/>
                                      <a:ea typeface="Cambria Math"/>
                                    </a:rPr>
                                    <m:t>𝜌</m:t>
                                  </m:r>
                                </m:sub>
                              </m:sSub>
                              <m:r>
                                <a:rPr lang="en-US" sz="1400" b="0" i="1" smtClean="0">
                                  <a:latin typeface="Cambria Math"/>
                                </a:rPr>
                                <m:t>−</m:t>
                              </m:r>
                              <m:d>
                                <m:dPr>
                                  <m:begChr m:val="‖"/>
                                  <m:endChr m:val="‖"/>
                                  <m:ctrlPr>
                                    <a:rPr lang="en-US" sz="1400" b="0" i="1" smtClean="0">
                                      <a:latin typeface="Cambria Math"/>
                                    </a:rPr>
                                  </m:ctrlPr>
                                </m:dPr>
                                <m:e>
                                  <m:sSub>
                                    <m:sSubPr>
                                      <m:ctrlPr>
                                        <a:rPr lang="en-US" sz="1400" b="0" i="1" smtClean="0">
                                          <a:latin typeface="Cambria Math"/>
                                        </a:rPr>
                                      </m:ctrlPr>
                                    </m:sSubPr>
                                    <m:e>
                                      <m:r>
                                        <a:rPr lang="en-US" sz="1400" b="1" i="0" smtClean="0">
                                          <a:latin typeface="Cambria Math"/>
                                        </a:rPr>
                                        <m:t>𝐱</m:t>
                                      </m:r>
                                    </m:e>
                                    <m:sub>
                                      <m:r>
                                        <a:rPr lang="en-US" sz="1400" b="0" i="1" smtClean="0">
                                          <a:latin typeface="Cambria Math"/>
                                        </a:rPr>
                                        <m:t>𝑖</m:t>
                                      </m:r>
                                    </m:sub>
                                  </m:sSub>
                                  <m:r>
                                    <a:rPr lang="en-US" sz="1400" b="0" i="1" smtClean="0">
                                      <a:latin typeface="Cambria Math"/>
                                    </a:rPr>
                                    <m:t>−</m:t>
                                  </m:r>
                                  <m:r>
                                    <a:rPr lang="en-US" sz="1400" b="1" i="0" smtClean="0">
                                      <a:latin typeface="Cambria Math"/>
                                    </a:rPr>
                                    <m:t>𝐱</m:t>
                                  </m:r>
                                </m:e>
                              </m:d>
                            </m:e>
                          </m:d>
                        </m:e>
                      </m:func>
                    </m:oMath>
                  </m:oMathPara>
                </a14:m>
                <a:endParaRPr lang="en-US" sz="1400" dirty="0" smtClean="0"/>
              </a:p>
              <a:p>
                <a:pPr marL="177800"/>
                <a:endParaRPr lang="en-US" sz="1100" dirty="0" smtClean="0"/>
              </a:p>
              <a:p>
                <a:pPr marL="177800" indent="-177800">
                  <a:buFont typeface="Arial" panose="020B0604020202020204" pitchFamily="34" charset="0"/>
                  <a:buChar char="•"/>
                </a:pPr>
                <a:r>
                  <a:rPr lang="en-US" sz="1400" dirty="0" smtClean="0"/>
                  <a:t>Prevents formation of features smaller than </a:t>
                </a:r>
                <a14:m>
                  <m:oMath xmlns:m="http://schemas.openxmlformats.org/officeDocument/2006/math">
                    <m:sSub>
                      <m:sSubPr>
                        <m:ctrlPr>
                          <a:rPr lang="en-US" sz="1400" b="0" i="1" smtClean="0">
                            <a:latin typeface="Cambria Math"/>
                          </a:rPr>
                        </m:ctrlPr>
                      </m:sSubPr>
                      <m:e>
                        <m:r>
                          <a:rPr lang="en-US" sz="1400" b="0" i="1" smtClean="0">
                            <a:latin typeface="Cambria Math"/>
                          </a:rPr>
                          <m:t>𝑟</m:t>
                        </m:r>
                      </m:e>
                      <m:sub>
                        <m:r>
                          <a:rPr lang="en-US" sz="1400" b="0" i="1" smtClean="0">
                            <a:latin typeface="Cambria Math"/>
                            <a:ea typeface="Cambria Math"/>
                          </a:rPr>
                          <m:t>𝜌</m:t>
                        </m:r>
                      </m:sub>
                    </m:sSub>
                  </m:oMath>
                </a14:m>
                <a:r>
                  <a:rPr lang="en-US" sz="1400" dirty="0" smtClean="0"/>
                  <a:t>.</a:t>
                </a:r>
              </a:p>
              <a:p>
                <a:pPr marL="177800" indent="-177800">
                  <a:buFont typeface="Arial" panose="020B0604020202020204" pitchFamily="34" charset="0"/>
                  <a:buChar char="•"/>
                </a:pPr>
                <a:r>
                  <a:rPr lang="en-US" sz="1400" dirty="0" smtClean="0"/>
                  <a:t>At cost of intermediate (“grey”) densities.</a:t>
                </a:r>
              </a:p>
            </p:txBody>
          </p:sp>
        </mc:Choice>
        <mc:Fallback xmlns="">
          <p:sp>
            <p:nvSpPr>
              <p:cNvPr id="22" name="TextBox 21"/>
              <p:cNvSpPr txBox="1">
                <a:spLocks noRot="1" noChangeAspect="1" noMove="1" noResize="1" noEditPoints="1" noAdjustHandles="1" noChangeArrowheads="1" noChangeShapeType="1" noTextEdit="1"/>
              </p:cNvSpPr>
              <p:nvPr/>
            </p:nvSpPr>
            <p:spPr>
              <a:xfrm>
                <a:off x="0" y="4235505"/>
                <a:ext cx="2766965" cy="2010872"/>
              </a:xfrm>
              <a:prstGeom prst="rect">
                <a:avLst/>
              </a:prstGeom>
              <a:blipFill rotWithShape="1">
                <a:blip r:embed="rId5"/>
                <a:stretch>
                  <a:fillRect l="-220" r="-2203" b="-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6876301" y="2309992"/>
                <a:ext cx="2419514" cy="19009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i="1" smtClean="0">
                          <a:latin typeface="Cambria Math"/>
                          <a:ea typeface="Cambria Math"/>
                        </a:rPr>
                        <m:t>𝜙</m:t>
                      </m:r>
                      <m:d>
                        <m:dPr>
                          <m:ctrlPr>
                            <a:rPr lang="en-US" sz="1600" i="1" smtClean="0">
                              <a:latin typeface="Cambria Math"/>
                            </a:rPr>
                          </m:ctrlPr>
                        </m:dPr>
                        <m:e>
                          <m:r>
                            <a:rPr lang="en-US" sz="1600" b="1" i="0" smtClean="0">
                              <a:latin typeface="Cambria Math"/>
                            </a:rPr>
                            <m:t>𝐬</m:t>
                          </m:r>
                        </m:e>
                      </m:d>
                      <m:r>
                        <a:rPr lang="en-US" sz="1600" b="0" i="1" smtClean="0">
                          <a:latin typeface="Cambria Math"/>
                        </a:rPr>
                        <m:t>=</m:t>
                      </m:r>
                      <m:f>
                        <m:fPr>
                          <m:ctrlPr>
                            <a:rPr lang="en-US" sz="1600" b="0" i="1" smtClean="0">
                              <a:latin typeface="Cambria Math"/>
                            </a:rPr>
                          </m:ctrlPr>
                        </m:fPr>
                        <m:num>
                          <m:nary>
                            <m:naryPr>
                              <m:chr m:val="∑"/>
                              <m:ctrlPr>
                                <a:rPr lang="en-US" sz="1600" b="0" i="1" smtClean="0">
                                  <a:latin typeface="Cambria Math"/>
                                </a:rPr>
                              </m:ctrlPr>
                            </m:naryPr>
                            <m:sub>
                              <m:r>
                                <m:rPr>
                                  <m:brk m:alnAt="23"/>
                                </m:rPr>
                                <a:rPr lang="en-US" sz="1600" b="0" i="1" smtClean="0">
                                  <a:latin typeface="Cambria Math"/>
                                </a:rPr>
                                <m:t>𝑖</m:t>
                              </m:r>
                              <m:r>
                                <a:rPr lang="en-US" sz="1600" b="0" i="1" smtClean="0">
                                  <a:latin typeface="Cambria Math"/>
                                </a:rPr>
                                <m:t>=1</m:t>
                              </m:r>
                            </m:sub>
                            <m:sup>
                              <m:r>
                                <a:rPr lang="en-US" sz="1600" b="0" i="1" smtClean="0">
                                  <a:latin typeface="Cambria Math"/>
                                </a:rPr>
                                <m:t>𝑁</m:t>
                              </m:r>
                            </m:sup>
                            <m:e>
                              <m:sSub>
                                <m:sSubPr>
                                  <m:ctrlPr>
                                    <a:rPr lang="en-US" sz="1600" b="0" i="1" smtClean="0">
                                      <a:latin typeface="Cambria Math"/>
                                    </a:rPr>
                                  </m:ctrlPr>
                                </m:sSubPr>
                                <m:e>
                                  <m:r>
                                    <a:rPr lang="en-US" sz="1600" b="0" i="1" smtClean="0">
                                      <a:latin typeface="Cambria Math"/>
                                    </a:rPr>
                                    <m:t>𝑤</m:t>
                                  </m:r>
                                </m:e>
                                <m:sub>
                                  <m:r>
                                    <a:rPr lang="en-US" sz="1600" b="0" i="1" smtClean="0">
                                      <a:latin typeface="Cambria Math"/>
                                    </a:rPr>
                                    <m:t>𝑖</m:t>
                                  </m:r>
                                </m:sub>
                              </m:sSub>
                              <m:sSub>
                                <m:sSubPr>
                                  <m:ctrlPr>
                                    <a:rPr lang="en-US" sz="1600" b="0" i="1" smtClean="0">
                                      <a:latin typeface="Cambria Math"/>
                                    </a:rPr>
                                  </m:ctrlPr>
                                </m:sSubPr>
                                <m:e>
                                  <m:r>
                                    <a:rPr lang="en-US" sz="1600" b="0" i="1" smtClean="0">
                                      <a:latin typeface="Cambria Math"/>
                                    </a:rPr>
                                    <m:t>𝑠</m:t>
                                  </m:r>
                                </m:e>
                                <m:sub>
                                  <m:r>
                                    <a:rPr lang="en-US" sz="1600" b="0" i="1" smtClean="0">
                                      <a:latin typeface="Cambria Math"/>
                                    </a:rPr>
                                    <m:t>𝑖</m:t>
                                  </m:r>
                                </m:sub>
                              </m:sSub>
                            </m:e>
                          </m:nary>
                        </m:num>
                        <m:den>
                          <m:nary>
                            <m:naryPr>
                              <m:chr m:val="∑"/>
                              <m:ctrlPr>
                                <a:rPr lang="en-US" sz="1600" b="0" i="1" smtClean="0">
                                  <a:latin typeface="Cambria Math"/>
                                </a:rPr>
                              </m:ctrlPr>
                            </m:naryPr>
                            <m:sub>
                              <m:r>
                                <m:rPr>
                                  <m:brk m:alnAt="23"/>
                                </m:rPr>
                                <a:rPr lang="en-US" sz="1600" b="0" i="1" smtClean="0">
                                  <a:latin typeface="Cambria Math"/>
                                </a:rPr>
                                <m:t>𝑖</m:t>
                              </m:r>
                              <m:r>
                                <a:rPr lang="en-US" sz="1600" b="0" i="1" smtClean="0">
                                  <a:latin typeface="Cambria Math"/>
                                </a:rPr>
                                <m:t>=1</m:t>
                              </m:r>
                            </m:sub>
                            <m:sup>
                              <m:r>
                                <a:rPr lang="en-US" sz="1600" b="0" i="1" smtClean="0">
                                  <a:latin typeface="Cambria Math"/>
                                </a:rPr>
                                <m:t>𝑁</m:t>
                              </m:r>
                            </m:sup>
                            <m:e>
                              <m:sSub>
                                <m:sSubPr>
                                  <m:ctrlPr>
                                    <a:rPr lang="en-US" sz="1600" b="0" i="1" smtClean="0">
                                      <a:latin typeface="Cambria Math"/>
                                    </a:rPr>
                                  </m:ctrlPr>
                                </m:sSubPr>
                                <m:e>
                                  <m:r>
                                    <a:rPr lang="en-US" sz="1600" b="0" i="1" smtClean="0">
                                      <a:latin typeface="Cambria Math"/>
                                    </a:rPr>
                                    <m:t>𝑤</m:t>
                                  </m:r>
                                </m:e>
                                <m:sub>
                                  <m:r>
                                    <a:rPr lang="en-US" sz="1600" b="0" i="1" smtClean="0">
                                      <a:latin typeface="Cambria Math"/>
                                    </a:rPr>
                                    <m:t>𝑖</m:t>
                                  </m:r>
                                </m:sub>
                              </m:sSub>
                            </m:e>
                          </m:nary>
                        </m:den>
                      </m:f>
                    </m:oMath>
                  </m:oMathPara>
                </a14:m>
                <a:endParaRPr lang="en-US" sz="1600" dirty="0" smtClean="0"/>
              </a:p>
              <a:p>
                <a:pPr/>
                <a14:m>
                  <m:oMathPara xmlns:m="http://schemas.openxmlformats.org/officeDocument/2006/math">
                    <m:oMathParaPr>
                      <m:jc m:val="left"/>
                    </m:oMathParaPr>
                    <m:oMath xmlns:m="http://schemas.openxmlformats.org/officeDocument/2006/math">
                      <m:sSub>
                        <m:sSubPr>
                          <m:ctrlPr>
                            <a:rPr lang="en-US" sz="1400" i="1" smtClean="0">
                              <a:latin typeface="Cambria Math"/>
                            </a:rPr>
                          </m:ctrlPr>
                        </m:sSubPr>
                        <m:e>
                          <m:r>
                            <a:rPr lang="en-US" sz="1400" b="0" i="1" smtClean="0">
                              <a:latin typeface="Cambria Math"/>
                            </a:rPr>
                            <m:t>𝑤</m:t>
                          </m:r>
                        </m:e>
                        <m:sub>
                          <m:r>
                            <a:rPr lang="en-US" sz="1400" b="0" i="1" smtClean="0">
                              <a:latin typeface="Cambria Math"/>
                            </a:rPr>
                            <m:t>𝑖</m:t>
                          </m:r>
                        </m:sub>
                      </m:sSub>
                      <m:r>
                        <a:rPr lang="en-US" sz="1400" b="0" i="1" smtClean="0">
                          <a:latin typeface="Cambria Math"/>
                        </a:rPr>
                        <m:t>=</m:t>
                      </m:r>
                      <m:func>
                        <m:funcPr>
                          <m:ctrlPr>
                            <a:rPr lang="en-US" sz="1400" b="0" i="1" smtClean="0">
                              <a:latin typeface="Cambria Math"/>
                            </a:rPr>
                          </m:ctrlPr>
                        </m:funcPr>
                        <m:fName>
                          <m:limLow>
                            <m:limLowPr>
                              <m:ctrlPr>
                                <a:rPr lang="en-US" sz="1400" b="0" i="1" smtClean="0">
                                  <a:latin typeface="Cambria Math"/>
                                </a:rPr>
                              </m:ctrlPr>
                            </m:limLowPr>
                            <m:e>
                              <m:r>
                                <m:rPr>
                                  <m:sty m:val="p"/>
                                </m:rPr>
                                <a:rPr lang="en-US" sz="1400" b="0" i="0" smtClean="0">
                                  <a:latin typeface="Cambria Math"/>
                                </a:rPr>
                                <m:t>max</m:t>
                              </m:r>
                            </m:e>
                            <m:lim/>
                          </m:limLow>
                        </m:fName>
                        <m:e>
                          <m:d>
                            <m:dPr>
                              <m:ctrlPr>
                                <a:rPr lang="en-US" sz="1400" b="0" i="1" smtClean="0">
                                  <a:latin typeface="Cambria Math"/>
                                </a:rPr>
                              </m:ctrlPr>
                            </m:dPr>
                            <m:e>
                              <m:eqArr>
                                <m:eqArrPr>
                                  <m:ctrlPr>
                                    <a:rPr lang="en-US" sz="1400" b="0" i="1" smtClean="0">
                                      <a:latin typeface="Cambria Math"/>
                                    </a:rPr>
                                  </m:ctrlPr>
                                </m:eqArrPr>
                                <m:e>
                                  <m:r>
                                    <a:rPr lang="en-US" sz="1400" b="0" i="1" smtClean="0">
                                      <a:latin typeface="Cambria Math"/>
                                    </a:rPr>
                                    <m:t>0,</m:t>
                                  </m:r>
                                </m:e>
                                <m:e>
                                  <m:sSub>
                                    <m:sSubPr>
                                      <m:ctrlPr>
                                        <a:rPr lang="en-US" sz="1400" b="0" i="1" smtClean="0">
                                          <a:latin typeface="Cambria Math"/>
                                        </a:rPr>
                                      </m:ctrlPr>
                                    </m:sSubPr>
                                    <m:e>
                                      <m:r>
                                        <a:rPr lang="en-US" sz="1400" b="0" i="1" smtClean="0">
                                          <a:latin typeface="Cambria Math"/>
                                        </a:rPr>
                                        <m:t>𝑟</m:t>
                                      </m:r>
                                    </m:e>
                                    <m:sub>
                                      <m:r>
                                        <a:rPr lang="en-US" sz="1400" b="0" i="1" smtClean="0">
                                          <a:latin typeface="Cambria Math"/>
                                          <a:ea typeface="Cambria Math"/>
                                        </a:rPr>
                                        <m:t>𝜙</m:t>
                                      </m:r>
                                    </m:sub>
                                  </m:sSub>
                                  <m:r>
                                    <a:rPr lang="en-US" sz="1400" b="0" i="1" smtClean="0">
                                      <a:latin typeface="Cambria Math"/>
                                    </a:rPr>
                                    <m:t>−</m:t>
                                  </m:r>
                                  <m:d>
                                    <m:dPr>
                                      <m:begChr m:val="‖"/>
                                      <m:endChr m:val="‖"/>
                                      <m:ctrlPr>
                                        <a:rPr lang="en-US" sz="1400" b="0" i="1" smtClean="0">
                                          <a:latin typeface="Cambria Math"/>
                                        </a:rPr>
                                      </m:ctrlPr>
                                    </m:dPr>
                                    <m:e>
                                      <m:sSub>
                                        <m:sSubPr>
                                          <m:ctrlPr>
                                            <a:rPr lang="en-US" sz="1400" b="0" i="1" smtClean="0">
                                              <a:latin typeface="Cambria Math"/>
                                            </a:rPr>
                                          </m:ctrlPr>
                                        </m:sSubPr>
                                        <m:e>
                                          <m:r>
                                            <a:rPr lang="en-US" sz="1400" b="1" i="0" smtClean="0">
                                              <a:latin typeface="Cambria Math"/>
                                            </a:rPr>
                                            <m:t>𝐱</m:t>
                                          </m:r>
                                        </m:e>
                                        <m:sub>
                                          <m:r>
                                            <a:rPr lang="en-US" sz="1400" b="0" i="1" smtClean="0">
                                              <a:latin typeface="Cambria Math"/>
                                            </a:rPr>
                                            <m:t>𝑖</m:t>
                                          </m:r>
                                        </m:sub>
                                      </m:sSub>
                                      <m:r>
                                        <a:rPr lang="en-US" sz="1400" b="0" i="1" smtClean="0">
                                          <a:latin typeface="Cambria Math"/>
                                        </a:rPr>
                                        <m:t>−</m:t>
                                      </m:r>
                                      <m:r>
                                        <a:rPr lang="en-US" sz="1400" b="1" i="0" smtClean="0">
                                          <a:latin typeface="Cambria Math"/>
                                        </a:rPr>
                                        <m:t>𝐱</m:t>
                                      </m:r>
                                    </m:e>
                                  </m:d>
                                </m:e>
                              </m:eqArr>
                            </m:e>
                          </m:d>
                        </m:e>
                      </m:func>
                    </m:oMath>
                  </m:oMathPara>
                </a14:m>
                <a:endParaRPr lang="en-US" sz="1400" dirty="0"/>
              </a:p>
              <a:p>
                <a:pPr marL="177800" indent="-177800">
                  <a:buFont typeface="Arial" panose="020B0604020202020204" pitchFamily="34" charset="0"/>
                  <a:buChar char="•"/>
                </a:pPr>
                <a:endParaRPr lang="en-US" sz="1100" dirty="0" smtClean="0"/>
              </a:p>
              <a:p>
                <a:pPr marL="177800" indent="-177800">
                  <a:buFont typeface="Arial" panose="020B0604020202020204" pitchFamily="34" charset="0"/>
                  <a:buChar char="•"/>
                </a:pPr>
                <a:r>
                  <a:rPr lang="en-US" sz="1400" dirty="0" smtClean="0"/>
                  <a:t>Does not provide a minimum feature size control.</a:t>
                </a:r>
              </a:p>
            </p:txBody>
          </p:sp>
        </mc:Choice>
        <mc:Fallback xmlns="">
          <p:sp>
            <p:nvSpPr>
              <p:cNvPr id="24" name="TextBox 23"/>
              <p:cNvSpPr txBox="1">
                <a:spLocks noRot="1" noChangeAspect="1" noMove="1" noResize="1" noEditPoints="1" noAdjustHandles="1" noChangeArrowheads="1" noChangeShapeType="1" noTextEdit="1"/>
              </p:cNvSpPr>
              <p:nvPr/>
            </p:nvSpPr>
            <p:spPr>
              <a:xfrm>
                <a:off x="6876301" y="2309992"/>
                <a:ext cx="2419514" cy="1900905"/>
              </a:xfrm>
              <a:prstGeom prst="rect">
                <a:avLst/>
              </a:prstGeom>
              <a:blipFill rotWithShape="1">
                <a:blip r:embed="rId6"/>
                <a:stretch>
                  <a:fillRect l="-252" b="-1923"/>
                </a:stretch>
              </a:blipFill>
            </p:spPr>
            <p:txBody>
              <a:bodyPr/>
              <a:lstStyle/>
              <a:p>
                <a:r>
                  <a:rPr lang="en-US">
                    <a:noFill/>
                  </a:rPr>
                  <a:t> </a:t>
                </a:r>
              </a:p>
            </p:txBody>
          </p:sp>
        </mc:Fallback>
      </mc:AlternateContent>
      <p:cxnSp>
        <p:nvCxnSpPr>
          <p:cNvPr id="45" name="Straight Connector 44"/>
          <p:cNvCxnSpPr/>
          <p:nvPr/>
        </p:nvCxnSpPr>
        <p:spPr>
          <a:xfrm>
            <a:off x="2766964" y="5973609"/>
            <a:ext cx="38405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56" name="Content Placeholder 17"/>
          <p:cNvPicPr>
            <a:picLocks noGrp="1" noChangeAspect="1"/>
          </p:cNvPicPr>
          <p:nvPr>
            <p:ph sz="half" idx="2"/>
          </p:nvPr>
        </p:nvPicPr>
        <p:blipFill>
          <a:blip r:embed="rId7" cstate="print">
            <a:extLst>
              <a:ext uri="{28A0092B-C50C-407E-A947-70E740481C1C}">
                <a14:useLocalDpi xmlns:a14="http://schemas.microsoft.com/office/drawing/2010/main" val="0"/>
              </a:ext>
            </a:extLst>
          </a:blip>
          <a:stretch>
            <a:fillRect/>
          </a:stretch>
        </p:blipFill>
        <p:spPr>
          <a:xfrm>
            <a:off x="0" y="2353660"/>
            <a:ext cx="3429000" cy="1796142"/>
          </a:xfrm>
        </p:spPr>
      </p:pic>
      <p:sp>
        <p:nvSpPr>
          <p:cNvPr id="57" name="Rectangle 56"/>
          <p:cNvSpPr/>
          <p:nvPr/>
        </p:nvSpPr>
        <p:spPr>
          <a:xfrm>
            <a:off x="0" y="2008015"/>
            <a:ext cx="3603009" cy="369332"/>
          </a:xfrm>
          <a:prstGeom prst="rect">
            <a:avLst/>
          </a:prstGeom>
        </p:spPr>
        <p:txBody>
          <a:bodyPr wrap="square">
            <a:spAutoFit/>
          </a:bodyPr>
          <a:lstStyle/>
          <a:p>
            <a:pPr algn="ctr"/>
            <a:r>
              <a:rPr lang="en-US" b="1" dirty="0" smtClean="0"/>
              <a:t>Density method</a:t>
            </a:r>
            <a:endParaRPr lang="en-US" b="1" dirty="0"/>
          </a:p>
        </p:txBody>
      </p:sp>
      <p:cxnSp>
        <p:nvCxnSpPr>
          <p:cNvPr id="28" name="Straight Arrow Connector 27"/>
          <p:cNvCxnSpPr/>
          <p:nvPr/>
        </p:nvCxnSpPr>
        <p:spPr>
          <a:xfrm flipV="1">
            <a:off x="3151015" y="3562099"/>
            <a:ext cx="1" cy="241151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3610955" y="2008015"/>
            <a:ext cx="5533045" cy="369332"/>
          </a:xfrm>
          <a:prstGeom prst="rect">
            <a:avLst/>
          </a:prstGeom>
        </p:spPr>
        <p:txBody>
          <a:bodyPr wrap="square">
            <a:spAutoFit/>
          </a:bodyPr>
          <a:lstStyle/>
          <a:p>
            <a:pPr algn="ctr"/>
            <a:r>
              <a:rPr lang="en-US" b="1" dirty="0" smtClean="0"/>
              <a:t>Level set method</a:t>
            </a:r>
            <a:endParaRPr lang="en-US" b="1" dirty="0"/>
          </a:p>
        </p:txBody>
      </p:sp>
      <p:pic>
        <p:nvPicPr>
          <p:cNvPr id="62" name="Content Placeholder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19850" y="4279243"/>
            <a:ext cx="3657600" cy="1914917"/>
          </a:xfrm>
          <a:prstGeom prst="rect">
            <a:avLst/>
          </a:prstGeom>
        </p:spPr>
      </p:pic>
      <mc:AlternateContent xmlns:mc="http://schemas.openxmlformats.org/markup-compatibility/2006" xmlns:a14="http://schemas.microsoft.com/office/drawing/2010/main">
        <mc:Choice Requires="a14">
          <p:sp>
            <p:nvSpPr>
              <p:cNvPr id="63" name="Rectangle 62"/>
              <p:cNvSpPr/>
              <p:nvPr/>
            </p:nvSpPr>
            <p:spPr>
              <a:xfrm>
                <a:off x="6069795" y="5236701"/>
                <a:ext cx="2843775" cy="1408527"/>
              </a:xfrm>
              <a:prstGeom prst="rect">
                <a:avLst/>
              </a:prstGeom>
            </p:spPr>
            <p:txBody>
              <a:bodyPr wrap="square">
                <a:spAutoFit/>
              </a:bodyPr>
              <a:lstStyle/>
              <a:p>
                <a:pPr marL="177800" indent="-177800">
                  <a:buFont typeface="Arial" panose="020B0604020202020204" pitchFamily="34" charset="0"/>
                  <a:buChar char="•"/>
                </a:pPr>
                <a14:m>
                  <m:oMath xmlns:m="http://schemas.openxmlformats.org/officeDocument/2006/math">
                    <m:sSub>
                      <m:sSubPr>
                        <m:ctrlPr>
                          <a:rPr lang="en-US" sz="1400" b="1" i="1" dirty="0" smtClean="0">
                            <a:solidFill>
                              <a:srgbClr val="00B050"/>
                            </a:solidFill>
                            <a:latin typeface="Cambria Math"/>
                          </a:rPr>
                        </m:ctrlPr>
                      </m:sSubPr>
                      <m:e>
                        <m:r>
                          <a:rPr lang="el-GR" sz="1400" b="1" i="0" dirty="0" smtClean="0">
                            <a:solidFill>
                              <a:srgbClr val="00B050"/>
                            </a:solidFill>
                            <a:latin typeface="Cambria Math"/>
                            <a:ea typeface="Cambria Math"/>
                          </a:rPr>
                          <m:t>𝚪</m:t>
                        </m:r>
                      </m:e>
                      <m:sub>
                        <m:r>
                          <a:rPr lang="en-US" sz="1400" b="1" i="1" dirty="0" smtClean="0">
                            <a:solidFill>
                              <a:srgbClr val="00B050"/>
                            </a:solidFill>
                            <a:latin typeface="Cambria Math"/>
                            <a:ea typeface="Cambria Math"/>
                          </a:rPr>
                          <m:t>𝝓</m:t>
                        </m:r>
                        <m:r>
                          <a:rPr lang="en-US" sz="1400" b="1" i="1" dirty="0" smtClean="0">
                            <a:solidFill>
                              <a:srgbClr val="00B050"/>
                            </a:solidFill>
                            <a:latin typeface="Cambria Math"/>
                            <a:ea typeface="Cambria Math"/>
                          </a:rPr>
                          <m:t>=</m:t>
                        </m:r>
                        <m:r>
                          <a:rPr lang="en-US" sz="1400" b="1" i="1" dirty="0" smtClean="0">
                            <a:solidFill>
                              <a:srgbClr val="00B050"/>
                            </a:solidFill>
                            <a:latin typeface="Cambria Math"/>
                            <a:ea typeface="Cambria Math"/>
                          </a:rPr>
                          <m:t>𝟎</m:t>
                        </m:r>
                      </m:sub>
                    </m:sSub>
                  </m:oMath>
                </a14:m>
                <a:r>
                  <a:rPr lang="en-US" sz="1400" dirty="0" smtClean="0"/>
                  <a:t> divides the fixed </a:t>
                </a:r>
                <a:r>
                  <a:rPr lang="en-US" sz="1400" dirty="0"/>
                  <a:t>mesh grid into </a:t>
                </a:r>
                <a:r>
                  <a:rPr lang="en-US" sz="1400" dirty="0" smtClean="0"/>
                  <a:t>different </a:t>
                </a:r>
                <a:r>
                  <a:rPr lang="en-US" sz="1400" dirty="0"/>
                  <a:t>phase </a:t>
                </a:r>
                <a:r>
                  <a:rPr lang="en-US" sz="1400" dirty="0" smtClean="0"/>
                  <a:t>regions: </a:t>
                </a:r>
                <a14:m>
                  <m:oMath xmlns:m="http://schemas.openxmlformats.org/officeDocument/2006/math">
                    <m:sSup>
                      <m:sSupPr>
                        <m:ctrlPr>
                          <a:rPr lang="en-US" sz="1400" b="1" i="1" smtClean="0">
                            <a:solidFill>
                              <a:srgbClr val="FF0000"/>
                            </a:solidFill>
                            <a:latin typeface="Cambria Math"/>
                          </a:rPr>
                        </m:ctrlPr>
                      </m:sSupPr>
                      <m:e>
                        <m:r>
                          <a:rPr lang="el-GR" sz="1400" b="1" i="0" smtClean="0">
                            <a:solidFill>
                              <a:srgbClr val="FF0000"/>
                            </a:solidFill>
                            <a:latin typeface="Cambria Math"/>
                            <a:ea typeface="Cambria Math"/>
                          </a:rPr>
                          <m:t>𝛀</m:t>
                        </m:r>
                      </m:e>
                      <m:sup>
                        <m:r>
                          <a:rPr lang="en-US" sz="1400" b="1" i="1" smtClean="0">
                            <a:solidFill>
                              <a:srgbClr val="FF0000"/>
                            </a:solidFill>
                            <a:latin typeface="Cambria Math"/>
                          </a:rPr>
                          <m:t>𝑨</m:t>
                        </m:r>
                      </m:sup>
                    </m:sSup>
                  </m:oMath>
                </a14:m>
                <a:r>
                  <a:rPr lang="en-US" sz="1400" dirty="0" smtClean="0"/>
                  <a:t> and </a:t>
                </a:r>
                <a14:m>
                  <m:oMath xmlns:m="http://schemas.openxmlformats.org/officeDocument/2006/math">
                    <m:sSup>
                      <m:sSupPr>
                        <m:ctrlPr>
                          <a:rPr lang="en-US" sz="1400" b="1" i="1" smtClean="0">
                            <a:solidFill>
                              <a:schemeClr val="tx2"/>
                            </a:solidFill>
                            <a:latin typeface="Cambria Math"/>
                          </a:rPr>
                        </m:ctrlPr>
                      </m:sSupPr>
                      <m:e>
                        <m:r>
                          <a:rPr lang="el-GR" sz="1400" b="1" i="0" smtClean="0">
                            <a:solidFill>
                              <a:schemeClr val="tx2"/>
                            </a:solidFill>
                            <a:latin typeface="Cambria Math"/>
                            <a:ea typeface="Cambria Math"/>
                          </a:rPr>
                          <m:t>𝛀</m:t>
                        </m:r>
                      </m:e>
                      <m:sup>
                        <m:r>
                          <a:rPr lang="en-US" sz="1400" b="1" i="1" smtClean="0">
                            <a:solidFill>
                              <a:schemeClr val="tx2"/>
                            </a:solidFill>
                            <a:latin typeface="Cambria Math"/>
                            <a:ea typeface="Cambria Math"/>
                          </a:rPr>
                          <m:t>𝑩</m:t>
                        </m:r>
                      </m:sup>
                    </m:sSup>
                  </m:oMath>
                </a14:m>
                <a:r>
                  <a:rPr lang="en-US" sz="1400" dirty="0" smtClean="0"/>
                  <a:t>.</a:t>
                </a:r>
              </a:p>
              <a:p>
                <a:pPr marL="177800" indent="-177800">
                  <a:buFont typeface="Arial" panose="020B0604020202020204" pitchFamily="34" charset="0"/>
                  <a:buChar char="•"/>
                </a:pPr>
                <a:r>
                  <a:rPr lang="en-US" sz="1400" dirty="0" smtClean="0"/>
                  <a:t>Each phase represents a different material, i.e. </a:t>
                </a:r>
                <a:r>
                  <a:rPr lang="en-US" sz="1400" b="1" dirty="0" smtClean="0">
                    <a:solidFill>
                      <a:schemeClr val="tx2"/>
                    </a:solidFill>
                  </a:rPr>
                  <a:t>solid</a:t>
                </a:r>
                <a:r>
                  <a:rPr lang="en-US" sz="1400" dirty="0" smtClean="0">
                    <a:solidFill>
                      <a:schemeClr val="tx2"/>
                    </a:solidFill>
                  </a:rPr>
                  <a:t> </a:t>
                </a:r>
                <a:r>
                  <a:rPr lang="en-US" sz="1400" dirty="0" smtClean="0"/>
                  <a:t>and </a:t>
                </a:r>
                <a:r>
                  <a:rPr lang="en-US" sz="1400" b="1" dirty="0" smtClean="0">
                    <a:solidFill>
                      <a:srgbClr val="FF0000"/>
                    </a:solidFill>
                  </a:rPr>
                  <a:t>void</a:t>
                </a:r>
                <a:r>
                  <a:rPr lang="en-US" sz="1400" dirty="0" smtClean="0"/>
                  <a:t>.</a:t>
                </a:r>
              </a:p>
            </p:txBody>
          </p:sp>
        </mc:Choice>
        <mc:Fallback xmlns="">
          <p:sp>
            <p:nvSpPr>
              <p:cNvPr id="63" name="Rectangle 62"/>
              <p:cNvSpPr>
                <a:spLocks noRot="1" noChangeAspect="1" noMove="1" noResize="1" noEditPoints="1" noAdjustHandles="1" noChangeArrowheads="1" noChangeShapeType="1" noTextEdit="1"/>
              </p:cNvSpPr>
              <p:nvPr/>
            </p:nvSpPr>
            <p:spPr>
              <a:xfrm>
                <a:off x="6069795" y="5236701"/>
                <a:ext cx="2843775" cy="1408527"/>
              </a:xfrm>
              <a:prstGeom prst="rect">
                <a:avLst/>
              </a:prstGeom>
              <a:blipFill rotWithShape="1">
                <a:blip r:embed="rId9"/>
                <a:stretch>
                  <a:fillRect l="-429" t="-433" r="-1288"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ectangle 64"/>
              <p:cNvSpPr/>
              <p:nvPr/>
            </p:nvSpPr>
            <p:spPr>
              <a:xfrm>
                <a:off x="3419850" y="5707456"/>
                <a:ext cx="1967780" cy="973408"/>
              </a:xfrm>
              <a:prstGeom prst="rect">
                <a:avLst/>
              </a:prstGeom>
            </p:spPr>
            <p:txBody>
              <a:bodyPr wrap="square">
                <a:spAutoFit/>
              </a:bodyPr>
              <a:lstStyle/>
              <a:p>
                <a:pPr marL="177800" indent="-177800">
                  <a:buFont typeface="Arial" panose="020B0604020202020204" pitchFamily="34" charset="0"/>
                  <a:buChar char="•"/>
                </a:pPr>
                <a14:m>
                  <m:oMath xmlns:m="http://schemas.openxmlformats.org/officeDocument/2006/math">
                    <m:sSub>
                      <m:sSubPr>
                        <m:ctrlPr>
                          <a:rPr lang="en-US" sz="1400" b="1" i="1" dirty="0" smtClean="0">
                            <a:solidFill>
                              <a:srgbClr val="00B050"/>
                            </a:solidFill>
                            <a:latin typeface="Cambria Math"/>
                          </a:rPr>
                        </m:ctrlPr>
                      </m:sSubPr>
                      <m:e>
                        <m:r>
                          <a:rPr lang="el-GR" sz="1400" b="1" i="0" dirty="0" smtClean="0">
                            <a:solidFill>
                              <a:srgbClr val="00B050"/>
                            </a:solidFill>
                            <a:latin typeface="Cambria Math"/>
                            <a:ea typeface="Cambria Math"/>
                          </a:rPr>
                          <m:t>𝚪</m:t>
                        </m:r>
                      </m:e>
                      <m:sub>
                        <m:r>
                          <a:rPr lang="en-US" sz="1400" b="1" i="1" dirty="0" smtClean="0">
                            <a:solidFill>
                              <a:srgbClr val="00B050"/>
                            </a:solidFill>
                            <a:latin typeface="Cambria Math"/>
                            <a:ea typeface="Cambria Math"/>
                          </a:rPr>
                          <m:t>𝝓</m:t>
                        </m:r>
                        <m:r>
                          <a:rPr lang="en-US" sz="1400" b="1" i="1" dirty="0" smtClean="0">
                            <a:solidFill>
                              <a:srgbClr val="00B050"/>
                            </a:solidFill>
                            <a:latin typeface="Cambria Math"/>
                            <a:ea typeface="Cambria Math"/>
                          </a:rPr>
                          <m:t>=</m:t>
                        </m:r>
                        <m:r>
                          <a:rPr lang="en-US" sz="1400" b="1" i="1" dirty="0" smtClean="0">
                            <a:solidFill>
                              <a:srgbClr val="00B050"/>
                            </a:solidFill>
                            <a:latin typeface="Cambria Math"/>
                            <a:ea typeface="Cambria Math"/>
                          </a:rPr>
                          <m:t>𝟎</m:t>
                        </m:r>
                      </m:sub>
                    </m:sSub>
                    <m:r>
                      <a:rPr lang="en-US" sz="1400" b="1" i="1" dirty="0" smtClean="0">
                        <a:solidFill>
                          <a:srgbClr val="00B050"/>
                        </a:solidFill>
                        <a:latin typeface="Cambria Math"/>
                        <a:ea typeface="Cambria Math"/>
                      </a:rPr>
                      <m:t> </m:t>
                    </m:r>
                  </m:oMath>
                </a14:m>
                <a:r>
                  <a:rPr lang="en-US" sz="1400" dirty="0" smtClean="0"/>
                  <a:t> represents the </a:t>
                </a:r>
                <a:r>
                  <a:rPr lang="en-US" sz="1400" b="1" dirty="0" smtClean="0">
                    <a:solidFill>
                      <a:srgbClr val="00B050"/>
                    </a:solidFill>
                  </a:rPr>
                  <a:t>zero level set </a:t>
                </a:r>
                <a:r>
                  <a:rPr lang="en-US" sz="1400" b="1" dirty="0" err="1">
                    <a:solidFill>
                      <a:srgbClr val="00B050"/>
                    </a:solidFill>
                  </a:rPr>
                  <a:t>isolevel</a:t>
                </a:r>
                <a:r>
                  <a:rPr lang="en-US" sz="1400" b="1" dirty="0">
                    <a:solidFill>
                      <a:srgbClr val="00B050"/>
                    </a:solidFill>
                  </a:rPr>
                  <a:t> </a:t>
                </a:r>
                <a:r>
                  <a:rPr lang="en-US" sz="1400" dirty="0"/>
                  <a:t>of the level set </a:t>
                </a:r>
                <a:r>
                  <a:rPr lang="en-US" sz="1400" dirty="0" smtClean="0"/>
                  <a:t>function</a:t>
                </a:r>
                <a:r>
                  <a:rPr lang="en-US" sz="1400" dirty="0"/>
                  <a:t> </a:t>
                </a:r>
                <a14:m>
                  <m:oMath xmlns:m="http://schemas.openxmlformats.org/officeDocument/2006/math">
                    <m:r>
                      <a:rPr lang="en-US" sz="1400" i="1" smtClean="0">
                        <a:latin typeface="Cambria Math"/>
                        <a:ea typeface="Cambria Math"/>
                      </a:rPr>
                      <m:t>𝜙</m:t>
                    </m:r>
                    <m:d>
                      <m:dPr>
                        <m:ctrlPr>
                          <a:rPr lang="en-US" sz="1400" i="1" smtClean="0">
                            <a:latin typeface="Cambria Math"/>
                            <a:ea typeface="Cambria Math"/>
                          </a:rPr>
                        </m:ctrlPr>
                      </m:dPr>
                      <m:e>
                        <m:r>
                          <a:rPr lang="en-US" sz="1400" b="1" i="0" smtClean="0">
                            <a:latin typeface="Cambria Math"/>
                            <a:ea typeface="Cambria Math"/>
                          </a:rPr>
                          <m:t>𝐱</m:t>
                        </m:r>
                      </m:e>
                    </m:d>
                  </m:oMath>
                </a14:m>
                <a:r>
                  <a:rPr lang="en-US" sz="1400" dirty="0" smtClean="0"/>
                  <a:t>.</a:t>
                </a:r>
              </a:p>
            </p:txBody>
          </p:sp>
        </mc:Choice>
        <mc:Fallback xmlns="">
          <p:sp>
            <p:nvSpPr>
              <p:cNvPr id="65" name="Rectangle 64"/>
              <p:cNvSpPr>
                <a:spLocks noRot="1" noChangeAspect="1" noMove="1" noResize="1" noEditPoints="1" noAdjustHandles="1" noChangeArrowheads="1" noChangeShapeType="1" noTextEdit="1"/>
              </p:cNvSpPr>
              <p:nvPr/>
            </p:nvSpPr>
            <p:spPr>
              <a:xfrm>
                <a:off x="3419850" y="5707456"/>
                <a:ext cx="1967780" cy="973408"/>
              </a:xfrm>
              <a:prstGeom prst="rect">
                <a:avLst/>
              </a:prstGeom>
              <a:blipFill rotWithShape="1">
                <a:blip r:embed="rId10"/>
                <a:stretch>
                  <a:fillRect l="-619" t="-625" b="-5000"/>
                </a:stretch>
              </a:blipFill>
            </p:spPr>
            <p:txBody>
              <a:bodyPr/>
              <a:lstStyle/>
              <a:p>
                <a:r>
                  <a:rPr lang="en-US">
                    <a:noFill/>
                  </a:rPr>
                  <a:t> </a:t>
                </a:r>
              </a:p>
            </p:txBody>
          </p:sp>
        </mc:Fallback>
      </mc:AlternateContent>
    </p:spTree>
    <p:extLst>
      <p:ext uri="{BB962C8B-B14F-4D97-AF65-F5344CB8AC3E}">
        <p14:creationId xmlns:p14="http://schemas.microsoft.com/office/powerpoint/2010/main" val="399576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4" grpId="0"/>
      <p:bldP spid="57" grpId="0"/>
      <p:bldP spid="61" grpId="0"/>
      <p:bldP spid="63" grpId="0"/>
      <p:bldP spid="6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Content Placeholder 7"/>
          <p:cNvSpPr>
            <a:spLocks noGrp="1"/>
          </p:cNvSpPr>
          <p:nvPr>
            <p:ph idx="1"/>
          </p:nvPr>
        </p:nvSpPr>
        <p:spPr/>
        <p:txBody>
          <a:bodyPr/>
          <a:lstStyle/>
          <a:p>
            <a:endParaRPr lang="en-US"/>
          </a:p>
        </p:txBody>
      </p:sp>
      <p:pic>
        <p:nvPicPr>
          <p:cNvPr id="9" name="Content Placeholder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9850" y="4279243"/>
            <a:ext cx="3657600" cy="1914917"/>
          </a:xfrm>
          <a:prstGeom prst="rect">
            <a:avLst/>
          </a:prstGeom>
        </p:spPr>
      </p:pic>
      <mc:AlternateContent xmlns:mc="http://schemas.openxmlformats.org/markup-compatibility/2006" xmlns:a14="http://schemas.microsoft.com/office/drawing/2010/main">
        <mc:Choice Requires="a14">
          <p:sp>
            <p:nvSpPr>
              <p:cNvPr id="10" name="Rectangle 9"/>
              <p:cNvSpPr/>
              <p:nvPr/>
            </p:nvSpPr>
            <p:spPr>
              <a:xfrm>
                <a:off x="6069795" y="5236701"/>
                <a:ext cx="2843775" cy="1408527"/>
              </a:xfrm>
              <a:prstGeom prst="rect">
                <a:avLst/>
              </a:prstGeom>
            </p:spPr>
            <p:txBody>
              <a:bodyPr wrap="square">
                <a:spAutoFit/>
              </a:bodyPr>
              <a:lstStyle/>
              <a:p>
                <a:pPr marL="177800" indent="-177800">
                  <a:buFont typeface="Arial" panose="020B0604020202020204" pitchFamily="34" charset="0"/>
                  <a:buChar char="•"/>
                </a:pPr>
                <a14:m>
                  <m:oMath xmlns:m="http://schemas.openxmlformats.org/officeDocument/2006/math">
                    <m:sSub>
                      <m:sSubPr>
                        <m:ctrlPr>
                          <a:rPr lang="en-US" sz="1400" b="1" i="1" dirty="0" smtClean="0">
                            <a:solidFill>
                              <a:srgbClr val="00B050"/>
                            </a:solidFill>
                            <a:latin typeface="Cambria Math"/>
                          </a:rPr>
                        </m:ctrlPr>
                      </m:sSubPr>
                      <m:e>
                        <m:r>
                          <a:rPr lang="el-GR" sz="1400" b="1" i="0" dirty="0" smtClean="0">
                            <a:solidFill>
                              <a:srgbClr val="00B050"/>
                            </a:solidFill>
                            <a:latin typeface="Cambria Math"/>
                            <a:ea typeface="Cambria Math"/>
                          </a:rPr>
                          <m:t>𝚪</m:t>
                        </m:r>
                      </m:e>
                      <m:sub>
                        <m:r>
                          <a:rPr lang="en-US" sz="1400" b="1" i="1" dirty="0" smtClean="0">
                            <a:solidFill>
                              <a:srgbClr val="00B050"/>
                            </a:solidFill>
                            <a:latin typeface="Cambria Math"/>
                            <a:ea typeface="Cambria Math"/>
                          </a:rPr>
                          <m:t>𝝓</m:t>
                        </m:r>
                        <m:r>
                          <a:rPr lang="en-US" sz="1400" b="1" i="1" dirty="0" smtClean="0">
                            <a:solidFill>
                              <a:srgbClr val="00B050"/>
                            </a:solidFill>
                            <a:latin typeface="Cambria Math"/>
                            <a:ea typeface="Cambria Math"/>
                          </a:rPr>
                          <m:t>=</m:t>
                        </m:r>
                        <m:r>
                          <a:rPr lang="en-US" sz="1400" b="1" i="1" dirty="0" smtClean="0">
                            <a:solidFill>
                              <a:srgbClr val="00B050"/>
                            </a:solidFill>
                            <a:latin typeface="Cambria Math"/>
                            <a:ea typeface="Cambria Math"/>
                          </a:rPr>
                          <m:t>𝟎</m:t>
                        </m:r>
                      </m:sub>
                    </m:sSub>
                  </m:oMath>
                </a14:m>
                <a:r>
                  <a:rPr lang="en-US" sz="1400" dirty="0" smtClean="0"/>
                  <a:t> divides the fixed </a:t>
                </a:r>
                <a:r>
                  <a:rPr lang="en-US" sz="1400" dirty="0"/>
                  <a:t>mesh grid into </a:t>
                </a:r>
                <a:r>
                  <a:rPr lang="en-US" sz="1400" dirty="0" smtClean="0"/>
                  <a:t>different </a:t>
                </a:r>
                <a:r>
                  <a:rPr lang="en-US" sz="1400" dirty="0"/>
                  <a:t>phase </a:t>
                </a:r>
                <a:r>
                  <a:rPr lang="en-US" sz="1400" dirty="0" smtClean="0"/>
                  <a:t>regions: </a:t>
                </a:r>
                <a14:m>
                  <m:oMath xmlns:m="http://schemas.openxmlformats.org/officeDocument/2006/math">
                    <m:sSup>
                      <m:sSupPr>
                        <m:ctrlPr>
                          <a:rPr lang="en-US" sz="1400" b="1" i="1" smtClean="0">
                            <a:solidFill>
                              <a:srgbClr val="FF0000"/>
                            </a:solidFill>
                            <a:latin typeface="Cambria Math"/>
                          </a:rPr>
                        </m:ctrlPr>
                      </m:sSupPr>
                      <m:e>
                        <m:r>
                          <a:rPr lang="el-GR" sz="1400" b="1" i="0" smtClean="0">
                            <a:solidFill>
                              <a:srgbClr val="FF0000"/>
                            </a:solidFill>
                            <a:latin typeface="Cambria Math"/>
                            <a:ea typeface="Cambria Math"/>
                          </a:rPr>
                          <m:t>𝛀</m:t>
                        </m:r>
                      </m:e>
                      <m:sup>
                        <m:r>
                          <a:rPr lang="en-US" sz="1400" b="1" i="1" smtClean="0">
                            <a:solidFill>
                              <a:srgbClr val="FF0000"/>
                            </a:solidFill>
                            <a:latin typeface="Cambria Math"/>
                          </a:rPr>
                          <m:t>𝑨</m:t>
                        </m:r>
                      </m:sup>
                    </m:sSup>
                  </m:oMath>
                </a14:m>
                <a:r>
                  <a:rPr lang="en-US" sz="1400" dirty="0" smtClean="0"/>
                  <a:t> and </a:t>
                </a:r>
                <a14:m>
                  <m:oMath xmlns:m="http://schemas.openxmlformats.org/officeDocument/2006/math">
                    <m:sSup>
                      <m:sSupPr>
                        <m:ctrlPr>
                          <a:rPr lang="en-US" sz="1400" b="1" i="1" smtClean="0">
                            <a:solidFill>
                              <a:schemeClr val="tx2"/>
                            </a:solidFill>
                            <a:latin typeface="Cambria Math"/>
                          </a:rPr>
                        </m:ctrlPr>
                      </m:sSupPr>
                      <m:e>
                        <m:r>
                          <a:rPr lang="el-GR" sz="1400" b="1" i="0" smtClean="0">
                            <a:solidFill>
                              <a:schemeClr val="tx2"/>
                            </a:solidFill>
                            <a:latin typeface="Cambria Math"/>
                            <a:ea typeface="Cambria Math"/>
                          </a:rPr>
                          <m:t>𝛀</m:t>
                        </m:r>
                      </m:e>
                      <m:sup>
                        <m:r>
                          <a:rPr lang="en-US" sz="1400" b="1" i="1" smtClean="0">
                            <a:solidFill>
                              <a:schemeClr val="tx2"/>
                            </a:solidFill>
                            <a:latin typeface="Cambria Math"/>
                            <a:ea typeface="Cambria Math"/>
                          </a:rPr>
                          <m:t>𝑩</m:t>
                        </m:r>
                      </m:sup>
                    </m:sSup>
                  </m:oMath>
                </a14:m>
                <a:r>
                  <a:rPr lang="en-US" sz="1400" dirty="0" smtClean="0"/>
                  <a:t>.</a:t>
                </a:r>
              </a:p>
              <a:p>
                <a:pPr marL="177800" indent="-177800">
                  <a:buFont typeface="Arial" panose="020B0604020202020204" pitchFamily="34" charset="0"/>
                  <a:buChar char="•"/>
                </a:pPr>
                <a:r>
                  <a:rPr lang="en-US" sz="1400" dirty="0" smtClean="0"/>
                  <a:t>Each phase represents a different material, i.e. </a:t>
                </a:r>
                <a:r>
                  <a:rPr lang="en-US" sz="1400" b="1" dirty="0" smtClean="0">
                    <a:solidFill>
                      <a:schemeClr val="tx2"/>
                    </a:solidFill>
                  </a:rPr>
                  <a:t>solid</a:t>
                </a:r>
                <a:r>
                  <a:rPr lang="en-US" sz="1400" dirty="0" smtClean="0">
                    <a:solidFill>
                      <a:schemeClr val="tx2"/>
                    </a:solidFill>
                  </a:rPr>
                  <a:t> </a:t>
                </a:r>
                <a:r>
                  <a:rPr lang="en-US" sz="1400" dirty="0" smtClean="0"/>
                  <a:t>and </a:t>
                </a:r>
                <a:r>
                  <a:rPr lang="en-US" sz="1400" b="1" dirty="0" smtClean="0">
                    <a:solidFill>
                      <a:srgbClr val="FF0000"/>
                    </a:solidFill>
                  </a:rPr>
                  <a:t>void</a:t>
                </a:r>
                <a:r>
                  <a:rPr lang="en-US" sz="1400" dirty="0" smtClean="0"/>
                  <a:t>.</a:t>
                </a:r>
              </a:p>
            </p:txBody>
          </p:sp>
        </mc:Choice>
        <mc:Fallback xmlns="">
          <p:sp>
            <p:nvSpPr>
              <p:cNvPr id="10" name="Rectangle 9"/>
              <p:cNvSpPr>
                <a:spLocks noRot="1" noChangeAspect="1" noMove="1" noResize="1" noEditPoints="1" noAdjustHandles="1" noChangeArrowheads="1" noChangeShapeType="1" noTextEdit="1"/>
              </p:cNvSpPr>
              <p:nvPr/>
            </p:nvSpPr>
            <p:spPr>
              <a:xfrm>
                <a:off x="6069795" y="5236701"/>
                <a:ext cx="2843775" cy="1408527"/>
              </a:xfrm>
              <a:prstGeom prst="rect">
                <a:avLst/>
              </a:prstGeom>
              <a:blipFill rotWithShape="1">
                <a:blip r:embed="rId3"/>
                <a:stretch>
                  <a:fillRect l="-429" t="-433" r="-1288"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3419850" y="5707456"/>
                <a:ext cx="1967780" cy="973408"/>
              </a:xfrm>
              <a:prstGeom prst="rect">
                <a:avLst/>
              </a:prstGeom>
            </p:spPr>
            <p:txBody>
              <a:bodyPr wrap="square">
                <a:spAutoFit/>
              </a:bodyPr>
              <a:lstStyle/>
              <a:p>
                <a:pPr marL="177800" indent="-177800">
                  <a:buFont typeface="Arial" panose="020B0604020202020204" pitchFamily="34" charset="0"/>
                  <a:buChar char="•"/>
                </a:pPr>
                <a14:m>
                  <m:oMath xmlns:m="http://schemas.openxmlformats.org/officeDocument/2006/math">
                    <m:sSub>
                      <m:sSubPr>
                        <m:ctrlPr>
                          <a:rPr lang="en-US" sz="1400" b="1" i="1" dirty="0" smtClean="0">
                            <a:solidFill>
                              <a:srgbClr val="00B050"/>
                            </a:solidFill>
                            <a:latin typeface="Cambria Math"/>
                          </a:rPr>
                        </m:ctrlPr>
                      </m:sSubPr>
                      <m:e>
                        <m:r>
                          <a:rPr lang="el-GR" sz="1400" b="1" i="0" dirty="0" smtClean="0">
                            <a:solidFill>
                              <a:srgbClr val="00B050"/>
                            </a:solidFill>
                            <a:latin typeface="Cambria Math"/>
                            <a:ea typeface="Cambria Math"/>
                          </a:rPr>
                          <m:t>𝚪</m:t>
                        </m:r>
                      </m:e>
                      <m:sub>
                        <m:r>
                          <a:rPr lang="en-US" sz="1400" b="1" i="1" dirty="0" smtClean="0">
                            <a:solidFill>
                              <a:srgbClr val="00B050"/>
                            </a:solidFill>
                            <a:latin typeface="Cambria Math"/>
                            <a:ea typeface="Cambria Math"/>
                          </a:rPr>
                          <m:t>𝝓</m:t>
                        </m:r>
                        <m:r>
                          <a:rPr lang="en-US" sz="1400" b="1" i="1" dirty="0" smtClean="0">
                            <a:solidFill>
                              <a:srgbClr val="00B050"/>
                            </a:solidFill>
                            <a:latin typeface="Cambria Math"/>
                            <a:ea typeface="Cambria Math"/>
                          </a:rPr>
                          <m:t>=</m:t>
                        </m:r>
                        <m:r>
                          <a:rPr lang="en-US" sz="1400" b="1" i="1" dirty="0" smtClean="0">
                            <a:solidFill>
                              <a:srgbClr val="00B050"/>
                            </a:solidFill>
                            <a:latin typeface="Cambria Math"/>
                            <a:ea typeface="Cambria Math"/>
                          </a:rPr>
                          <m:t>𝟎</m:t>
                        </m:r>
                      </m:sub>
                    </m:sSub>
                    <m:r>
                      <a:rPr lang="en-US" sz="1400" b="1" i="1" dirty="0" smtClean="0">
                        <a:solidFill>
                          <a:srgbClr val="00B050"/>
                        </a:solidFill>
                        <a:latin typeface="Cambria Math"/>
                        <a:ea typeface="Cambria Math"/>
                      </a:rPr>
                      <m:t> </m:t>
                    </m:r>
                  </m:oMath>
                </a14:m>
                <a:r>
                  <a:rPr lang="en-US" sz="1400" dirty="0" smtClean="0"/>
                  <a:t> represents the </a:t>
                </a:r>
                <a:r>
                  <a:rPr lang="en-US" sz="1400" b="1" dirty="0" smtClean="0">
                    <a:solidFill>
                      <a:srgbClr val="00B050"/>
                    </a:solidFill>
                  </a:rPr>
                  <a:t>zero level set </a:t>
                </a:r>
                <a:r>
                  <a:rPr lang="en-US" sz="1400" b="1" dirty="0" err="1">
                    <a:solidFill>
                      <a:srgbClr val="00B050"/>
                    </a:solidFill>
                  </a:rPr>
                  <a:t>isolevel</a:t>
                </a:r>
                <a:r>
                  <a:rPr lang="en-US" sz="1400" b="1" dirty="0">
                    <a:solidFill>
                      <a:srgbClr val="00B050"/>
                    </a:solidFill>
                  </a:rPr>
                  <a:t> </a:t>
                </a:r>
                <a:r>
                  <a:rPr lang="en-US" sz="1400" dirty="0"/>
                  <a:t>of the level set </a:t>
                </a:r>
                <a:r>
                  <a:rPr lang="en-US" sz="1400" dirty="0" smtClean="0"/>
                  <a:t>function</a:t>
                </a:r>
                <a:r>
                  <a:rPr lang="en-US" sz="1400" dirty="0"/>
                  <a:t> </a:t>
                </a:r>
                <a14:m>
                  <m:oMath xmlns:m="http://schemas.openxmlformats.org/officeDocument/2006/math">
                    <m:r>
                      <a:rPr lang="en-US" sz="1400" i="1" smtClean="0">
                        <a:latin typeface="Cambria Math"/>
                        <a:ea typeface="Cambria Math"/>
                      </a:rPr>
                      <m:t>𝜙</m:t>
                    </m:r>
                    <m:d>
                      <m:dPr>
                        <m:ctrlPr>
                          <a:rPr lang="en-US" sz="1400" i="1" smtClean="0">
                            <a:latin typeface="Cambria Math"/>
                            <a:ea typeface="Cambria Math"/>
                          </a:rPr>
                        </m:ctrlPr>
                      </m:dPr>
                      <m:e>
                        <m:r>
                          <a:rPr lang="en-US" sz="1400" b="1" i="0" smtClean="0">
                            <a:latin typeface="Cambria Math"/>
                            <a:ea typeface="Cambria Math"/>
                          </a:rPr>
                          <m:t>𝐱</m:t>
                        </m:r>
                      </m:e>
                    </m:d>
                  </m:oMath>
                </a14:m>
                <a:r>
                  <a:rPr lang="en-US" sz="1400" dirty="0" smtClean="0"/>
                  <a:t>.</a:t>
                </a:r>
              </a:p>
            </p:txBody>
          </p:sp>
        </mc:Choice>
        <mc:Fallback xmlns="">
          <p:sp>
            <p:nvSpPr>
              <p:cNvPr id="11" name="Rectangle 10"/>
              <p:cNvSpPr>
                <a:spLocks noRot="1" noChangeAspect="1" noMove="1" noResize="1" noEditPoints="1" noAdjustHandles="1" noChangeArrowheads="1" noChangeShapeType="1" noTextEdit="1"/>
              </p:cNvSpPr>
              <p:nvPr/>
            </p:nvSpPr>
            <p:spPr>
              <a:xfrm>
                <a:off x="3419850" y="5707456"/>
                <a:ext cx="1967780" cy="973408"/>
              </a:xfrm>
              <a:prstGeom prst="rect">
                <a:avLst/>
              </a:prstGeom>
              <a:blipFill rotWithShape="1">
                <a:blip r:embed="rId4"/>
                <a:stretch>
                  <a:fillRect l="-619" t="-625" b="-5000"/>
                </a:stretch>
              </a:blipFill>
            </p:spPr>
            <p:txBody>
              <a:bodyPr/>
              <a:lstStyle/>
              <a:p>
                <a:r>
                  <a:rPr lang="en-US">
                    <a:noFill/>
                  </a:rPr>
                  <a:t> </a:t>
                </a:r>
              </a:p>
            </p:txBody>
          </p:sp>
        </mc:Fallback>
      </mc:AlternateContent>
    </p:spTree>
    <p:extLst>
      <p:ext uri="{BB962C8B-B14F-4D97-AF65-F5344CB8AC3E}">
        <p14:creationId xmlns:p14="http://schemas.microsoft.com/office/powerpoint/2010/main" val="309418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104260"/>
            <a:ext cx="8229600" cy="1143000"/>
          </a:xfrm>
        </p:spPr>
        <p:txBody>
          <a:bodyPr/>
          <a:lstStyle/>
          <a:p>
            <a:r>
              <a:rPr lang="en-US" dirty="0" smtClean="0"/>
              <a:t>Topology optimization examples</a:t>
            </a:r>
            <a:endParaRPr lang="en-US" dirty="0"/>
          </a:p>
        </p:txBody>
      </p:sp>
      <p:pic>
        <p:nvPicPr>
          <p:cNvPr id="8" name="Content Placeholder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1917" y="2847285"/>
            <a:ext cx="3200400" cy="2036619"/>
          </a:xfrm>
          <a:prstGeom prst="rect">
            <a:avLst/>
          </a:prstGeom>
        </p:spPr>
      </p:pic>
      <p:pic>
        <p:nvPicPr>
          <p:cNvPr id="2" name="structural_SIMP.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l="11045" r="11045"/>
          <a:stretch/>
        </p:blipFill>
        <p:spPr>
          <a:xfrm>
            <a:off x="960120" y="5003605"/>
            <a:ext cx="2651760" cy="1785709"/>
          </a:xfrm>
          <a:prstGeom prst="rect">
            <a:avLst/>
          </a:prstGeom>
        </p:spPr>
      </p:pic>
      <mc:AlternateContent xmlns:mc="http://schemas.openxmlformats.org/markup-compatibility/2006" xmlns:a14="http://schemas.microsoft.com/office/drawing/2010/main">
        <mc:Choice Requires="a14">
          <p:sp>
            <p:nvSpPr>
              <p:cNvPr id="17" name="TextBox 16"/>
              <p:cNvSpPr txBox="1"/>
              <p:nvPr/>
            </p:nvSpPr>
            <p:spPr>
              <a:xfrm>
                <a:off x="459017" y="1277625"/>
                <a:ext cx="3886200" cy="1569660"/>
              </a:xfrm>
              <a:prstGeom prst="rect">
                <a:avLst/>
              </a:prstGeom>
              <a:noFill/>
            </p:spPr>
            <p:txBody>
              <a:bodyPr wrap="square" rtlCol="0">
                <a:spAutoFit/>
              </a:bodyPr>
              <a:lstStyle/>
              <a:p>
                <a:pPr marL="168275" indent="-168275">
                  <a:buFont typeface="Arial" panose="020B0604020202020204" pitchFamily="34" charset="0"/>
                  <a:buChar char="•"/>
                </a:pPr>
                <a:r>
                  <a:rPr lang="en-US" sz="1600" dirty="0" smtClean="0"/>
                  <a:t>Minimize strain energy.</a:t>
                </a:r>
              </a:p>
              <a:p>
                <a:pPr marL="168275" indent="-168275">
                  <a:buFont typeface="Arial" panose="020B0604020202020204" pitchFamily="34" charset="0"/>
                  <a:buChar char="•"/>
                </a:pPr>
                <a:r>
                  <a:rPr lang="en-US" sz="1600" dirty="0" smtClean="0"/>
                  <a:t>Maximum </a:t>
                </a:r>
                <a:r>
                  <a:rPr lang="en-US" sz="1600" dirty="0"/>
                  <a:t>volume fraction of </a:t>
                </a:r>
                <a:r>
                  <a:rPr lang="en-US" sz="1600" dirty="0" smtClean="0"/>
                  <a:t>solid </a:t>
                </a:r>
                <a14:m>
                  <m:oMath xmlns:m="http://schemas.openxmlformats.org/officeDocument/2006/math">
                    <m:r>
                      <a:rPr lang="en-US" sz="1600" i="1" dirty="0" smtClean="0">
                        <a:latin typeface="Cambria Math"/>
                      </a:rPr>
                      <m:t>0.5</m:t>
                    </m:r>
                  </m:oMath>
                </a14:m>
                <a:r>
                  <a:rPr lang="en-US" sz="1600" dirty="0" smtClean="0"/>
                  <a:t>.</a:t>
                </a:r>
              </a:p>
              <a:p>
                <a:pPr marL="177800" indent="-177800">
                  <a:buFont typeface="Arial" panose="020B0604020202020204" pitchFamily="34" charset="0"/>
                  <a:buChar char="•"/>
                </a:pPr>
                <a:r>
                  <a:rPr lang="en-US" sz="1600" dirty="0" smtClean="0"/>
                  <a:t>Density interpolates Young’s modulus.</a:t>
                </a:r>
              </a:p>
              <a:p>
                <a:pPr marL="168275"/>
                <a14:m>
                  <m:oMathPara xmlns:m="http://schemas.openxmlformats.org/officeDocument/2006/math">
                    <m:oMathParaPr>
                      <m:jc m:val="left"/>
                    </m:oMathParaPr>
                    <m:oMath xmlns:m="http://schemas.openxmlformats.org/officeDocument/2006/math">
                      <m:r>
                        <a:rPr lang="en-US" sz="1600" i="1">
                          <a:latin typeface="Cambria Math"/>
                        </a:rPr>
                        <m:t>𝐸</m:t>
                      </m:r>
                      <m:d>
                        <m:dPr>
                          <m:ctrlPr>
                            <a:rPr lang="en-US" sz="1600" i="1">
                              <a:latin typeface="Cambria Math"/>
                            </a:rPr>
                          </m:ctrlPr>
                        </m:dPr>
                        <m:e>
                          <m:r>
                            <a:rPr lang="en-US" sz="1600" b="1">
                              <a:latin typeface="Cambria Math"/>
                            </a:rPr>
                            <m:t>𝐱</m:t>
                          </m:r>
                        </m:e>
                      </m:d>
                      <m:r>
                        <a:rPr lang="en-US" sz="1600" i="1">
                          <a:latin typeface="Cambria Math"/>
                        </a:rPr>
                        <m:t>=</m:t>
                      </m:r>
                      <m:sSup>
                        <m:sSupPr>
                          <m:ctrlPr>
                            <a:rPr lang="en-US" sz="1600" i="1">
                              <a:latin typeface="Cambria Math"/>
                            </a:rPr>
                          </m:ctrlPr>
                        </m:sSupPr>
                        <m:e>
                          <m:r>
                            <a:rPr lang="en-US" sz="1600" i="1">
                              <a:latin typeface="Cambria Math"/>
                              <a:ea typeface="Cambria Math"/>
                            </a:rPr>
                            <m:t>𝜌</m:t>
                          </m:r>
                        </m:e>
                        <m:sup>
                          <m:r>
                            <a:rPr lang="en-US" sz="1600" i="1">
                              <a:latin typeface="Cambria Math"/>
                            </a:rPr>
                            <m:t>𝑝</m:t>
                          </m:r>
                        </m:sup>
                      </m:sSup>
                      <m:sSub>
                        <m:sSubPr>
                          <m:ctrlPr>
                            <a:rPr lang="en-US" sz="1600" b="1" i="1">
                              <a:solidFill>
                                <a:schemeClr val="tx2"/>
                              </a:solidFill>
                              <a:latin typeface="Cambria Math"/>
                              <a:ea typeface="Cambria Math"/>
                            </a:rPr>
                          </m:ctrlPr>
                        </m:sSubPr>
                        <m:e>
                          <m:r>
                            <a:rPr lang="en-US" sz="1600" b="1" i="1">
                              <a:solidFill>
                                <a:schemeClr val="tx2"/>
                              </a:solidFill>
                              <a:latin typeface="Cambria Math"/>
                              <a:ea typeface="Cambria Math"/>
                            </a:rPr>
                            <m:t>𝑬</m:t>
                          </m:r>
                        </m:e>
                        <m:sub>
                          <m:r>
                            <a:rPr lang="en-US" sz="1600" b="1" i="1">
                              <a:solidFill>
                                <a:schemeClr val="tx2"/>
                              </a:solidFill>
                              <a:latin typeface="Cambria Math"/>
                              <a:ea typeface="Cambria Math"/>
                            </a:rPr>
                            <m:t>𝑨</m:t>
                          </m:r>
                        </m:sub>
                      </m:sSub>
                      <m:r>
                        <a:rPr lang="en-US" sz="1600" i="1">
                          <a:latin typeface="Cambria Math"/>
                          <a:ea typeface="Cambria Math"/>
                        </a:rPr>
                        <m:t>+</m:t>
                      </m:r>
                      <m:d>
                        <m:dPr>
                          <m:ctrlPr>
                            <a:rPr lang="en-US" sz="1600" i="1">
                              <a:latin typeface="Cambria Math"/>
                              <a:ea typeface="Cambria Math"/>
                            </a:rPr>
                          </m:ctrlPr>
                        </m:dPr>
                        <m:e>
                          <m:r>
                            <a:rPr lang="en-US" sz="1600" i="1">
                              <a:latin typeface="Cambria Math"/>
                              <a:ea typeface="Cambria Math"/>
                            </a:rPr>
                            <m:t>1−</m:t>
                          </m:r>
                          <m:sSup>
                            <m:sSupPr>
                              <m:ctrlPr>
                                <a:rPr lang="en-US" sz="1600" i="1">
                                  <a:latin typeface="Cambria Math"/>
                                </a:rPr>
                              </m:ctrlPr>
                            </m:sSupPr>
                            <m:e>
                              <m:r>
                                <a:rPr lang="en-US" sz="1600" i="1">
                                  <a:latin typeface="Cambria Math"/>
                                  <a:ea typeface="Cambria Math"/>
                                </a:rPr>
                                <m:t>𝜌</m:t>
                              </m:r>
                            </m:e>
                            <m:sup>
                              <m:r>
                                <a:rPr lang="en-US" sz="1600" i="1">
                                  <a:latin typeface="Cambria Math"/>
                                </a:rPr>
                                <m:t>𝑝</m:t>
                              </m:r>
                            </m:sup>
                          </m:sSup>
                        </m:e>
                      </m:d>
                      <m:sSub>
                        <m:sSubPr>
                          <m:ctrlPr>
                            <a:rPr lang="en-US" sz="1600" b="1" i="1">
                              <a:solidFill>
                                <a:srgbClr val="FF0000"/>
                              </a:solidFill>
                              <a:latin typeface="Cambria Math"/>
                              <a:ea typeface="Cambria Math"/>
                            </a:rPr>
                          </m:ctrlPr>
                        </m:sSubPr>
                        <m:e>
                          <m:r>
                            <a:rPr lang="en-US" sz="1600" b="1" i="1">
                              <a:solidFill>
                                <a:srgbClr val="FF0000"/>
                              </a:solidFill>
                              <a:latin typeface="Cambria Math"/>
                              <a:ea typeface="Cambria Math"/>
                            </a:rPr>
                            <m:t>𝑬</m:t>
                          </m:r>
                        </m:e>
                        <m:sub>
                          <m:r>
                            <a:rPr lang="en-US" sz="1600" b="1" i="1">
                              <a:solidFill>
                                <a:srgbClr val="FF0000"/>
                              </a:solidFill>
                              <a:latin typeface="Cambria Math"/>
                              <a:ea typeface="Cambria Math"/>
                            </a:rPr>
                            <m:t>𝑩</m:t>
                          </m:r>
                        </m:sub>
                      </m:sSub>
                    </m:oMath>
                  </m:oMathPara>
                </a14:m>
                <a:endParaRPr lang="en-US" sz="1600" b="1" dirty="0" smtClean="0"/>
              </a:p>
              <a:p>
                <a:pPr marL="168275"/>
                <a14:m>
                  <m:oMath xmlns:m="http://schemas.openxmlformats.org/officeDocument/2006/math">
                    <m:r>
                      <a:rPr lang="en-US" sz="1600" i="1" dirty="0">
                        <a:latin typeface="Cambria Math"/>
                      </a:rPr>
                      <m:t>𝑝</m:t>
                    </m:r>
                    <m:r>
                      <a:rPr lang="en-US" sz="1600" i="1" dirty="0">
                        <a:latin typeface="Cambria Math"/>
                      </a:rPr>
                      <m:t>≥3</m:t>
                    </m:r>
                  </m:oMath>
                </a14:m>
                <a:r>
                  <a:rPr lang="en-US" sz="1600" dirty="0"/>
                  <a:t> recovers binary distribution.</a:t>
                </a:r>
              </a:p>
              <a:p>
                <a:pPr marL="168275"/>
                <a14:m>
                  <m:oMath xmlns:m="http://schemas.openxmlformats.org/officeDocument/2006/math">
                    <m:sSub>
                      <m:sSubPr>
                        <m:ctrlPr>
                          <a:rPr lang="en-US" sz="1600" b="1" i="1">
                            <a:solidFill>
                              <a:srgbClr val="FF0000"/>
                            </a:solidFill>
                            <a:latin typeface="Cambria Math"/>
                            <a:ea typeface="Cambria Math"/>
                          </a:rPr>
                        </m:ctrlPr>
                      </m:sSubPr>
                      <m:e>
                        <m:r>
                          <a:rPr lang="en-US" sz="1600" b="1" i="1">
                            <a:solidFill>
                              <a:srgbClr val="FF0000"/>
                            </a:solidFill>
                            <a:latin typeface="Cambria Math"/>
                            <a:ea typeface="Cambria Math"/>
                          </a:rPr>
                          <m:t>𝑬</m:t>
                        </m:r>
                      </m:e>
                      <m:sub>
                        <m:r>
                          <a:rPr lang="en-US" sz="1600" b="1" i="1">
                            <a:solidFill>
                              <a:srgbClr val="FF0000"/>
                            </a:solidFill>
                            <a:latin typeface="Cambria Math"/>
                            <a:ea typeface="Cambria Math"/>
                          </a:rPr>
                          <m:t>𝑩</m:t>
                        </m:r>
                      </m:sub>
                    </m:sSub>
                    <m:r>
                      <a:rPr lang="en-US" sz="1600">
                        <a:latin typeface="Cambria Math"/>
                        <a:ea typeface="Cambria Math"/>
                      </a:rPr>
                      <m:t>=0</m:t>
                    </m:r>
                  </m:oMath>
                </a14:m>
                <a:r>
                  <a:rPr lang="en-US" sz="1600" dirty="0"/>
                  <a:t> for void material</a:t>
                </a:r>
                <a:r>
                  <a:rPr lang="en-US" sz="1600" dirty="0" smtClean="0"/>
                  <a:t>.</a:t>
                </a:r>
              </a:p>
            </p:txBody>
          </p:sp>
        </mc:Choice>
        <mc:Fallback xmlns="">
          <p:sp>
            <p:nvSpPr>
              <p:cNvPr id="17" name="TextBox 16"/>
              <p:cNvSpPr txBox="1">
                <a:spLocks noRot="1" noChangeAspect="1" noMove="1" noResize="1" noEditPoints="1" noAdjustHandles="1" noChangeArrowheads="1" noChangeShapeType="1" noTextEdit="1"/>
              </p:cNvSpPr>
              <p:nvPr/>
            </p:nvSpPr>
            <p:spPr>
              <a:xfrm>
                <a:off x="459017" y="1277625"/>
                <a:ext cx="3886200" cy="1569660"/>
              </a:xfrm>
              <a:prstGeom prst="rect">
                <a:avLst/>
              </a:prstGeom>
              <a:blipFill rotWithShape="1">
                <a:blip r:embed="rId9"/>
                <a:stretch>
                  <a:fillRect l="-470" t="-1167" b="-4280"/>
                </a:stretch>
              </a:blipFill>
            </p:spPr>
            <p:txBody>
              <a:bodyPr/>
              <a:lstStyle/>
              <a:p>
                <a:r>
                  <a:rPr lang="en-US">
                    <a:noFill/>
                  </a:rPr>
                  <a:t> </a:t>
                </a:r>
              </a:p>
            </p:txBody>
          </p:sp>
        </mc:Fallback>
      </mc:AlternateContent>
      <p:sp>
        <p:nvSpPr>
          <p:cNvPr id="10" name="Rectangle 9"/>
          <p:cNvSpPr/>
          <p:nvPr/>
        </p:nvSpPr>
        <p:spPr>
          <a:xfrm>
            <a:off x="0" y="906727"/>
            <a:ext cx="4572000" cy="369332"/>
          </a:xfrm>
          <a:prstGeom prst="rect">
            <a:avLst/>
          </a:prstGeom>
        </p:spPr>
        <p:txBody>
          <a:bodyPr wrap="square">
            <a:spAutoFit/>
          </a:bodyPr>
          <a:lstStyle/>
          <a:p>
            <a:pPr algn="ctr"/>
            <a:r>
              <a:rPr lang="en-US" b="1" dirty="0"/>
              <a:t>Structural linear </a:t>
            </a:r>
            <a:r>
              <a:rPr lang="en-US" b="1" dirty="0" smtClean="0"/>
              <a:t>elasticity</a:t>
            </a:r>
            <a:endParaRPr lang="en-US" b="1" dirty="0"/>
          </a:p>
        </p:txBody>
      </p:sp>
      <p:sp>
        <p:nvSpPr>
          <p:cNvPr id="16" name="Rectangle 15"/>
          <p:cNvSpPr/>
          <p:nvPr/>
        </p:nvSpPr>
        <p:spPr>
          <a:xfrm>
            <a:off x="4570413" y="908293"/>
            <a:ext cx="4572000" cy="369332"/>
          </a:xfrm>
          <a:prstGeom prst="rect">
            <a:avLst/>
          </a:prstGeom>
        </p:spPr>
        <p:txBody>
          <a:bodyPr wrap="square">
            <a:spAutoFit/>
          </a:bodyPr>
          <a:lstStyle/>
          <a:p>
            <a:pPr algn="ctr"/>
            <a:r>
              <a:rPr lang="en-US" b="1" dirty="0" smtClean="0"/>
              <a:t>Incompressible </a:t>
            </a:r>
            <a:r>
              <a:rPr lang="en-US" b="1" dirty="0" err="1" smtClean="0"/>
              <a:t>Navier</a:t>
            </a:r>
            <a:r>
              <a:rPr lang="en-US" b="1" dirty="0" smtClean="0"/>
              <a:t>-Stokes</a:t>
            </a:r>
            <a:endParaRPr lang="en-US" b="1" dirty="0"/>
          </a:p>
        </p:txBody>
      </p:sp>
      <mc:AlternateContent xmlns:mc="http://schemas.openxmlformats.org/markup-compatibility/2006" xmlns:a14="http://schemas.microsoft.com/office/drawing/2010/main">
        <mc:Choice Requires="a14">
          <p:sp>
            <p:nvSpPr>
              <p:cNvPr id="22" name="TextBox 21"/>
              <p:cNvSpPr txBox="1"/>
              <p:nvPr/>
            </p:nvSpPr>
            <p:spPr>
              <a:xfrm>
                <a:off x="4571999" y="1276059"/>
                <a:ext cx="4572001" cy="1368452"/>
              </a:xfrm>
              <a:prstGeom prst="rect">
                <a:avLst/>
              </a:prstGeom>
              <a:noFill/>
            </p:spPr>
            <p:txBody>
              <a:bodyPr wrap="square" rtlCol="0">
                <a:spAutoFit/>
              </a:bodyPr>
              <a:lstStyle/>
              <a:p>
                <a:pPr marL="168275" indent="-168275">
                  <a:buFont typeface="Arial" panose="020B0604020202020204" pitchFamily="34" charset="0"/>
                  <a:buChar char="•"/>
                </a:pPr>
                <a:r>
                  <a:rPr lang="en-US" sz="1600" dirty="0" smtClean="0"/>
                  <a:t>Minimize pressure difference.</a:t>
                </a:r>
              </a:p>
              <a:p>
                <a:pPr marL="168275" indent="-168275">
                  <a:buFont typeface="Arial" panose="020B0604020202020204" pitchFamily="34" charset="0"/>
                  <a:buChar char="•"/>
                </a:pPr>
                <a:r>
                  <a:rPr lang="en-US" sz="1600" dirty="0"/>
                  <a:t>Maximum volume fraction of solid </a:t>
                </a:r>
                <a14:m>
                  <m:oMath xmlns:m="http://schemas.openxmlformats.org/officeDocument/2006/math">
                    <m:r>
                      <a:rPr lang="en-US" sz="1600" i="1" dirty="0">
                        <a:latin typeface="Cambria Math"/>
                      </a:rPr>
                      <m:t>0.</m:t>
                    </m:r>
                    <m:r>
                      <a:rPr lang="en-US" sz="1600" b="0" i="1" dirty="0" smtClean="0">
                        <a:latin typeface="Cambria Math"/>
                      </a:rPr>
                      <m:t>2</m:t>
                    </m:r>
                    <m:r>
                      <a:rPr lang="en-US" sz="1600" i="1" dirty="0">
                        <a:latin typeface="Cambria Math"/>
                      </a:rPr>
                      <m:t>5</m:t>
                    </m:r>
                  </m:oMath>
                </a14:m>
                <a:r>
                  <a:rPr lang="en-US" sz="1600" dirty="0" smtClean="0"/>
                  <a:t>.</a:t>
                </a:r>
              </a:p>
              <a:p>
                <a:pPr marL="168275" indent="-168275">
                  <a:buFont typeface="Arial" panose="020B0604020202020204" pitchFamily="34" charset="0"/>
                  <a:buChar char="•"/>
                </a:pPr>
                <a:r>
                  <a:rPr lang="en-US" sz="1600" dirty="0" smtClean="0"/>
                  <a:t>Density interpolates permeability.</a:t>
                </a:r>
              </a:p>
              <a:p>
                <a:pPr marL="177800"/>
                <a14:m>
                  <m:oMathPara xmlns:m="http://schemas.openxmlformats.org/officeDocument/2006/math">
                    <m:oMathParaPr>
                      <m:jc m:val="left"/>
                    </m:oMathParaPr>
                    <m:oMath xmlns:m="http://schemas.openxmlformats.org/officeDocument/2006/math">
                      <m:r>
                        <a:rPr lang="en-US" sz="1600" i="1">
                          <a:latin typeface="Cambria Math"/>
                          <a:ea typeface="Cambria Math"/>
                        </a:rPr>
                        <m:t>𝛼</m:t>
                      </m:r>
                      <m:d>
                        <m:dPr>
                          <m:ctrlPr>
                            <a:rPr lang="en-US" sz="1600" i="1">
                              <a:latin typeface="Cambria Math"/>
                              <a:ea typeface="Cambria Math"/>
                            </a:rPr>
                          </m:ctrlPr>
                        </m:dPr>
                        <m:e>
                          <m:r>
                            <a:rPr lang="en-US" sz="1600" i="1">
                              <a:latin typeface="Cambria Math"/>
                              <a:ea typeface="Cambria Math"/>
                            </a:rPr>
                            <m:t>𝜌</m:t>
                          </m:r>
                        </m:e>
                      </m:d>
                      <m:r>
                        <a:rPr lang="en-US" sz="1600" i="1">
                          <a:latin typeface="Cambria Math"/>
                          <a:ea typeface="Cambria Math"/>
                        </a:rPr>
                        <m:t>=</m:t>
                      </m:r>
                      <m:sSub>
                        <m:sSubPr>
                          <m:ctrlPr>
                            <a:rPr lang="en-US" sz="1600" i="1">
                              <a:latin typeface="Cambria Math"/>
                              <a:ea typeface="Cambria Math"/>
                            </a:rPr>
                          </m:ctrlPr>
                        </m:sSubPr>
                        <m:e>
                          <m:r>
                            <a:rPr lang="en-US" sz="1600" i="1">
                              <a:latin typeface="Cambria Math"/>
                              <a:ea typeface="Cambria Math"/>
                            </a:rPr>
                            <m:t>𝛼</m:t>
                          </m:r>
                        </m:e>
                        <m:sub>
                          <m:r>
                            <a:rPr lang="en-US" sz="1600" i="1">
                              <a:latin typeface="Cambria Math"/>
                              <a:ea typeface="Cambria Math"/>
                            </a:rPr>
                            <m:t>𝑚𝑎𝑥</m:t>
                          </m:r>
                        </m:sub>
                      </m:sSub>
                      <m:r>
                        <a:rPr lang="en-US" sz="1600" i="1">
                          <a:latin typeface="Cambria Math"/>
                          <a:ea typeface="Cambria Math"/>
                        </a:rPr>
                        <m:t>+</m:t>
                      </m:r>
                      <m:r>
                        <a:rPr lang="en-US" sz="1600" i="1">
                          <a:latin typeface="Cambria Math"/>
                          <a:ea typeface="Cambria Math"/>
                        </a:rPr>
                        <m:t>𝜌</m:t>
                      </m:r>
                      <m:r>
                        <a:rPr lang="en-US" sz="1600" i="1">
                          <a:latin typeface="Cambria Math"/>
                          <a:ea typeface="Cambria Math"/>
                        </a:rPr>
                        <m:t>∙</m:t>
                      </m:r>
                      <m:d>
                        <m:dPr>
                          <m:ctrlPr>
                            <a:rPr lang="en-US" sz="1600" i="1">
                              <a:latin typeface="Cambria Math"/>
                              <a:ea typeface="Cambria Math"/>
                            </a:rPr>
                          </m:ctrlPr>
                        </m:dPr>
                        <m:e>
                          <m:sSub>
                            <m:sSubPr>
                              <m:ctrlPr>
                                <a:rPr lang="en-US" sz="1600" i="1">
                                  <a:latin typeface="Cambria Math"/>
                                  <a:ea typeface="Cambria Math"/>
                                </a:rPr>
                              </m:ctrlPr>
                            </m:sSubPr>
                            <m:e>
                              <m:r>
                                <a:rPr lang="en-US" sz="1600" i="1">
                                  <a:latin typeface="Cambria Math"/>
                                  <a:ea typeface="Cambria Math"/>
                                </a:rPr>
                                <m:t>𝛼</m:t>
                              </m:r>
                            </m:e>
                            <m:sub>
                              <m:r>
                                <a:rPr lang="en-US" sz="1600" i="1">
                                  <a:latin typeface="Cambria Math"/>
                                  <a:ea typeface="Cambria Math"/>
                                </a:rPr>
                                <m:t>𝑚𝑖𝑛</m:t>
                              </m:r>
                            </m:sub>
                          </m:sSub>
                          <m:r>
                            <a:rPr lang="en-US" sz="1600" i="1">
                              <a:latin typeface="Cambria Math"/>
                              <a:ea typeface="Cambria Math"/>
                            </a:rPr>
                            <m:t>−</m:t>
                          </m:r>
                          <m:sSub>
                            <m:sSubPr>
                              <m:ctrlPr>
                                <a:rPr lang="en-US" sz="1600" i="1">
                                  <a:latin typeface="Cambria Math"/>
                                  <a:ea typeface="Cambria Math"/>
                                </a:rPr>
                              </m:ctrlPr>
                            </m:sSubPr>
                            <m:e>
                              <m:r>
                                <a:rPr lang="en-US" sz="1600" i="1">
                                  <a:latin typeface="Cambria Math"/>
                                  <a:ea typeface="Cambria Math"/>
                                </a:rPr>
                                <m:t>𝛼</m:t>
                              </m:r>
                            </m:e>
                            <m:sub>
                              <m:r>
                                <a:rPr lang="en-US" sz="1600" i="1">
                                  <a:latin typeface="Cambria Math"/>
                                  <a:ea typeface="Cambria Math"/>
                                </a:rPr>
                                <m:t>𝑚𝑎𝑥</m:t>
                              </m:r>
                            </m:sub>
                          </m:sSub>
                        </m:e>
                      </m:d>
                      <m:f>
                        <m:fPr>
                          <m:ctrlPr>
                            <a:rPr lang="en-US" sz="1600" i="1">
                              <a:latin typeface="Cambria Math"/>
                              <a:ea typeface="Cambria Math"/>
                            </a:rPr>
                          </m:ctrlPr>
                        </m:fPr>
                        <m:num>
                          <m:r>
                            <a:rPr lang="en-US" sz="1600" i="1">
                              <a:latin typeface="Cambria Math"/>
                              <a:ea typeface="Cambria Math"/>
                            </a:rPr>
                            <m:t>1+</m:t>
                          </m:r>
                          <m:sSub>
                            <m:sSubPr>
                              <m:ctrlPr>
                                <a:rPr lang="en-US" sz="1600" i="1">
                                  <a:latin typeface="Cambria Math"/>
                                  <a:ea typeface="Cambria Math"/>
                                </a:rPr>
                              </m:ctrlPr>
                            </m:sSubPr>
                            <m:e>
                              <m:r>
                                <a:rPr lang="en-US" sz="1600" i="1">
                                  <a:latin typeface="Cambria Math"/>
                                  <a:ea typeface="Cambria Math"/>
                                </a:rPr>
                                <m:t>𝛼</m:t>
                              </m:r>
                            </m:e>
                            <m:sub>
                              <m:r>
                                <a:rPr lang="en-US" sz="1600" i="1">
                                  <a:latin typeface="Cambria Math"/>
                                  <a:ea typeface="Cambria Math"/>
                                </a:rPr>
                                <m:t>𝑝</m:t>
                              </m:r>
                            </m:sub>
                          </m:sSub>
                        </m:num>
                        <m:den>
                          <m:r>
                            <a:rPr lang="en-US" sz="1600" i="1">
                              <a:latin typeface="Cambria Math"/>
                              <a:ea typeface="Cambria Math"/>
                            </a:rPr>
                            <m:t>𝜌</m:t>
                          </m:r>
                          <m:r>
                            <a:rPr lang="en-US" sz="1600" i="1">
                              <a:latin typeface="Cambria Math"/>
                              <a:ea typeface="Cambria Math"/>
                            </a:rPr>
                            <m:t>+</m:t>
                          </m:r>
                          <m:sSub>
                            <m:sSubPr>
                              <m:ctrlPr>
                                <a:rPr lang="en-US" sz="1600" i="1">
                                  <a:latin typeface="Cambria Math"/>
                                  <a:ea typeface="Cambria Math"/>
                                </a:rPr>
                              </m:ctrlPr>
                            </m:sSubPr>
                            <m:e>
                              <m:r>
                                <a:rPr lang="en-US" sz="1600" i="1">
                                  <a:latin typeface="Cambria Math"/>
                                  <a:ea typeface="Cambria Math"/>
                                </a:rPr>
                                <m:t>𝛼</m:t>
                              </m:r>
                            </m:e>
                            <m:sub>
                              <m:r>
                                <a:rPr lang="en-US" sz="1600" i="1">
                                  <a:latin typeface="Cambria Math"/>
                                  <a:ea typeface="Cambria Math"/>
                                </a:rPr>
                                <m:t>𝑝</m:t>
                              </m:r>
                            </m:sub>
                          </m:sSub>
                        </m:den>
                      </m:f>
                    </m:oMath>
                  </m:oMathPara>
                </a14:m>
                <a:endParaRPr lang="en-US" sz="1600" dirty="0" smtClean="0"/>
              </a:p>
            </p:txBody>
          </p:sp>
        </mc:Choice>
        <mc:Fallback xmlns="">
          <p:sp>
            <p:nvSpPr>
              <p:cNvPr id="22" name="TextBox 21"/>
              <p:cNvSpPr txBox="1">
                <a:spLocks noRot="1" noChangeAspect="1" noMove="1" noResize="1" noEditPoints="1" noAdjustHandles="1" noChangeArrowheads="1" noChangeShapeType="1" noTextEdit="1"/>
              </p:cNvSpPr>
              <p:nvPr/>
            </p:nvSpPr>
            <p:spPr>
              <a:xfrm>
                <a:off x="4571999" y="1276059"/>
                <a:ext cx="4572001" cy="1368452"/>
              </a:xfrm>
              <a:prstGeom prst="rect">
                <a:avLst/>
              </a:prstGeom>
              <a:blipFill rotWithShape="1">
                <a:blip r:embed="rId10"/>
                <a:stretch>
                  <a:fillRect l="-400" t="-1333"/>
                </a:stretch>
              </a:blipFill>
            </p:spPr>
            <p:txBody>
              <a:bodyPr/>
              <a:lstStyle/>
              <a:p>
                <a:r>
                  <a:rPr lang="en-US">
                    <a:noFill/>
                  </a:rPr>
                  <a:t> </a:t>
                </a:r>
              </a:p>
            </p:txBody>
          </p:sp>
        </mc:Fallback>
      </mc:AlternateContent>
      <p:pic>
        <p:nvPicPr>
          <p:cNvPr id="23" name="Picture 2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13413" y="2699305"/>
            <a:ext cx="2286000" cy="2286000"/>
          </a:xfrm>
          <a:prstGeom prst="rect">
            <a:avLst/>
          </a:prstGeom>
        </p:spPr>
      </p:pic>
      <p:pic>
        <p:nvPicPr>
          <p:cNvPr id="24" name="fluid_SIMP.avi">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12"/>
          <a:srcRect l="27313" t="6688" r="27164" b="6545"/>
          <a:stretch/>
        </p:blipFill>
        <p:spPr>
          <a:xfrm>
            <a:off x="5943599" y="4965200"/>
            <a:ext cx="1828800" cy="1828801"/>
          </a:xfrm>
          <a:prstGeom prst="rect">
            <a:avLst/>
          </a:prstGeom>
        </p:spPr>
      </p:pic>
    </p:spTree>
    <p:extLst>
      <p:ext uri="{BB962C8B-B14F-4D97-AF65-F5344CB8AC3E}">
        <p14:creationId xmlns:p14="http://schemas.microsoft.com/office/powerpoint/2010/main" val="1355225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0200" fill="hold"/>
                                        <p:tgtEl>
                                          <p:spTgt spid="2"/>
                                        </p:tgtEl>
                                      </p:cBhvr>
                                    </p:cmd>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10200"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27" repeatCount="indefinite" fill="hold" display="0">
                  <p:stCondLst>
                    <p:cond delay="indefinite"/>
                  </p:stCondLst>
                </p:cTn>
                <p:tgtEl>
                  <p:spTgt spid="2"/>
                </p:tgtEl>
              </p:cMediaNode>
            </p:video>
            <p:video>
              <p:cMediaNode vol="80000" showWhenStopped="0">
                <p:cTn id="28" repeatCount="indefinite" fill="hold" display="0">
                  <p:stCondLst>
                    <p:cond delay="indefinite"/>
                  </p:stCondLst>
                </p:cTn>
                <p:tgtEl>
                  <p:spTgt spid="24"/>
                </p:tgtEl>
              </p:cMediaNode>
            </p:video>
          </p:childTnLst>
        </p:cTn>
      </p:par>
    </p:tnLst>
    <p:bldLst>
      <p:bldP spid="17" grpId="0"/>
      <p:bldP spid="2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4575"/>
            <a:ext cx="9144000" cy="1143000"/>
          </a:xfrm>
        </p:spPr>
        <p:txBody>
          <a:bodyPr>
            <a:normAutofit fontScale="90000"/>
          </a:bodyPr>
          <a:lstStyle/>
          <a:p>
            <a:r>
              <a:rPr lang="en-US" dirty="0" smtClean="0"/>
              <a:t>Design variables and </a:t>
            </a:r>
            <a:br>
              <a:rPr lang="en-US" dirty="0" smtClean="0"/>
            </a:br>
            <a:r>
              <a:rPr lang="en-US" dirty="0" smtClean="0"/>
              <a:t>physical variables</a:t>
            </a:r>
            <a:endParaRPr lang="en-US" dirty="0"/>
          </a:p>
        </p:txBody>
      </p:sp>
      <mc:AlternateContent xmlns:mc="http://schemas.openxmlformats.org/markup-compatibility/2006" xmlns:a14="http://schemas.microsoft.com/office/drawing/2010/main">
        <mc:Choice Requires="a14">
          <p:sp>
            <p:nvSpPr>
              <p:cNvPr id="20" name="TextBox 19"/>
              <p:cNvSpPr txBox="1"/>
              <p:nvPr/>
            </p:nvSpPr>
            <p:spPr>
              <a:xfrm>
                <a:off x="0" y="1470345"/>
                <a:ext cx="9144000" cy="646331"/>
              </a:xfrm>
              <a:prstGeom prst="rect">
                <a:avLst/>
              </a:prstGeom>
              <a:noFill/>
            </p:spPr>
            <p:txBody>
              <a:bodyPr wrap="square" rtlCol="0">
                <a:spAutoFit/>
              </a:bodyPr>
              <a:lstStyle/>
              <a:p>
                <a:pPr algn="ctr"/>
                <a:r>
                  <a:rPr lang="en-US" dirty="0" smtClean="0"/>
                  <a:t>Generic approach is to consider </a:t>
                </a:r>
                <a14:m>
                  <m:oMath xmlns:m="http://schemas.openxmlformats.org/officeDocument/2006/math">
                    <m:r>
                      <a:rPr lang="en-US" b="1" i="0" dirty="0" smtClean="0">
                        <a:latin typeface="Cambria Math"/>
                      </a:rPr>
                      <m:t>𝐬</m:t>
                    </m:r>
                    <m:d>
                      <m:dPr>
                        <m:ctrlPr>
                          <a:rPr lang="en-US" b="1" i="1" dirty="0" smtClean="0">
                            <a:latin typeface="Cambria Math"/>
                          </a:rPr>
                        </m:ctrlPr>
                      </m:dPr>
                      <m:e>
                        <m:r>
                          <a:rPr lang="en-US" b="1" i="0" dirty="0" smtClean="0">
                            <a:latin typeface="Cambria Math"/>
                          </a:rPr>
                          <m:t>𝐱</m:t>
                        </m:r>
                      </m:e>
                    </m:d>
                  </m:oMath>
                </a14:m>
                <a:r>
                  <a:rPr lang="en-US" dirty="0" smtClean="0"/>
                  <a:t> the design variables.</a:t>
                </a:r>
                <a:endParaRPr lang="en-US" dirty="0"/>
              </a:p>
              <a:p>
                <a:pPr algn="ctr"/>
                <a:r>
                  <a:rPr lang="en-US" dirty="0" smtClean="0"/>
                  <a:t>Design variables </a:t>
                </a:r>
                <a14:m>
                  <m:oMath xmlns:m="http://schemas.openxmlformats.org/officeDocument/2006/math">
                    <m:r>
                      <a:rPr lang="en-US" i="1" smtClean="0">
                        <a:latin typeface="Cambria Math"/>
                        <a:ea typeface="Cambria Math"/>
                      </a:rPr>
                      <m:t>→</m:t>
                    </m:r>
                  </m:oMath>
                </a14:m>
                <a:r>
                  <a:rPr lang="en-US" dirty="0" smtClean="0"/>
                  <a:t> Physical model (i.e. </a:t>
                </a:r>
                <a14:m>
                  <m:oMath xmlns:m="http://schemas.openxmlformats.org/officeDocument/2006/math">
                    <m:r>
                      <a:rPr lang="en-US" i="1" smtClean="0">
                        <a:latin typeface="Cambria Math"/>
                        <a:ea typeface="Cambria Math"/>
                      </a:rPr>
                      <m:t>𝜌</m:t>
                    </m:r>
                  </m:oMath>
                </a14:m>
                <a:r>
                  <a:rPr lang="en-US" dirty="0" smtClean="0"/>
                  <a:t>, </a:t>
                </a:r>
                <a14:m>
                  <m:oMath xmlns:m="http://schemas.openxmlformats.org/officeDocument/2006/math">
                    <m:r>
                      <a:rPr lang="en-US" i="1" smtClean="0">
                        <a:latin typeface="Cambria Math"/>
                        <a:ea typeface="Cambria Math"/>
                      </a:rPr>
                      <m:t>𝜙</m:t>
                    </m:r>
                  </m:oMath>
                </a14:m>
                <a:r>
                  <a:rPr lang="en-US" dirty="0" smtClean="0"/>
                  <a:t>)</a:t>
                </a:r>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0" y="1470345"/>
                <a:ext cx="9144000" cy="646331"/>
              </a:xfrm>
              <a:prstGeom prst="rect">
                <a:avLst/>
              </a:prstGeom>
              <a:blipFill rotWithShape="1">
                <a:blip r:embed="rId3"/>
                <a:stretch>
                  <a:fillRect t="-4717"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0" y="4459381"/>
                <a:ext cx="4554770" cy="2250296"/>
              </a:xfrm>
              <a:prstGeom prst="rect">
                <a:avLst/>
              </a:prstGeom>
              <a:noFill/>
            </p:spPr>
            <p:txBody>
              <a:bodyPr wrap="square" rtlCol="0">
                <a:spAutoFit/>
              </a:bodyPr>
              <a:lstStyle/>
              <a:p>
                <a:pPr marL="407988"/>
                <a14:m>
                  <m:oMathPara xmlns:m="http://schemas.openxmlformats.org/officeDocument/2006/math">
                    <m:oMathParaPr>
                      <m:jc m:val="left"/>
                    </m:oMathParaPr>
                    <m:oMath xmlns:m="http://schemas.openxmlformats.org/officeDocument/2006/math">
                      <m:acc>
                        <m:accPr>
                          <m:chr m:val="̃"/>
                          <m:ctrlPr>
                            <a:rPr lang="en-US" i="1" smtClean="0">
                              <a:latin typeface="Cambria Math"/>
                            </a:rPr>
                          </m:ctrlPr>
                        </m:accPr>
                        <m:e>
                          <m:r>
                            <a:rPr lang="en-US" i="1" smtClean="0">
                              <a:latin typeface="Cambria Math"/>
                              <a:ea typeface="Cambria Math"/>
                            </a:rPr>
                            <m:t>𝜌</m:t>
                          </m:r>
                        </m:e>
                      </m:acc>
                      <m:d>
                        <m:dPr>
                          <m:ctrlPr>
                            <a:rPr lang="en-US" i="1" smtClean="0">
                              <a:latin typeface="Cambria Math"/>
                            </a:rPr>
                          </m:ctrlPr>
                        </m:dPr>
                        <m:e>
                          <m:r>
                            <a:rPr lang="en-US" b="1" i="0" smtClean="0">
                              <a:latin typeface="Cambria Math"/>
                            </a:rPr>
                            <m:t>𝐬</m:t>
                          </m:r>
                        </m:e>
                      </m:d>
                      <m:r>
                        <a:rPr lang="en-US" b="0" i="1" smtClean="0">
                          <a:latin typeface="Cambria Math"/>
                        </a:rPr>
                        <m:t>=</m:t>
                      </m:r>
                      <m:f>
                        <m:fPr>
                          <m:ctrlPr>
                            <a:rPr lang="en-US" b="0" i="1" smtClean="0">
                              <a:latin typeface="Cambria Math"/>
                            </a:rPr>
                          </m:ctrlPr>
                        </m:fPr>
                        <m:num>
                          <m:nary>
                            <m:naryPr>
                              <m:chr m:val="∑"/>
                              <m:ctrlPr>
                                <a:rPr lang="en-US" b="0" i="1" smtClean="0">
                                  <a:latin typeface="Cambria Math"/>
                                </a:rPr>
                              </m:ctrlPr>
                            </m:naryPr>
                            <m:sub>
                              <m:r>
                                <m:rPr>
                                  <m:brk m:alnAt="23"/>
                                </m:rPr>
                                <a:rPr lang="en-US" b="0" i="1" smtClean="0">
                                  <a:latin typeface="Cambria Math"/>
                                </a:rPr>
                                <m:t>𝑖</m:t>
                              </m:r>
                              <m:r>
                                <a:rPr lang="en-US" b="0" i="1" smtClean="0">
                                  <a:latin typeface="Cambria Math"/>
                                </a:rPr>
                                <m:t>=1</m:t>
                              </m:r>
                            </m:sub>
                            <m:sup>
                              <m:r>
                                <a:rPr lang="en-US" b="0" i="1" smtClean="0">
                                  <a:latin typeface="Cambria Math"/>
                                </a:rPr>
                                <m:t>𝐸</m:t>
                              </m:r>
                            </m:sup>
                            <m:e>
                              <m:sSub>
                                <m:sSubPr>
                                  <m:ctrlPr>
                                    <a:rPr lang="en-US" b="0" i="1" smtClean="0">
                                      <a:latin typeface="Cambria Math"/>
                                    </a:rPr>
                                  </m:ctrlPr>
                                </m:sSubPr>
                                <m:e>
                                  <m:r>
                                    <a:rPr lang="en-US" b="0" i="1" smtClean="0">
                                      <a:latin typeface="Cambria Math"/>
                                    </a:rPr>
                                    <m:t>𝑤</m:t>
                                  </m:r>
                                </m:e>
                                <m:sub>
                                  <m:r>
                                    <a:rPr lang="en-US" b="0" i="1" smtClean="0">
                                      <a:latin typeface="Cambria Math"/>
                                    </a:rPr>
                                    <m:t>𝑖</m:t>
                                  </m:r>
                                </m:sub>
                              </m:sSub>
                              <m:sSub>
                                <m:sSubPr>
                                  <m:ctrlPr>
                                    <a:rPr lang="en-US" b="0" i="1" smtClean="0">
                                      <a:latin typeface="Cambria Math"/>
                                    </a:rPr>
                                  </m:ctrlPr>
                                </m:sSubPr>
                                <m:e>
                                  <m:r>
                                    <a:rPr lang="en-US" b="0" i="1" smtClean="0">
                                      <a:latin typeface="Cambria Math"/>
                                    </a:rPr>
                                    <m:t>𝑠</m:t>
                                  </m:r>
                                </m:e>
                                <m:sub>
                                  <m:r>
                                    <a:rPr lang="en-US" b="0" i="1" smtClean="0">
                                      <a:latin typeface="Cambria Math"/>
                                    </a:rPr>
                                    <m:t>𝑖</m:t>
                                  </m:r>
                                </m:sub>
                              </m:sSub>
                            </m:e>
                          </m:nary>
                        </m:num>
                        <m:den>
                          <m:nary>
                            <m:naryPr>
                              <m:chr m:val="∑"/>
                              <m:ctrlPr>
                                <a:rPr lang="en-US" b="0" i="1" smtClean="0">
                                  <a:latin typeface="Cambria Math"/>
                                </a:rPr>
                              </m:ctrlPr>
                            </m:naryPr>
                            <m:sub>
                              <m:r>
                                <m:rPr>
                                  <m:brk m:alnAt="23"/>
                                </m:rPr>
                                <a:rPr lang="en-US" b="0" i="1" smtClean="0">
                                  <a:latin typeface="Cambria Math"/>
                                </a:rPr>
                                <m:t>𝑖</m:t>
                              </m:r>
                              <m:r>
                                <a:rPr lang="en-US" b="0" i="1" smtClean="0">
                                  <a:latin typeface="Cambria Math"/>
                                </a:rPr>
                                <m:t>=1</m:t>
                              </m:r>
                            </m:sub>
                            <m:sup>
                              <m:r>
                                <a:rPr lang="en-US" b="0" i="1" smtClean="0">
                                  <a:latin typeface="Cambria Math"/>
                                </a:rPr>
                                <m:t>𝐸</m:t>
                              </m:r>
                            </m:sup>
                            <m:e>
                              <m:sSub>
                                <m:sSubPr>
                                  <m:ctrlPr>
                                    <a:rPr lang="en-US" b="0" i="1" smtClean="0">
                                      <a:latin typeface="Cambria Math"/>
                                    </a:rPr>
                                  </m:ctrlPr>
                                </m:sSubPr>
                                <m:e>
                                  <m:r>
                                    <a:rPr lang="en-US" b="0" i="1" smtClean="0">
                                      <a:latin typeface="Cambria Math"/>
                                    </a:rPr>
                                    <m:t>𝑤</m:t>
                                  </m:r>
                                </m:e>
                                <m:sub>
                                  <m:r>
                                    <a:rPr lang="en-US" b="0" i="1" smtClean="0">
                                      <a:latin typeface="Cambria Math"/>
                                    </a:rPr>
                                    <m:t>𝑖</m:t>
                                  </m:r>
                                </m:sub>
                              </m:sSub>
                            </m:e>
                          </m:nary>
                        </m:den>
                      </m:f>
                    </m:oMath>
                  </m:oMathPara>
                </a14:m>
                <a:endParaRPr lang="en-US" dirty="0" smtClean="0"/>
              </a:p>
              <a:p>
                <a:pPr marL="404813"/>
                <a14:m>
                  <m:oMathPara xmlns:m="http://schemas.openxmlformats.org/officeDocument/2006/math">
                    <m:oMathParaPr>
                      <m:jc m:val="left"/>
                    </m:oMathParaPr>
                    <m:oMath xmlns:m="http://schemas.openxmlformats.org/officeDocument/2006/math">
                      <m:sSub>
                        <m:sSubPr>
                          <m:ctrlPr>
                            <a:rPr lang="en-US" i="1" smtClean="0">
                              <a:latin typeface="Cambria Math"/>
                            </a:rPr>
                          </m:ctrlPr>
                        </m:sSubPr>
                        <m:e>
                          <m:r>
                            <a:rPr lang="en-US" b="0" i="1" smtClean="0">
                              <a:latin typeface="Cambria Math"/>
                            </a:rPr>
                            <m:t>𝑤</m:t>
                          </m:r>
                        </m:e>
                        <m:sub>
                          <m:r>
                            <a:rPr lang="en-US" b="0" i="1" smtClean="0">
                              <a:latin typeface="Cambria Math"/>
                            </a:rPr>
                            <m:t>𝑖</m:t>
                          </m:r>
                        </m:sub>
                      </m:sSub>
                      <m:r>
                        <a:rPr lang="en-US" b="0" i="1" smtClean="0">
                          <a:latin typeface="Cambria Math"/>
                        </a:rPr>
                        <m:t>=</m:t>
                      </m:r>
                      <m:func>
                        <m:funcPr>
                          <m:ctrlPr>
                            <a:rPr lang="en-US" b="0" i="1" smtClean="0">
                              <a:latin typeface="Cambria Math"/>
                            </a:rPr>
                          </m:ctrlPr>
                        </m:funcPr>
                        <m:fName>
                          <m:limLow>
                            <m:limLowPr>
                              <m:ctrlPr>
                                <a:rPr lang="en-US" b="0" i="1" smtClean="0">
                                  <a:latin typeface="Cambria Math"/>
                                </a:rPr>
                              </m:ctrlPr>
                            </m:limLowPr>
                            <m:e>
                              <m:r>
                                <m:rPr>
                                  <m:sty m:val="p"/>
                                </m:rPr>
                                <a:rPr lang="en-US" b="0" i="0" smtClean="0">
                                  <a:latin typeface="Cambria Math"/>
                                </a:rPr>
                                <m:t>max</m:t>
                              </m:r>
                            </m:e>
                            <m:lim/>
                          </m:limLow>
                        </m:fName>
                        <m:e>
                          <m:d>
                            <m:dPr>
                              <m:ctrlPr>
                                <a:rPr lang="en-US" b="0" i="1" smtClean="0">
                                  <a:latin typeface="Cambria Math"/>
                                </a:rPr>
                              </m:ctrlPr>
                            </m:dPr>
                            <m:e>
                              <m:r>
                                <a:rPr lang="en-US" b="0" i="1" smtClean="0">
                                  <a:latin typeface="Cambria Math"/>
                                </a:rPr>
                                <m:t>0,</m:t>
                              </m:r>
                              <m:sSub>
                                <m:sSubPr>
                                  <m:ctrlPr>
                                    <a:rPr lang="en-US" b="0" i="1" smtClean="0">
                                      <a:latin typeface="Cambria Math"/>
                                    </a:rPr>
                                  </m:ctrlPr>
                                </m:sSubPr>
                                <m:e>
                                  <m:r>
                                    <a:rPr lang="en-US" b="0" i="1" smtClean="0">
                                      <a:latin typeface="Cambria Math"/>
                                    </a:rPr>
                                    <m:t>𝑟</m:t>
                                  </m:r>
                                </m:e>
                                <m:sub>
                                  <m:r>
                                    <a:rPr lang="en-US" b="0" i="1" smtClean="0">
                                      <a:latin typeface="Cambria Math"/>
                                      <a:ea typeface="Cambria Math"/>
                                    </a:rPr>
                                    <m:t>𝜌</m:t>
                                  </m:r>
                                </m:sub>
                              </m:sSub>
                              <m:r>
                                <a:rPr lang="en-US" b="0" i="1" smtClean="0">
                                  <a:latin typeface="Cambria Math"/>
                                </a:rPr>
                                <m:t>−</m:t>
                              </m:r>
                              <m:d>
                                <m:dPr>
                                  <m:begChr m:val="‖"/>
                                  <m:endChr m:val="‖"/>
                                  <m:ctrlPr>
                                    <a:rPr lang="en-US" b="0" i="1" smtClean="0">
                                      <a:latin typeface="Cambria Math"/>
                                    </a:rPr>
                                  </m:ctrlPr>
                                </m:dPr>
                                <m:e>
                                  <m:sSub>
                                    <m:sSubPr>
                                      <m:ctrlPr>
                                        <a:rPr lang="en-US" b="0" i="1" smtClean="0">
                                          <a:latin typeface="Cambria Math"/>
                                        </a:rPr>
                                      </m:ctrlPr>
                                    </m:sSubPr>
                                    <m:e>
                                      <m:r>
                                        <a:rPr lang="en-US" b="1" i="0" smtClean="0">
                                          <a:latin typeface="Cambria Math"/>
                                        </a:rPr>
                                        <m:t>𝐱</m:t>
                                      </m:r>
                                    </m:e>
                                    <m:sub>
                                      <m:r>
                                        <a:rPr lang="en-US" b="0" i="1" smtClean="0">
                                          <a:latin typeface="Cambria Math"/>
                                        </a:rPr>
                                        <m:t>𝑖</m:t>
                                      </m:r>
                                    </m:sub>
                                  </m:sSub>
                                  <m:r>
                                    <a:rPr lang="en-US" b="0" i="1" smtClean="0">
                                      <a:latin typeface="Cambria Math"/>
                                    </a:rPr>
                                    <m:t>−</m:t>
                                  </m:r>
                                  <m:r>
                                    <a:rPr lang="en-US" b="1" i="0" smtClean="0">
                                      <a:latin typeface="Cambria Math"/>
                                    </a:rPr>
                                    <m:t>𝐱</m:t>
                                  </m:r>
                                </m:e>
                              </m:d>
                            </m:e>
                          </m:d>
                        </m:e>
                      </m:func>
                    </m:oMath>
                  </m:oMathPara>
                </a14:m>
                <a:endParaRPr lang="en-US" dirty="0" smtClean="0"/>
              </a:p>
              <a:p>
                <a:pPr marL="404813" indent="-280988">
                  <a:buFont typeface="Arial" panose="020B0604020202020204" pitchFamily="34" charset="0"/>
                  <a:buChar char="•"/>
                </a:pPr>
                <a:r>
                  <a:rPr lang="en-US" dirty="0" smtClean="0"/>
                  <a:t>Prevents formation of features smaller than </a:t>
                </a:r>
                <a14:m>
                  <m:oMath xmlns:m="http://schemas.openxmlformats.org/officeDocument/2006/math">
                    <m:sSub>
                      <m:sSubPr>
                        <m:ctrlPr>
                          <a:rPr lang="en-US" b="0" i="1" smtClean="0">
                            <a:latin typeface="Cambria Math"/>
                          </a:rPr>
                        </m:ctrlPr>
                      </m:sSubPr>
                      <m:e>
                        <m:r>
                          <a:rPr lang="en-US" b="0" i="1" smtClean="0">
                            <a:latin typeface="Cambria Math"/>
                          </a:rPr>
                          <m:t>𝑟</m:t>
                        </m:r>
                      </m:e>
                      <m:sub>
                        <m:r>
                          <a:rPr lang="en-US" b="0" i="1" smtClean="0">
                            <a:latin typeface="Cambria Math"/>
                            <a:ea typeface="Cambria Math"/>
                          </a:rPr>
                          <m:t>𝜌</m:t>
                        </m:r>
                      </m:sub>
                    </m:sSub>
                  </m:oMath>
                </a14:m>
                <a:r>
                  <a:rPr lang="en-US" dirty="0" smtClean="0"/>
                  <a:t>.</a:t>
                </a:r>
              </a:p>
              <a:p>
                <a:pPr marL="404813" indent="-280988">
                  <a:buFont typeface="Arial" panose="020B0604020202020204" pitchFamily="34" charset="0"/>
                  <a:buChar char="•"/>
                </a:pPr>
                <a:r>
                  <a:rPr lang="en-US" dirty="0" smtClean="0"/>
                  <a:t>At cost of intermediate (“grey”) densities.</a:t>
                </a:r>
              </a:p>
            </p:txBody>
          </p:sp>
        </mc:Choice>
        <mc:Fallback xmlns="">
          <p:sp>
            <p:nvSpPr>
              <p:cNvPr id="22" name="TextBox 21"/>
              <p:cNvSpPr txBox="1">
                <a:spLocks noRot="1" noChangeAspect="1" noMove="1" noResize="1" noEditPoints="1" noAdjustHandles="1" noChangeArrowheads="1" noChangeShapeType="1" noTextEdit="1"/>
              </p:cNvSpPr>
              <p:nvPr/>
            </p:nvSpPr>
            <p:spPr>
              <a:xfrm>
                <a:off x="0" y="4459381"/>
                <a:ext cx="4554770" cy="2250296"/>
              </a:xfrm>
              <a:prstGeom prst="rect">
                <a:avLst/>
              </a:prstGeom>
              <a:blipFill rotWithShape="1">
                <a:blip r:embed="rId4"/>
                <a:stretch>
                  <a:fillRect r="-1339" b="-35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4554770" y="4436575"/>
                <a:ext cx="4589230" cy="1671611"/>
              </a:xfrm>
              <a:prstGeom prst="rect">
                <a:avLst/>
              </a:prstGeom>
              <a:noFill/>
            </p:spPr>
            <p:txBody>
              <a:bodyPr wrap="square" rtlCol="0">
                <a:spAutoFit/>
              </a:bodyPr>
              <a:lstStyle/>
              <a:p>
                <a:pPr marL="404813"/>
                <a14:m>
                  <m:oMathPara xmlns:m="http://schemas.openxmlformats.org/officeDocument/2006/math">
                    <m:oMathParaPr>
                      <m:jc m:val="left"/>
                    </m:oMathParaPr>
                    <m:oMath xmlns:m="http://schemas.openxmlformats.org/officeDocument/2006/math">
                      <m:r>
                        <a:rPr lang="en-US" i="1" smtClean="0">
                          <a:latin typeface="Cambria Math"/>
                          <a:ea typeface="Cambria Math"/>
                        </a:rPr>
                        <m:t>𝜙</m:t>
                      </m:r>
                      <m:d>
                        <m:dPr>
                          <m:ctrlPr>
                            <a:rPr lang="en-US" i="1" smtClean="0">
                              <a:latin typeface="Cambria Math"/>
                            </a:rPr>
                          </m:ctrlPr>
                        </m:dPr>
                        <m:e>
                          <m:r>
                            <a:rPr lang="en-US" b="1" i="0" smtClean="0">
                              <a:latin typeface="Cambria Math"/>
                            </a:rPr>
                            <m:t>𝐬</m:t>
                          </m:r>
                        </m:e>
                      </m:d>
                      <m:r>
                        <a:rPr lang="en-US" b="0" i="1" smtClean="0">
                          <a:latin typeface="Cambria Math"/>
                        </a:rPr>
                        <m:t>=</m:t>
                      </m:r>
                      <m:f>
                        <m:fPr>
                          <m:ctrlPr>
                            <a:rPr lang="en-US" b="0" i="1" smtClean="0">
                              <a:latin typeface="Cambria Math"/>
                            </a:rPr>
                          </m:ctrlPr>
                        </m:fPr>
                        <m:num>
                          <m:nary>
                            <m:naryPr>
                              <m:chr m:val="∑"/>
                              <m:ctrlPr>
                                <a:rPr lang="en-US" b="0" i="1" smtClean="0">
                                  <a:latin typeface="Cambria Math"/>
                                </a:rPr>
                              </m:ctrlPr>
                            </m:naryPr>
                            <m:sub>
                              <m:r>
                                <m:rPr>
                                  <m:brk m:alnAt="23"/>
                                </m:rPr>
                                <a:rPr lang="en-US" b="0" i="1" smtClean="0">
                                  <a:latin typeface="Cambria Math"/>
                                </a:rPr>
                                <m:t>𝑖</m:t>
                              </m:r>
                              <m:r>
                                <a:rPr lang="en-US" b="0" i="1" smtClean="0">
                                  <a:latin typeface="Cambria Math"/>
                                </a:rPr>
                                <m:t>=1</m:t>
                              </m:r>
                            </m:sub>
                            <m:sup>
                              <m:r>
                                <a:rPr lang="en-US" b="0" i="1" smtClean="0">
                                  <a:latin typeface="Cambria Math"/>
                                </a:rPr>
                                <m:t>𝑁</m:t>
                              </m:r>
                            </m:sup>
                            <m:e>
                              <m:sSub>
                                <m:sSubPr>
                                  <m:ctrlPr>
                                    <a:rPr lang="en-US" b="0" i="1" smtClean="0">
                                      <a:latin typeface="Cambria Math"/>
                                    </a:rPr>
                                  </m:ctrlPr>
                                </m:sSubPr>
                                <m:e>
                                  <m:r>
                                    <a:rPr lang="en-US" b="0" i="1" smtClean="0">
                                      <a:latin typeface="Cambria Math"/>
                                    </a:rPr>
                                    <m:t>𝑤</m:t>
                                  </m:r>
                                </m:e>
                                <m:sub>
                                  <m:r>
                                    <a:rPr lang="en-US" b="0" i="1" smtClean="0">
                                      <a:latin typeface="Cambria Math"/>
                                    </a:rPr>
                                    <m:t>𝑖</m:t>
                                  </m:r>
                                </m:sub>
                              </m:sSub>
                              <m:sSub>
                                <m:sSubPr>
                                  <m:ctrlPr>
                                    <a:rPr lang="en-US" b="0" i="1" smtClean="0">
                                      <a:latin typeface="Cambria Math"/>
                                    </a:rPr>
                                  </m:ctrlPr>
                                </m:sSubPr>
                                <m:e>
                                  <m:r>
                                    <a:rPr lang="en-US" b="0" i="1" smtClean="0">
                                      <a:latin typeface="Cambria Math"/>
                                    </a:rPr>
                                    <m:t>𝑠</m:t>
                                  </m:r>
                                </m:e>
                                <m:sub>
                                  <m:r>
                                    <a:rPr lang="en-US" b="0" i="1" smtClean="0">
                                      <a:latin typeface="Cambria Math"/>
                                    </a:rPr>
                                    <m:t>𝑖</m:t>
                                  </m:r>
                                </m:sub>
                              </m:sSub>
                            </m:e>
                          </m:nary>
                        </m:num>
                        <m:den>
                          <m:nary>
                            <m:naryPr>
                              <m:chr m:val="∑"/>
                              <m:ctrlPr>
                                <a:rPr lang="en-US" b="0" i="1" smtClean="0">
                                  <a:latin typeface="Cambria Math"/>
                                </a:rPr>
                              </m:ctrlPr>
                            </m:naryPr>
                            <m:sub>
                              <m:r>
                                <m:rPr>
                                  <m:brk m:alnAt="23"/>
                                </m:rPr>
                                <a:rPr lang="en-US" b="0" i="1" smtClean="0">
                                  <a:latin typeface="Cambria Math"/>
                                </a:rPr>
                                <m:t>𝑖</m:t>
                              </m:r>
                              <m:r>
                                <a:rPr lang="en-US" b="0" i="1" smtClean="0">
                                  <a:latin typeface="Cambria Math"/>
                                </a:rPr>
                                <m:t>=1</m:t>
                              </m:r>
                            </m:sub>
                            <m:sup>
                              <m:r>
                                <a:rPr lang="en-US" b="0" i="1" smtClean="0">
                                  <a:latin typeface="Cambria Math"/>
                                </a:rPr>
                                <m:t>𝑁</m:t>
                              </m:r>
                            </m:sup>
                            <m:e>
                              <m:sSub>
                                <m:sSubPr>
                                  <m:ctrlPr>
                                    <a:rPr lang="en-US" b="0" i="1" smtClean="0">
                                      <a:latin typeface="Cambria Math"/>
                                    </a:rPr>
                                  </m:ctrlPr>
                                </m:sSubPr>
                                <m:e>
                                  <m:r>
                                    <a:rPr lang="en-US" b="0" i="1" smtClean="0">
                                      <a:latin typeface="Cambria Math"/>
                                    </a:rPr>
                                    <m:t>𝑤</m:t>
                                  </m:r>
                                </m:e>
                                <m:sub>
                                  <m:r>
                                    <a:rPr lang="en-US" b="0" i="1" smtClean="0">
                                      <a:latin typeface="Cambria Math"/>
                                    </a:rPr>
                                    <m:t>𝑖</m:t>
                                  </m:r>
                                </m:sub>
                              </m:sSub>
                            </m:e>
                          </m:nary>
                        </m:den>
                      </m:f>
                    </m:oMath>
                  </m:oMathPara>
                </a14:m>
                <a:endParaRPr lang="en-US" dirty="0" smtClean="0"/>
              </a:p>
              <a:p>
                <a:pPr marL="404813"/>
                <a14:m>
                  <m:oMathPara xmlns:m="http://schemas.openxmlformats.org/officeDocument/2006/math">
                    <m:oMathParaPr>
                      <m:jc m:val="left"/>
                    </m:oMathParaPr>
                    <m:oMath xmlns:m="http://schemas.openxmlformats.org/officeDocument/2006/math">
                      <m:sSub>
                        <m:sSubPr>
                          <m:ctrlPr>
                            <a:rPr lang="en-US" i="1" smtClean="0">
                              <a:latin typeface="Cambria Math"/>
                            </a:rPr>
                          </m:ctrlPr>
                        </m:sSubPr>
                        <m:e>
                          <m:r>
                            <a:rPr lang="en-US" b="0" i="1" smtClean="0">
                              <a:latin typeface="Cambria Math"/>
                            </a:rPr>
                            <m:t>𝑤</m:t>
                          </m:r>
                        </m:e>
                        <m:sub>
                          <m:r>
                            <a:rPr lang="en-US" b="0" i="1" smtClean="0">
                              <a:latin typeface="Cambria Math"/>
                            </a:rPr>
                            <m:t>𝑖</m:t>
                          </m:r>
                        </m:sub>
                      </m:sSub>
                      <m:r>
                        <a:rPr lang="en-US" b="0" i="1" smtClean="0">
                          <a:latin typeface="Cambria Math"/>
                        </a:rPr>
                        <m:t>=</m:t>
                      </m:r>
                      <m:func>
                        <m:funcPr>
                          <m:ctrlPr>
                            <a:rPr lang="en-US" b="0" i="1" smtClean="0">
                              <a:latin typeface="Cambria Math"/>
                            </a:rPr>
                          </m:ctrlPr>
                        </m:funcPr>
                        <m:fName>
                          <m:limLow>
                            <m:limLowPr>
                              <m:ctrlPr>
                                <a:rPr lang="en-US" b="0" i="1" smtClean="0">
                                  <a:latin typeface="Cambria Math"/>
                                </a:rPr>
                              </m:ctrlPr>
                            </m:limLowPr>
                            <m:e>
                              <m:r>
                                <m:rPr>
                                  <m:sty m:val="p"/>
                                </m:rPr>
                                <a:rPr lang="en-US" b="0" i="0" smtClean="0">
                                  <a:latin typeface="Cambria Math"/>
                                </a:rPr>
                                <m:t>max</m:t>
                              </m:r>
                            </m:e>
                            <m:lim/>
                          </m:limLow>
                        </m:fName>
                        <m:e>
                          <m:d>
                            <m:dPr>
                              <m:ctrlPr>
                                <a:rPr lang="en-US" b="0" i="1" smtClean="0">
                                  <a:latin typeface="Cambria Math"/>
                                </a:rPr>
                              </m:ctrlPr>
                            </m:dPr>
                            <m:e>
                              <m:r>
                                <a:rPr lang="en-US" b="0" i="1" smtClean="0">
                                  <a:latin typeface="Cambria Math"/>
                                </a:rPr>
                                <m:t>0,</m:t>
                              </m:r>
                              <m:sSub>
                                <m:sSubPr>
                                  <m:ctrlPr>
                                    <a:rPr lang="en-US" i="1">
                                      <a:latin typeface="Cambria Math"/>
                                    </a:rPr>
                                  </m:ctrlPr>
                                </m:sSubPr>
                                <m:e>
                                  <m:r>
                                    <a:rPr lang="en-US" i="1">
                                      <a:latin typeface="Cambria Math"/>
                                    </a:rPr>
                                    <m:t>𝑟</m:t>
                                  </m:r>
                                </m:e>
                                <m:sub>
                                  <m:r>
                                    <a:rPr lang="en-US" i="1">
                                      <a:latin typeface="Cambria Math"/>
                                      <a:ea typeface="Cambria Math"/>
                                    </a:rPr>
                                    <m:t>𝜙</m:t>
                                  </m:r>
                                </m:sub>
                              </m:sSub>
                              <m:r>
                                <a:rPr lang="en-US" i="1">
                                  <a:latin typeface="Cambria Math"/>
                                </a:rPr>
                                <m:t>−</m:t>
                              </m:r>
                              <m:d>
                                <m:dPr>
                                  <m:begChr m:val="‖"/>
                                  <m:endChr m:val="‖"/>
                                  <m:ctrlPr>
                                    <a:rPr lang="en-US" i="1">
                                      <a:latin typeface="Cambria Math"/>
                                    </a:rPr>
                                  </m:ctrlPr>
                                </m:dPr>
                                <m:e>
                                  <m:sSub>
                                    <m:sSubPr>
                                      <m:ctrlPr>
                                        <a:rPr lang="en-US" i="1">
                                          <a:latin typeface="Cambria Math"/>
                                        </a:rPr>
                                      </m:ctrlPr>
                                    </m:sSubPr>
                                    <m:e>
                                      <m:r>
                                        <a:rPr lang="en-US" b="1">
                                          <a:latin typeface="Cambria Math"/>
                                        </a:rPr>
                                        <m:t>𝐱</m:t>
                                      </m:r>
                                    </m:e>
                                    <m:sub>
                                      <m:r>
                                        <a:rPr lang="en-US" i="1">
                                          <a:latin typeface="Cambria Math"/>
                                        </a:rPr>
                                        <m:t>𝑖</m:t>
                                      </m:r>
                                    </m:sub>
                                  </m:sSub>
                                  <m:r>
                                    <a:rPr lang="en-US" i="1">
                                      <a:latin typeface="Cambria Math"/>
                                    </a:rPr>
                                    <m:t>−</m:t>
                                  </m:r>
                                  <m:r>
                                    <a:rPr lang="en-US" b="1">
                                      <a:latin typeface="Cambria Math"/>
                                    </a:rPr>
                                    <m:t>𝐱</m:t>
                                  </m:r>
                                </m:e>
                              </m:d>
                            </m:e>
                          </m:d>
                        </m:e>
                      </m:func>
                    </m:oMath>
                  </m:oMathPara>
                </a14:m>
                <a:endParaRPr lang="en-US" dirty="0" smtClean="0"/>
              </a:p>
              <a:p>
                <a:pPr marL="352425" indent="-228600">
                  <a:buFont typeface="Arial" panose="020B0604020202020204" pitchFamily="34" charset="0"/>
                  <a:buChar char="•"/>
                </a:pPr>
                <a:r>
                  <a:rPr lang="en-US" dirty="0" smtClean="0"/>
                  <a:t>Does not provide a minimum feature size control</a:t>
                </a:r>
                <a:r>
                  <a:rPr lang="en-US" sz="1400" dirty="0" smtClean="0"/>
                  <a:t>.</a:t>
                </a:r>
              </a:p>
            </p:txBody>
          </p:sp>
        </mc:Choice>
        <mc:Fallback xmlns="">
          <p:sp>
            <p:nvSpPr>
              <p:cNvPr id="24" name="TextBox 23"/>
              <p:cNvSpPr txBox="1">
                <a:spLocks noRot="1" noChangeAspect="1" noMove="1" noResize="1" noEditPoints="1" noAdjustHandles="1" noChangeArrowheads="1" noChangeShapeType="1" noTextEdit="1"/>
              </p:cNvSpPr>
              <p:nvPr/>
            </p:nvSpPr>
            <p:spPr>
              <a:xfrm>
                <a:off x="4554770" y="4436575"/>
                <a:ext cx="4589230" cy="1671611"/>
              </a:xfrm>
              <a:prstGeom prst="rect">
                <a:avLst/>
              </a:prstGeom>
              <a:blipFill rotWithShape="1">
                <a:blip r:embed="rId5"/>
                <a:stretch>
                  <a:fillRect b="-5109"/>
                </a:stretch>
              </a:blipFill>
            </p:spPr>
            <p:txBody>
              <a:bodyPr/>
              <a:lstStyle/>
              <a:p>
                <a:r>
                  <a:rPr lang="en-US">
                    <a:noFill/>
                  </a:rPr>
                  <a:t> </a:t>
                </a:r>
              </a:p>
            </p:txBody>
          </p:sp>
        </mc:Fallback>
      </mc:AlternateContent>
      <p:sp>
        <p:nvSpPr>
          <p:cNvPr id="57" name="Rectangle 56"/>
          <p:cNvSpPr/>
          <p:nvPr/>
        </p:nvSpPr>
        <p:spPr>
          <a:xfrm>
            <a:off x="-17230" y="2174162"/>
            <a:ext cx="4572000" cy="369332"/>
          </a:xfrm>
          <a:prstGeom prst="rect">
            <a:avLst/>
          </a:prstGeom>
        </p:spPr>
        <p:txBody>
          <a:bodyPr wrap="square">
            <a:spAutoFit/>
          </a:bodyPr>
          <a:lstStyle/>
          <a:p>
            <a:pPr algn="ctr"/>
            <a:r>
              <a:rPr lang="en-US" b="1" dirty="0"/>
              <a:t>Density </a:t>
            </a:r>
            <a:r>
              <a:rPr lang="en-US" b="1" dirty="0" smtClean="0"/>
              <a:t>method</a:t>
            </a:r>
            <a:endParaRPr lang="en-US" b="1" dirty="0"/>
          </a:p>
        </p:txBody>
      </p:sp>
      <p:sp>
        <p:nvSpPr>
          <p:cNvPr id="61" name="Rectangle 60"/>
          <p:cNvSpPr/>
          <p:nvPr/>
        </p:nvSpPr>
        <p:spPr>
          <a:xfrm>
            <a:off x="4554770" y="2174162"/>
            <a:ext cx="4589230" cy="369332"/>
          </a:xfrm>
          <a:prstGeom prst="rect">
            <a:avLst/>
          </a:prstGeom>
        </p:spPr>
        <p:txBody>
          <a:bodyPr wrap="square">
            <a:spAutoFit/>
          </a:bodyPr>
          <a:lstStyle/>
          <a:p>
            <a:pPr algn="ctr"/>
            <a:r>
              <a:rPr lang="en-US" b="1" dirty="0" smtClean="0"/>
              <a:t>Level set method</a:t>
            </a:r>
            <a:endParaRPr lang="en-US" b="1" dirty="0"/>
          </a:p>
        </p:txBody>
      </p:sp>
      <p:pic>
        <p:nvPicPr>
          <p:cNvPr id="16" name="Content Placeholder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20585" y="2543496"/>
            <a:ext cx="3657600" cy="1915885"/>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8585" y="2543495"/>
            <a:ext cx="3657600" cy="1915886"/>
          </a:xfrm>
          <a:prstGeom prst="rect">
            <a:avLst/>
          </a:prstGeom>
        </p:spPr>
      </p:pic>
    </p:spTree>
    <p:extLst>
      <p:ext uri="{BB962C8B-B14F-4D97-AF65-F5344CB8AC3E}">
        <p14:creationId xmlns:p14="http://schemas.microsoft.com/office/powerpoint/2010/main" val="215717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4" grpId="0"/>
      <p:bldP spid="57" grpId="0"/>
      <p:bldP spid="6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4" name="TextBox 23"/>
              <p:cNvSpPr txBox="1"/>
              <p:nvPr/>
            </p:nvSpPr>
            <p:spPr>
              <a:xfrm>
                <a:off x="2805370" y="4818671"/>
                <a:ext cx="126736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0" smtClean="0">
                          <a:latin typeface="Cambria Math"/>
                        </a:rPr>
                        <m:t>𝐮</m:t>
                      </m:r>
                      <m:d>
                        <m:dPr>
                          <m:ctrlPr>
                            <a:rPr lang="en-US" sz="1600" b="1" i="1" smtClean="0">
                              <a:latin typeface="Cambria Math"/>
                            </a:rPr>
                          </m:ctrlPr>
                        </m:dPr>
                        <m:e>
                          <m:r>
                            <a:rPr lang="en-US" sz="1600" b="1" i="0" smtClean="0">
                              <a:latin typeface="Cambria Math"/>
                            </a:rPr>
                            <m:t>𝐱</m:t>
                          </m:r>
                        </m:e>
                      </m:d>
                    </m:oMath>
                  </m:oMathPara>
                </a14:m>
                <a:endParaRPr lang="en-US" b="1" dirty="0"/>
              </a:p>
            </p:txBody>
          </p:sp>
        </mc:Choice>
        <mc:Fallback xmlns="">
          <p:sp>
            <p:nvSpPr>
              <p:cNvPr id="24" name="TextBox 23"/>
              <p:cNvSpPr txBox="1">
                <a:spLocks noRot="1" noChangeAspect="1" noMove="1" noResize="1" noEditPoints="1" noAdjustHandles="1" noChangeArrowheads="1" noChangeShapeType="1" noTextEdit="1"/>
              </p:cNvSpPr>
              <p:nvPr/>
            </p:nvSpPr>
            <p:spPr>
              <a:xfrm>
                <a:off x="2805370" y="4818671"/>
                <a:ext cx="1267365" cy="338554"/>
              </a:xfrm>
              <a:prstGeom prst="rect">
                <a:avLst/>
              </a:prstGeom>
              <a:blipFill rotWithShape="1">
                <a:blip r:embed="rId3"/>
                <a:stretch>
                  <a:fillRect/>
                </a:stretch>
              </a:blipFill>
            </p:spPr>
            <p:txBody>
              <a:bodyPr/>
              <a:lstStyle/>
              <a:p>
                <a:r>
                  <a:rPr lang="en-US">
                    <a:noFill/>
                  </a:rPr>
                  <a:t> </a:t>
                </a:r>
              </a:p>
            </p:txBody>
          </p:sp>
        </mc:Fallback>
      </mc:AlternateContent>
      <p:sp>
        <p:nvSpPr>
          <p:cNvPr id="7" name="Title 6"/>
          <p:cNvSpPr>
            <a:spLocks noGrp="1"/>
          </p:cNvSpPr>
          <p:nvPr>
            <p:ph type="title"/>
          </p:nvPr>
        </p:nvSpPr>
        <p:spPr/>
        <p:txBody>
          <a:bodyPr>
            <a:normAutofit fontScale="90000"/>
          </a:bodyPr>
          <a:lstStyle/>
          <a:p>
            <a:r>
              <a:rPr lang="en-US" dirty="0" smtClean="0"/>
              <a:t>XFEM decomposition and solution approximation</a:t>
            </a:r>
            <a:endParaRPr lang="en-US" dirty="0"/>
          </a:p>
        </p:txBody>
      </p:sp>
      <p:sp>
        <p:nvSpPr>
          <p:cNvPr id="10" name="Text Placeholder 3"/>
          <p:cNvSpPr txBox="1">
            <a:spLocks/>
          </p:cNvSpPr>
          <p:nvPr/>
        </p:nvSpPr>
        <p:spPr>
          <a:xfrm>
            <a:off x="0" y="1623965"/>
            <a:ext cx="4572000" cy="43918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endParaRPr lang="en-US" sz="2200" b="1" dirty="0"/>
          </a:p>
        </p:txBody>
      </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8800" y="1815990"/>
            <a:ext cx="5486400" cy="2831692"/>
          </a:xfrm>
          <a:prstGeom prst="rect">
            <a:avLst/>
          </a:prstGeom>
        </p:spPr>
      </p:pic>
      <p:sp>
        <p:nvSpPr>
          <p:cNvPr id="18" name="TextBox 17"/>
          <p:cNvSpPr txBox="1"/>
          <p:nvPr/>
        </p:nvSpPr>
        <p:spPr>
          <a:xfrm>
            <a:off x="1371600" y="1508213"/>
            <a:ext cx="6400800" cy="307777"/>
          </a:xfrm>
          <a:prstGeom prst="rect">
            <a:avLst/>
          </a:prstGeom>
          <a:noFill/>
        </p:spPr>
        <p:txBody>
          <a:bodyPr wrap="square" rtlCol="0">
            <a:spAutoFit/>
          </a:bodyPr>
          <a:lstStyle/>
          <a:p>
            <a:pPr algn="ctr"/>
            <a:r>
              <a:rPr lang="en-US" sz="1400" dirty="0" smtClean="0"/>
              <a:t>The decomposition of an element is defined by the level set function.</a:t>
            </a:r>
            <a:endParaRPr lang="en-US" sz="1400" dirty="0"/>
          </a:p>
        </p:txBody>
      </p:sp>
      <p:sp>
        <p:nvSpPr>
          <p:cNvPr id="21" name="TextBox 20"/>
          <p:cNvSpPr txBox="1"/>
          <p:nvPr/>
        </p:nvSpPr>
        <p:spPr>
          <a:xfrm>
            <a:off x="5570531" y="5056460"/>
            <a:ext cx="2753828" cy="523220"/>
          </a:xfrm>
          <a:prstGeom prst="rect">
            <a:avLst/>
          </a:prstGeom>
          <a:noFill/>
        </p:spPr>
        <p:txBody>
          <a:bodyPr wrap="square" rtlCol="0">
            <a:spAutoFit/>
          </a:bodyPr>
          <a:lstStyle/>
          <a:p>
            <a:pPr marL="166688" indent="-166688">
              <a:buFont typeface="Arial" panose="020B0604020202020204" pitchFamily="34" charset="0"/>
              <a:buChar char="•"/>
            </a:pPr>
            <a:r>
              <a:rPr lang="en-US" sz="1400" dirty="0" smtClean="0"/>
              <a:t>Solution approximation by </a:t>
            </a:r>
            <a:r>
              <a:rPr lang="en-US" sz="1400" b="1" dirty="0" smtClean="0"/>
              <a:t>standard enrichment</a:t>
            </a:r>
            <a:r>
              <a:rPr lang="en-US" sz="1400" dirty="0" smtClean="0"/>
              <a:t>.</a:t>
            </a:r>
            <a:endParaRPr lang="en-US" sz="1400" dirty="0"/>
          </a:p>
        </p:txBody>
      </p:sp>
      <mc:AlternateContent xmlns:mc="http://schemas.openxmlformats.org/markup-compatibility/2006" xmlns:a14="http://schemas.microsoft.com/office/drawing/2010/main">
        <mc:Choice Requires="a14">
          <p:sp>
            <p:nvSpPr>
              <p:cNvPr id="3" name="Rectangle 2"/>
              <p:cNvSpPr/>
              <p:nvPr/>
            </p:nvSpPr>
            <p:spPr>
              <a:xfrm>
                <a:off x="5570530" y="5592391"/>
                <a:ext cx="3322912" cy="680507"/>
              </a:xfrm>
              <a:prstGeom prst="rect">
                <a:avLst/>
              </a:prstGeom>
            </p:spPr>
            <p:txBody>
              <a:bodyPr wrap="square">
                <a:spAutoFit/>
              </a:bodyPr>
              <a:lstStyle/>
              <a:p>
                <a:pPr marL="4763" lvl="1">
                  <a:buNone/>
                </a:pPr>
                <a14:m>
                  <m:oMathPara xmlns:m="http://schemas.openxmlformats.org/officeDocument/2006/math">
                    <m:oMathParaPr>
                      <m:jc m:val="left"/>
                    </m:oMathParaPr>
                    <m:oMath xmlns:m="http://schemas.openxmlformats.org/officeDocument/2006/math">
                      <m:r>
                        <a:rPr lang="en-US" sz="1400" b="1" smtClean="0">
                          <a:latin typeface="Cambria Math"/>
                        </a:rPr>
                        <m:t>𝐮</m:t>
                      </m:r>
                      <m:d>
                        <m:dPr>
                          <m:ctrlPr>
                            <a:rPr lang="en-US" sz="1400" b="1" i="1">
                              <a:latin typeface="Cambria Math"/>
                            </a:rPr>
                          </m:ctrlPr>
                        </m:dPr>
                        <m:e>
                          <m:r>
                            <a:rPr lang="en-US" sz="1400" b="1">
                              <a:latin typeface="Cambria Math"/>
                            </a:rPr>
                            <m:t>𝐱</m:t>
                          </m:r>
                        </m:e>
                      </m:d>
                      <m:r>
                        <a:rPr lang="en-US" sz="1400" b="1" i="1">
                          <a:latin typeface="Cambria Math"/>
                        </a:rPr>
                        <m:t>=</m:t>
                      </m:r>
                      <m:r>
                        <a:rPr lang="en-US" sz="1400" i="1">
                          <a:latin typeface="Cambria Math"/>
                        </a:rPr>
                        <m:t>𝐻</m:t>
                      </m:r>
                      <m:d>
                        <m:dPr>
                          <m:ctrlPr>
                            <a:rPr lang="en-US" sz="1400" i="1">
                              <a:latin typeface="Cambria Math"/>
                            </a:rPr>
                          </m:ctrlPr>
                        </m:dPr>
                        <m:e>
                          <m:r>
                            <a:rPr lang="en-US" sz="1400" i="1">
                              <a:latin typeface="Cambria Math"/>
                            </a:rPr>
                            <m:t>−</m:t>
                          </m:r>
                          <m:r>
                            <a:rPr lang="en-US" sz="1400" i="1">
                              <a:latin typeface="Cambria Math"/>
                              <a:ea typeface="Cambria Math"/>
                            </a:rPr>
                            <m:t>𝜙</m:t>
                          </m:r>
                        </m:e>
                      </m:d>
                      <m:nary>
                        <m:naryPr>
                          <m:chr m:val="∑"/>
                          <m:ctrlPr>
                            <a:rPr lang="en-US" sz="1400" i="1">
                              <a:latin typeface="Cambria Math"/>
                            </a:rPr>
                          </m:ctrlPr>
                        </m:naryPr>
                        <m:sub>
                          <m:r>
                            <m:rPr>
                              <m:brk m:alnAt="23"/>
                            </m:rPr>
                            <a:rPr lang="en-US" sz="1400" i="1">
                              <a:latin typeface="Cambria Math"/>
                            </a:rPr>
                            <m:t>𝑖</m:t>
                          </m:r>
                          <m:r>
                            <a:rPr lang="en-US" sz="1400" i="1">
                              <a:latin typeface="Cambria Math"/>
                            </a:rPr>
                            <m:t>=1</m:t>
                          </m:r>
                        </m:sub>
                        <m:sup>
                          <m:r>
                            <a:rPr lang="en-US" sz="1400" i="1">
                              <a:latin typeface="Cambria Math"/>
                            </a:rPr>
                            <m:t>𝑛</m:t>
                          </m:r>
                        </m:sup>
                        <m:e>
                          <m:sSub>
                            <m:sSubPr>
                              <m:ctrlPr>
                                <a:rPr lang="en-US" sz="1400" i="1">
                                  <a:latin typeface="Cambria Math"/>
                                </a:rPr>
                              </m:ctrlPr>
                            </m:sSubPr>
                            <m:e>
                              <m:r>
                                <a:rPr lang="en-US" sz="1400" b="1">
                                  <a:latin typeface="Cambria Math"/>
                                </a:rPr>
                                <m:t>𝐍</m:t>
                              </m:r>
                            </m:e>
                            <m:sub>
                              <m:r>
                                <a:rPr lang="en-US" sz="1400" i="1">
                                  <a:latin typeface="Cambria Math"/>
                                </a:rPr>
                                <m:t>𝑖</m:t>
                              </m:r>
                            </m:sub>
                          </m:sSub>
                          <m:sSubSup>
                            <m:sSubSupPr>
                              <m:ctrlPr>
                                <a:rPr lang="en-US" sz="1400" i="1">
                                  <a:latin typeface="Cambria Math"/>
                                </a:rPr>
                              </m:ctrlPr>
                            </m:sSubSupPr>
                            <m:e>
                              <m:r>
                                <a:rPr lang="en-US" sz="1400" b="1">
                                  <a:latin typeface="Cambria Math"/>
                                </a:rPr>
                                <m:t>𝐮</m:t>
                              </m:r>
                            </m:e>
                            <m:sub>
                              <m:r>
                                <a:rPr lang="en-US" sz="1400" b="0" i="1" smtClean="0">
                                  <a:latin typeface="Cambria Math"/>
                                </a:rPr>
                                <m:t>𝑖</m:t>
                              </m:r>
                            </m:sub>
                            <m:sup>
                              <m:r>
                                <a:rPr lang="en-US" sz="1400" i="1">
                                  <a:latin typeface="Cambria Math"/>
                                </a:rPr>
                                <m:t>𝐴</m:t>
                              </m:r>
                            </m:sup>
                          </m:sSubSup>
                        </m:e>
                      </m:nary>
                      <m:r>
                        <a:rPr lang="en-US" sz="1400" i="1">
                          <a:latin typeface="Cambria Math"/>
                        </a:rPr>
                        <m:t>+</m:t>
                      </m:r>
                      <m:r>
                        <a:rPr lang="en-US" sz="1400" i="1" smtClean="0">
                          <a:latin typeface="Cambria Math"/>
                        </a:rPr>
                        <m:t>𝐻</m:t>
                      </m:r>
                      <m:d>
                        <m:dPr>
                          <m:ctrlPr>
                            <a:rPr lang="en-US" sz="1400" i="1">
                              <a:latin typeface="Cambria Math"/>
                            </a:rPr>
                          </m:ctrlPr>
                        </m:dPr>
                        <m:e>
                          <m:r>
                            <a:rPr lang="en-US" sz="1400" i="1">
                              <a:latin typeface="Cambria Math"/>
                              <a:ea typeface="Cambria Math"/>
                            </a:rPr>
                            <m:t>𝜙</m:t>
                          </m:r>
                        </m:e>
                      </m:d>
                      <m:nary>
                        <m:naryPr>
                          <m:chr m:val="∑"/>
                          <m:ctrlPr>
                            <a:rPr lang="en-US" sz="1400" i="1">
                              <a:latin typeface="Cambria Math"/>
                            </a:rPr>
                          </m:ctrlPr>
                        </m:naryPr>
                        <m:sub>
                          <m:r>
                            <m:rPr>
                              <m:brk m:alnAt="23"/>
                            </m:rPr>
                            <a:rPr lang="en-US" sz="1400" i="1">
                              <a:latin typeface="Cambria Math"/>
                            </a:rPr>
                            <m:t>𝑖</m:t>
                          </m:r>
                          <m:r>
                            <a:rPr lang="en-US" sz="1400" i="1">
                              <a:latin typeface="Cambria Math"/>
                            </a:rPr>
                            <m:t>=1</m:t>
                          </m:r>
                        </m:sub>
                        <m:sup>
                          <m:r>
                            <a:rPr lang="en-US" sz="1400" i="1">
                              <a:latin typeface="Cambria Math"/>
                            </a:rPr>
                            <m:t>𝑛</m:t>
                          </m:r>
                        </m:sup>
                        <m:e>
                          <m:sSub>
                            <m:sSubPr>
                              <m:ctrlPr>
                                <a:rPr lang="en-US" sz="1400" i="1">
                                  <a:latin typeface="Cambria Math"/>
                                </a:rPr>
                              </m:ctrlPr>
                            </m:sSubPr>
                            <m:e>
                              <m:r>
                                <a:rPr lang="en-US" sz="1400" b="1">
                                  <a:latin typeface="Cambria Math"/>
                                </a:rPr>
                                <m:t>𝐍</m:t>
                              </m:r>
                            </m:e>
                            <m:sub>
                              <m:r>
                                <a:rPr lang="en-US" sz="1400" i="1">
                                  <a:latin typeface="Cambria Math"/>
                                </a:rPr>
                                <m:t>𝑖</m:t>
                              </m:r>
                            </m:sub>
                          </m:sSub>
                          <m:sSubSup>
                            <m:sSubSupPr>
                              <m:ctrlPr>
                                <a:rPr lang="en-US" sz="1400" i="1">
                                  <a:latin typeface="Cambria Math"/>
                                </a:rPr>
                              </m:ctrlPr>
                            </m:sSubSupPr>
                            <m:e>
                              <m:r>
                                <a:rPr lang="en-US" sz="1400" b="1">
                                  <a:latin typeface="Cambria Math"/>
                                </a:rPr>
                                <m:t>𝐮</m:t>
                              </m:r>
                            </m:e>
                            <m:sub>
                              <m:r>
                                <a:rPr lang="en-US" sz="1400" i="1">
                                  <a:latin typeface="Cambria Math"/>
                                </a:rPr>
                                <m:t>𝑖</m:t>
                              </m:r>
                            </m:sub>
                            <m:sup>
                              <m:r>
                                <a:rPr lang="en-US" sz="1400" i="1">
                                  <a:latin typeface="Cambria Math"/>
                                </a:rPr>
                                <m:t>𝐵</m:t>
                              </m:r>
                            </m:sup>
                          </m:sSubSup>
                        </m:e>
                      </m:nary>
                    </m:oMath>
                  </m:oMathPara>
                </a14:m>
                <a:endParaRPr lang="en-US" sz="1400" dirty="0"/>
              </a:p>
            </p:txBody>
          </p:sp>
        </mc:Choice>
        <mc:Fallback xmlns="">
          <p:sp>
            <p:nvSpPr>
              <p:cNvPr id="3" name="Rectangle 2"/>
              <p:cNvSpPr>
                <a:spLocks noRot="1" noChangeAspect="1" noMove="1" noResize="1" noEditPoints="1" noAdjustHandles="1" noChangeArrowheads="1" noChangeShapeType="1" noTextEdit="1"/>
              </p:cNvSpPr>
              <p:nvPr/>
            </p:nvSpPr>
            <p:spPr>
              <a:xfrm>
                <a:off x="5570530" y="5592391"/>
                <a:ext cx="3322912" cy="680507"/>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5570530" y="6272898"/>
                <a:ext cx="1834348" cy="476477"/>
              </a:xfrm>
              <a:prstGeom prst="rect">
                <a:avLst/>
              </a:prstGeom>
            </p:spPr>
            <p:txBody>
              <a:bodyPr wrap="none">
                <a:spAutoFit/>
              </a:bodyPr>
              <a:lstStyle/>
              <a:p>
                <a:pPr marL="4763" lvl="1">
                  <a:buNone/>
                </a:pPr>
                <a14:m>
                  <m:oMathPara xmlns:m="http://schemas.openxmlformats.org/officeDocument/2006/math">
                    <m:oMathParaPr>
                      <m:jc m:val="left"/>
                    </m:oMathParaPr>
                    <m:oMath xmlns:m="http://schemas.openxmlformats.org/officeDocument/2006/math">
                      <m:r>
                        <a:rPr lang="en-US" sz="1400" i="1">
                          <a:latin typeface="Cambria Math"/>
                        </a:rPr>
                        <m:t>𝐻</m:t>
                      </m:r>
                      <m:d>
                        <m:dPr>
                          <m:ctrlPr>
                            <a:rPr lang="en-US" sz="1400" i="1">
                              <a:latin typeface="Cambria Math"/>
                            </a:rPr>
                          </m:ctrlPr>
                        </m:dPr>
                        <m:e>
                          <m:r>
                            <a:rPr lang="en-US" sz="1400" i="1">
                              <a:latin typeface="Cambria Math"/>
                            </a:rPr>
                            <m:t>𝑧</m:t>
                          </m:r>
                        </m:e>
                      </m:d>
                      <m:r>
                        <a:rPr lang="en-US" sz="1400" i="1">
                          <a:latin typeface="Cambria Math"/>
                        </a:rPr>
                        <m:t>=</m:t>
                      </m:r>
                      <m:d>
                        <m:dPr>
                          <m:begChr m:val="{"/>
                          <m:endChr m:val=""/>
                          <m:ctrlPr>
                            <a:rPr lang="en-US" sz="1400" i="1">
                              <a:latin typeface="Cambria Math"/>
                            </a:rPr>
                          </m:ctrlPr>
                        </m:dPr>
                        <m:e>
                          <m:eqArr>
                            <m:eqArrPr>
                              <m:ctrlPr>
                                <a:rPr lang="en-US" sz="1400" i="1">
                                  <a:latin typeface="Cambria Math"/>
                                </a:rPr>
                              </m:ctrlPr>
                            </m:eqArrPr>
                            <m:e>
                              <m:r>
                                <a:rPr lang="en-US" sz="1400" i="1">
                                  <a:latin typeface="Cambria Math"/>
                                </a:rPr>
                                <m:t>1,  </m:t>
                              </m:r>
                              <m:r>
                                <a:rPr lang="en-US" sz="1400" i="1">
                                  <a:latin typeface="Cambria Math"/>
                                </a:rPr>
                                <m:t>𝑧</m:t>
                              </m:r>
                              <m:r>
                                <a:rPr lang="en-US" sz="1400" i="1">
                                  <a:latin typeface="Cambria Math"/>
                                </a:rPr>
                                <m:t>&lt;0</m:t>
                              </m:r>
                            </m:e>
                            <m:e>
                              <m:r>
                                <a:rPr lang="en-US" sz="1400" i="1">
                                  <a:latin typeface="Cambria Math"/>
                                </a:rPr>
                                <m:t>&amp;0,  </m:t>
                              </m:r>
                              <m:r>
                                <a:rPr lang="en-US" sz="1400" i="1">
                                  <a:latin typeface="Cambria Math"/>
                                </a:rPr>
                                <m:t>𝑧</m:t>
                              </m:r>
                              <m:r>
                                <a:rPr lang="en-US" sz="1400" i="1">
                                  <a:latin typeface="Cambria Math"/>
                                </a:rPr>
                                <m:t>≥0</m:t>
                              </m:r>
                            </m:e>
                          </m:eqArr>
                        </m:e>
                      </m:d>
                    </m:oMath>
                  </m:oMathPara>
                </a14:m>
                <a:endParaRPr lang="en-US" sz="1400" dirty="0"/>
              </a:p>
            </p:txBody>
          </p:sp>
        </mc:Choice>
        <mc:Fallback xmlns="">
          <p:sp>
            <p:nvSpPr>
              <p:cNvPr id="4" name="Rectangle 3"/>
              <p:cNvSpPr>
                <a:spLocks noRot="1" noChangeAspect="1" noMove="1" noResize="1" noEditPoints="1" noAdjustHandles="1" noChangeArrowheads="1" noChangeShapeType="1" noTextEdit="1"/>
              </p:cNvSpPr>
              <p:nvPr/>
            </p:nvSpPr>
            <p:spPr>
              <a:xfrm>
                <a:off x="5570530" y="6272898"/>
                <a:ext cx="1834348" cy="476477"/>
              </a:xfrm>
              <a:prstGeom prst="rect">
                <a:avLst/>
              </a:prstGeom>
              <a:blipFill rotWithShape="1">
                <a:blip r:embed="rId8"/>
                <a:stretch>
                  <a:fillRect l="-664" t="-170513" b="-251282"/>
                </a:stretch>
              </a:blipFill>
            </p:spPr>
            <p:txBody>
              <a:bodyPr/>
              <a:lstStyle/>
              <a:p>
                <a:r>
                  <a:rPr lang="en-US">
                    <a:noFill/>
                  </a:rPr>
                  <a:t> </a:t>
                </a:r>
              </a:p>
            </p:txBody>
          </p:sp>
        </mc:Fallback>
      </mc:AlternateContent>
      <p:pic>
        <p:nvPicPr>
          <p:cNvPr id="6" name="Picture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61930" y="5018244"/>
            <a:ext cx="1828800" cy="1828800"/>
          </a:xfrm>
          <a:prstGeom prst="rect">
            <a:avLst/>
          </a:prstGeom>
        </p:spPr>
      </p:pic>
      <p:cxnSp>
        <p:nvCxnSpPr>
          <p:cNvPr id="20" name="Straight Arrow Connector 19"/>
          <p:cNvCxnSpPr/>
          <p:nvPr/>
        </p:nvCxnSpPr>
        <p:spPr>
          <a:xfrm>
            <a:off x="2805370" y="5086185"/>
            <a:ext cx="0" cy="169291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805370" y="5093271"/>
            <a:ext cx="126736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805370" y="5932644"/>
            <a:ext cx="1267365"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3631077" y="5093271"/>
            <a:ext cx="57608" cy="83937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3227825" y="5932642"/>
            <a:ext cx="403252" cy="816733"/>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3439052" y="6536451"/>
            <a:ext cx="633683" cy="307777"/>
          </a:xfrm>
          <a:prstGeom prst="rect">
            <a:avLst/>
          </a:prstGeom>
          <a:noFill/>
        </p:spPr>
        <p:txBody>
          <a:bodyPr wrap="square" rtlCol="0">
            <a:spAutoFit/>
          </a:bodyPr>
          <a:lstStyle/>
          <a:p>
            <a:r>
              <a:rPr lang="en-US" sz="1400" dirty="0" smtClean="0"/>
              <a:t>Kinks</a:t>
            </a:r>
            <a:endParaRPr lang="en-US" dirty="0"/>
          </a:p>
        </p:txBody>
      </p:sp>
      <mc:AlternateContent xmlns:mc="http://schemas.openxmlformats.org/markup-compatibility/2006" xmlns:a14="http://schemas.microsoft.com/office/drawing/2010/main">
        <mc:Choice Requires="a14">
          <p:sp>
            <p:nvSpPr>
              <p:cNvPr id="39" name="TextBox 38"/>
              <p:cNvSpPr txBox="1"/>
              <p:nvPr/>
            </p:nvSpPr>
            <p:spPr>
              <a:xfrm>
                <a:off x="4187950" y="4821488"/>
                <a:ext cx="126736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0" smtClean="0">
                          <a:latin typeface="Cambria Math"/>
                        </a:rPr>
                        <m:t>𝐮</m:t>
                      </m:r>
                      <m:d>
                        <m:dPr>
                          <m:ctrlPr>
                            <a:rPr lang="en-US" sz="1600" b="1" i="1" smtClean="0">
                              <a:latin typeface="Cambria Math"/>
                            </a:rPr>
                          </m:ctrlPr>
                        </m:dPr>
                        <m:e>
                          <m:r>
                            <a:rPr lang="en-US" sz="1600" b="1" i="0" smtClean="0">
                              <a:latin typeface="Cambria Math"/>
                            </a:rPr>
                            <m:t>𝐱</m:t>
                          </m:r>
                        </m:e>
                      </m:d>
                    </m:oMath>
                  </m:oMathPara>
                </a14:m>
                <a:endParaRPr lang="en-US" b="1" dirty="0"/>
              </a:p>
            </p:txBody>
          </p:sp>
        </mc:Choice>
        <mc:Fallback xmlns="">
          <p:sp>
            <p:nvSpPr>
              <p:cNvPr id="39" name="TextBox 38"/>
              <p:cNvSpPr txBox="1">
                <a:spLocks noRot="1" noChangeAspect="1" noMove="1" noResize="1" noEditPoints="1" noAdjustHandles="1" noChangeArrowheads="1" noChangeShapeType="1" noTextEdit="1"/>
              </p:cNvSpPr>
              <p:nvPr/>
            </p:nvSpPr>
            <p:spPr>
              <a:xfrm>
                <a:off x="4187950" y="4821488"/>
                <a:ext cx="1267365" cy="338554"/>
              </a:xfrm>
              <a:prstGeom prst="rect">
                <a:avLst/>
              </a:prstGeom>
              <a:blipFill rotWithShape="1">
                <a:blip r:embed="rId10"/>
                <a:stretch>
                  <a:fillRect/>
                </a:stretch>
              </a:blipFill>
            </p:spPr>
            <p:txBody>
              <a:bodyPr/>
              <a:lstStyle/>
              <a:p>
                <a:r>
                  <a:rPr lang="en-US">
                    <a:noFill/>
                  </a:rPr>
                  <a:t> </a:t>
                </a:r>
              </a:p>
            </p:txBody>
          </p:sp>
        </mc:Fallback>
      </mc:AlternateContent>
      <p:cxnSp>
        <p:nvCxnSpPr>
          <p:cNvPr id="40" name="Straight Arrow Connector 39"/>
          <p:cNvCxnSpPr/>
          <p:nvPr/>
        </p:nvCxnSpPr>
        <p:spPr>
          <a:xfrm>
            <a:off x="4187950" y="5089002"/>
            <a:ext cx="0" cy="169291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187950" y="5096088"/>
            <a:ext cx="126736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4187950" y="5935461"/>
            <a:ext cx="1267365"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4552797" y="5106160"/>
            <a:ext cx="57608" cy="83937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4610405" y="5935459"/>
            <a:ext cx="403252" cy="816733"/>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764025" y="6539268"/>
            <a:ext cx="710493" cy="307777"/>
          </a:xfrm>
          <a:prstGeom prst="rect">
            <a:avLst/>
          </a:prstGeom>
          <a:noFill/>
        </p:spPr>
        <p:txBody>
          <a:bodyPr wrap="square" rtlCol="0">
            <a:spAutoFit/>
          </a:bodyPr>
          <a:lstStyle/>
          <a:p>
            <a:r>
              <a:rPr lang="en-US" sz="1400" dirty="0" smtClean="0"/>
              <a:t>Jumps</a:t>
            </a:r>
            <a:endParaRPr lang="en-US" dirty="0"/>
          </a:p>
        </p:txBody>
      </p:sp>
      <p:cxnSp>
        <p:nvCxnSpPr>
          <p:cNvPr id="8" name="Straight Connector 7"/>
          <p:cNvCxnSpPr/>
          <p:nvPr/>
        </p:nvCxnSpPr>
        <p:spPr>
          <a:xfrm flipH="1">
            <a:off x="1038740" y="4468752"/>
            <a:ext cx="2303045" cy="6273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2690155" y="4465935"/>
            <a:ext cx="1689821" cy="6402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205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8" grpId="0"/>
      <p:bldP spid="21" grpId="0"/>
      <p:bldP spid="3" grpId="0"/>
      <p:bldP spid="4" grpId="0"/>
      <p:bldP spid="38" grpId="0"/>
      <p:bldP spid="39" grpId="0"/>
      <p:bldP spid="4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Issue</a:t>
            </a:r>
            <a:r>
              <a:rPr lang="en-US" dirty="0" smtClean="0"/>
              <a:t>: XFEM implementation in three dimensions</a:t>
            </a:r>
            <a:endParaRPr lang="en-US" dirty="0"/>
          </a:p>
        </p:txBody>
      </p:sp>
      <p:sp>
        <p:nvSpPr>
          <p:cNvPr id="3" name="Content Placeholder 2"/>
          <p:cNvSpPr>
            <a:spLocks noGrp="1"/>
          </p:cNvSpPr>
          <p:nvPr>
            <p:ph idx="1"/>
          </p:nvPr>
        </p:nvSpPr>
        <p:spPr>
          <a:xfrm>
            <a:off x="457201" y="1600200"/>
            <a:ext cx="4570194" cy="4978010"/>
          </a:xfrm>
        </p:spPr>
        <p:txBody>
          <a:bodyPr>
            <a:normAutofit fontScale="85000" lnSpcReduction="20000"/>
          </a:bodyPr>
          <a:lstStyle/>
          <a:p>
            <a:r>
              <a:rPr lang="en-US" b="1" dirty="0" smtClean="0"/>
              <a:t>Objective</a:t>
            </a:r>
            <a:r>
              <a:rPr lang="en-US" dirty="0" smtClean="0"/>
              <a:t>: </a:t>
            </a:r>
          </a:p>
          <a:p>
            <a:pPr lvl="1"/>
            <a:r>
              <a:rPr lang="en-US" dirty="0" smtClean="0"/>
              <a:t>Expand the </a:t>
            </a:r>
            <a:r>
              <a:rPr lang="en-US" b="1" dirty="0" smtClean="0"/>
              <a:t>triangulation</a:t>
            </a:r>
            <a:r>
              <a:rPr lang="en-US" dirty="0"/>
              <a:t>,</a:t>
            </a:r>
            <a:r>
              <a:rPr lang="en-US" dirty="0" smtClean="0"/>
              <a:t> </a:t>
            </a:r>
            <a:r>
              <a:rPr lang="en-US" b="1" dirty="0" smtClean="0"/>
              <a:t>enrichment</a:t>
            </a:r>
            <a:r>
              <a:rPr lang="en-US" dirty="0" smtClean="0"/>
              <a:t>, and </a:t>
            </a:r>
            <a:r>
              <a:rPr lang="en-US" b="1" dirty="0" smtClean="0"/>
              <a:t>preconditioner</a:t>
            </a:r>
            <a:r>
              <a:rPr lang="en-US" dirty="0" smtClean="0"/>
              <a:t> formulations to 3D.</a:t>
            </a:r>
          </a:p>
          <a:p>
            <a:r>
              <a:rPr lang="en-US" b="1" dirty="0" smtClean="0"/>
              <a:t>Open issues</a:t>
            </a:r>
            <a:r>
              <a:rPr lang="en-US" dirty="0" smtClean="0"/>
              <a:t>:</a:t>
            </a:r>
          </a:p>
          <a:p>
            <a:pPr lvl="1"/>
            <a:r>
              <a:rPr lang="en-US" dirty="0" smtClean="0"/>
              <a:t>What is the algorithmic complexity?</a:t>
            </a:r>
          </a:p>
          <a:p>
            <a:pPr lvl="1"/>
            <a:r>
              <a:rPr lang="en-US" dirty="0" smtClean="0"/>
              <a:t>Use </a:t>
            </a:r>
            <a:r>
              <a:rPr lang="en-US" b="1" dirty="0" smtClean="0"/>
              <a:t>computer vision algorithms </a:t>
            </a:r>
            <a:r>
              <a:rPr lang="en-US" dirty="0" smtClean="0"/>
              <a:t>to “see” disconnected phase regions?</a:t>
            </a:r>
          </a:p>
          <a:p>
            <a:pPr lvl="1"/>
            <a:r>
              <a:rPr lang="en-US" dirty="0" smtClean="0"/>
              <a:t>How expensive is it computationally?</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179" y="1985509"/>
            <a:ext cx="4114800" cy="3248526"/>
          </a:xfrm>
          <a:prstGeom prst="rect">
            <a:avLst/>
          </a:prstGeom>
        </p:spPr>
      </p:pic>
      <p:sp>
        <p:nvSpPr>
          <p:cNvPr id="5" name="TextBox 4"/>
          <p:cNvSpPr txBox="1"/>
          <p:nvPr/>
        </p:nvSpPr>
        <p:spPr>
          <a:xfrm>
            <a:off x="4912179" y="5263740"/>
            <a:ext cx="4114801" cy="584775"/>
          </a:xfrm>
          <a:prstGeom prst="rect">
            <a:avLst/>
          </a:prstGeom>
          <a:noFill/>
        </p:spPr>
        <p:txBody>
          <a:bodyPr wrap="square" rtlCol="0">
            <a:spAutoFit/>
          </a:bodyPr>
          <a:lstStyle/>
          <a:p>
            <a:pPr algn="ctr"/>
            <a:r>
              <a:rPr lang="en-US" sz="1600" dirty="0" smtClean="0"/>
              <a:t>Intersection pattern can be numerous and complex in three dimensions.</a:t>
            </a:r>
            <a:endParaRPr lang="en-US" sz="1600" dirty="0"/>
          </a:p>
        </p:txBody>
      </p:sp>
    </p:spTree>
    <p:extLst>
      <p:ext uri="{BB962C8B-B14F-4D97-AF65-F5344CB8AC3E}">
        <p14:creationId xmlns:p14="http://schemas.microsoft.com/office/powerpoint/2010/main" val="343524747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Approach</a:t>
            </a:r>
            <a:r>
              <a:rPr lang="en-US" dirty="0" smtClean="0"/>
              <a:t>: generalized enrichment strategy for 3D XFEM</a:t>
            </a:r>
            <a:endParaRPr lang="en-US" dirty="0"/>
          </a:p>
        </p:txBody>
      </p:sp>
      <p:sp>
        <p:nvSpPr>
          <p:cNvPr id="3" name="Content Placeholder 2"/>
          <p:cNvSpPr>
            <a:spLocks noGrp="1"/>
          </p:cNvSpPr>
          <p:nvPr>
            <p:ph idx="1"/>
          </p:nvPr>
        </p:nvSpPr>
        <p:spPr>
          <a:xfrm>
            <a:off x="457200" y="1600201"/>
            <a:ext cx="8229600" cy="1828800"/>
          </a:xfrm>
        </p:spPr>
        <p:txBody>
          <a:bodyPr>
            <a:normAutofit fontScale="85000" lnSpcReduction="10000"/>
          </a:bodyPr>
          <a:lstStyle/>
          <a:p>
            <a:r>
              <a:rPr lang="en-US" dirty="0" smtClean="0"/>
              <a:t>Grounded on </a:t>
            </a:r>
            <a:r>
              <a:rPr lang="en-US" b="1" dirty="0" smtClean="0"/>
              <a:t>flood fill</a:t>
            </a:r>
            <a:r>
              <a:rPr lang="en-US" dirty="0" smtClean="0"/>
              <a:t> computer vision algorithm.</a:t>
            </a:r>
          </a:p>
          <a:p>
            <a:r>
              <a:rPr lang="en-US" dirty="0" smtClean="0"/>
              <a:t>Several implementation algorithms attempted.</a:t>
            </a:r>
          </a:p>
          <a:p>
            <a:pPr lvl="1"/>
            <a:r>
              <a:rPr lang="en-US" dirty="0" smtClean="0"/>
              <a:t>Latest version reduced computation time from ~10 minutes on average to milliseconds.</a:t>
            </a:r>
          </a:p>
          <a:p>
            <a:pPr lvl="1"/>
            <a:endParaRPr lang="en-US" dirty="0"/>
          </a:p>
        </p:txBody>
      </p:sp>
      <p:sp>
        <p:nvSpPr>
          <p:cNvPr id="7" name="TextBox 6"/>
          <p:cNvSpPr txBox="1"/>
          <p:nvPr/>
        </p:nvSpPr>
        <p:spPr>
          <a:xfrm>
            <a:off x="193829" y="6386185"/>
            <a:ext cx="2743201" cy="338554"/>
          </a:xfrm>
          <a:prstGeom prst="rect">
            <a:avLst/>
          </a:prstGeom>
          <a:noFill/>
        </p:spPr>
        <p:txBody>
          <a:bodyPr wrap="square" rtlCol="0">
            <a:spAutoFit/>
          </a:bodyPr>
          <a:lstStyle/>
          <a:p>
            <a:pPr algn="ctr"/>
            <a:r>
              <a:rPr lang="en-US" sz="1600" dirty="0" smtClean="0"/>
              <a:t>Intersection configuration</a:t>
            </a:r>
            <a:endParaRPr lang="en-US" sz="1600" dirty="0"/>
          </a:p>
        </p:txBody>
      </p:sp>
      <p:sp>
        <p:nvSpPr>
          <p:cNvPr id="8" name="TextBox 7"/>
          <p:cNvSpPr txBox="1"/>
          <p:nvPr/>
        </p:nvSpPr>
        <p:spPr>
          <a:xfrm>
            <a:off x="3086672" y="6386185"/>
            <a:ext cx="2926080" cy="349730"/>
          </a:xfrm>
          <a:prstGeom prst="rect">
            <a:avLst/>
          </a:prstGeom>
          <a:noFill/>
        </p:spPr>
        <p:txBody>
          <a:bodyPr wrap="square" rtlCol="0">
            <a:spAutoFit/>
          </a:bodyPr>
          <a:lstStyle/>
          <a:p>
            <a:pPr algn="ctr"/>
            <a:r>
              <a:rPr lang="en-US" sz="1600" dirty="0" smtClean="0"/>
              <a:t>Local elemental enrichment</a:t>
            </a:r>
            <a:endParaRPr lang="en-US" sz="1600" dirty="0"/>
          </a:p>
        </p:txBody>
      </p:sp>
      <p:sp>
        <p:nvSpPr>
          <p:cNvPr id="9" name="TextBox 8"/>
          <p:cNvSpPr txBox="1"/>
          <p:nvPr/>
        </p:nvSpPr>
        <p:spPr>
          <a:xfrm>
            <a:off x="6223415" y="6375009"/>
            <a:ext cx="2743200" cy="349730"/>
          </a:xfrm>
          <a:prstGeom prst="rect">
            <a:avLst/>
          </a:prstGeom>
          <a:noFill/>
        </p:spPr>
        <p:txBody>
          <a:bodyPr wrap="square" rtlCol="0">
            <a:spAutoFit/>
          </a:bodyPr>
          <a:lstStyle/>
          <a:p>
            <a:pPr algn="ctr"/>
            <a:r>
              <a:rPr lang="en-US" sz="1600" dirty="0" smtClean="0"/>
              <a:t>Nodal cluster enrichment</a:t>
            </a:r>
            <a:endParaRPr lang="en-US" sz="1600"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23415" y="3450960"/>
            <a:ext cx="2743200" cy="2743200"/>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85439" y="3429000"/>
            <a:ext cx="2834640" cy="2834640"/>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3830" y="3450960"/>
            <a:ext cx="2743200" cy="2743200"/>
          </a:xfrm>
          <a:prstGeom prst="rect">
            <a:avLst/>
          </a:prstGeom>
        </p:spPr>
      </p:pic>
    </p:spTree>
    <p:extLst>
      <p:ext uri="{BB962C8B-B14F-4D97-AF65-F5344CB8AC3E}">
        <p14:creationId xmlns:p14="http://schemas.microsoft.com/office/powerpoint/2010/main" val="41348783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104260"/>
            <a:ext cx="8229600" cy="1143000"/>
          </a:xfrm>
        </p:spPr>
        <p:txBody>
          <a:bodyPr/>
          <a:lstStyle/>
          <a:p>
            <a:r>
              <a:rPr lang="en-US" dirty="0" smtClean="0"/>
              <a:t>Topology optimization examples</a:t>
            </a:r>
            <a:endParaRPr lang="en-US" dirty="0"/>
          </a:p>
        </p:txBody>
      </p:sp>
      <p:pic>
        <p:nvPicPr>
          <p:cNvPr id="8" name="Content Placeholder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1917" y="2847285"/>
            <a:ext cx="3200400" cy="2036619"/>
          </a:xfrm>
          <a:prstGeom prst="rect">
            <a:avLst/>
          </a:prstGeom>
        </p:spPr>
      </p:pic>
      <p:pic>
        <p:nvPicPr>
          <p:cNvPr id="2" name="structural_SIMP.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l="11045" r="11045"/>
          <a:stretch/>
        </p:blipFill>
        <p:spPr>
          <a:xfrm>
            <a:off x="960120" y="5003605"/>
            <a:ext cx="2651760" cy="1785709"/>
          </a:xfrm>
          <a:prstGeom prst="rect">
            <a:avLst/>
          </a:prstGeom>
        </p:spPr>
      </p:pic>
      <mc:AlternateContent xmlns:mc="http://schemas.openxmlformats.org/markup-compatibility/2006">
        <mc:Choice xmlns:a14="http://schemas.microsoft.com/office/drawing/2010/main" Requires="a14">
          <p:sp>
            <p:nvSpPr>
              <p:cNvPr id="17" name="TextBox 16"/>
              <p:cNvSpPr txBox="1"/>
              <p:nvPr/>
            </p:nvSpPr>
            <p:spPr>
              <a:xfrm>
                <a:off x="459017" y="1277625"/>
                <a:ext cx="3886200" cy="1077218"/>
              </a:xfrm>
              <a:prstGeom prst="rect">
                <a:avLst/>
              </a:prstGeom>
              <a:noFill/>
            </p:spPr>
            <p:txBody>
              <a:bodyPr wrap="square" rtlCol="0">
                <a:spAutoFit/>
              </a:bodyPr>
              <a:lstStyle/>
              <a:p>
                <a:pPr marL="168275" indent="-168275">
                  <a:buFont typeface="Arial" panose="020B0604020202020204" pitchFamily="34" charset="0"/>
                  <a:buChar char="•"/>
                </a:pPr>
                <a:r>
                  <a:rPr lang="en-US" sz="1600" dirty="0" smtClean="0"/>
                  <a:t>Minimize strain energy.</a:t>
                </a:r>
              </a:p>
              <a:p>
                <a:pPr marL="168275" indent="-168275">
                  <a:buFont typeface="Arial" panose="020B0604020202020204" pitchFamily="34" charset="0"/>
                  <a:buChar char="•"/>
                </a:pPr>
                <a:r>
                  <a:rPr lang="en-US" sz="1600" dirty="0" smtClean="0"/>
                  <a:t>Maximum </a:t>
                </a:r>
                <a:r>
                  <a:rPr lang="en-US" sz="1600" dirty="0"/>
                  <a:t>volume fraction of </a:t>
                </a:r>
                <a:r>
                  <a:rPr lang="en-US" sz="1600" dirty="0" smtClean="0"/>
                  <a:t>solid </a:t>
                </a:r>
                <a14:m>
                  <m:oMath xmlns:m="http://schemas.openxmlformats.org/officeDocument/2006/math">
                    <m:r>
                      <a:rPr lang="en-US" sz="1600" i="1" dirty="0" smtClean="0">
                        <a:latin typeface="Cambria Math"/>
                      </a:rPr>
                      <m:t>0.5</m:t>
                    </m:r>
                  </m:oMath>
                </a14:m>
                <a:r>
                  <a:rPr lang="en-US" sz="1600" dirty="0" smtClean="0"/>
                  <a:t>.</a:t>
                </a:r>
              </a:p>
              <a:p>
                <a:pPr marL="177800" indent="-177800">
                  <a:buFont typeface="Arial" panose="020B0604020202020204" pitchFamily="34" charset="0"/>
                  <a:buChar char="•"/>
                </a:pPr>
                <a:r>
                  <a:rPr lang="en-US" sz="1600" dirty="0" smtClean="0"/>
                  <a:t>Density interpolates Young’s modulus</a:t>
                </a:r>
                <a:r>
                  <a:rPr lang="en-US" sz="1600" dirty="0" smtClean="0"/>
                  <a:t>, </a:t>
                </a:r>
                <a14:m>
                  <m:oMath xmlns:m="http://schemas.openxmlformats.org/officeDocument/2006/math">
                    <m:r>
                      <a:rPr lang="en-US" sz="1600" i="1">
                        <a:latin typeface="Cambria Math"/>
                      </a:rPr>
                      <m:t>𝐸</m:t>
                    </m:r>
                    <m:d>
                      <m:dPr>
                        <m:ctrlPr>
                          <a:rPr lang="en-US" sz="1600" i="1">
                            <a:latin typeface="Cambria Math"/>
                          </a:rPr>
                        </m:ctrlPr>
                      </m:dPr>
                      <m:e>
                        <m:r>
                          <a:rPr lang="en-US" sz="1600" i="1">
                            <a:latin typeface="Cambria Math"/>
                            <a:ea typeface="Cambria Math"/>
                          </a:rPr>
                          <m:t>𝜌</m:t>
                        </m:r>
                      </m:e>
                    </m:d>
                  </m:oMath>
                </a14:m>
                <a:r>
                  <a:rPr lang="en-US" sz="1600" dirty="0" smtClean="0"/>
                  <a:t>.</a:t>
                </a:r>
                <a:endParaRPr lang="en-US" sz="1600" dirty="0" smtClean="0"/>
              </a:p>
            </p:txBody>
          </p:sp>
        </mc:Choice>
        <mc:Fallback>
          <p:sp>
            <p:nvSpPr>
              <p:cNvPr id="17" name="TextBox 16"/>
              <p:cNvSpPr txBox="1">
                <a:spLocks noRot="1" noChangeAspect="1" noMove="1" noResize="1" noEditPoints="1" noAdjustHandles="1" noChangeArrowheads="1" noChangeShapeType="1" noTextEdit="1"/>
              </p:cNvSpPr>
              <p:nvPr/>
            </p:nvSpPr>
            <p:spPr>
              <a:xfrm>
                <a:off x="459017" y="1277625"/>
                <a:ext cx="3886200" cy="1077218"/>
              </a:xfrm>
              <a:prstGeom prst="rect">
                <a:avLst/>
              </a:prstGeom>
              <a:blipFill rotWithShape="1">
                <a:blip r:embed="rId9"/>
                <a:stretch>
                  <a:fillRect l="-470" t="-1705" r="-470" b="-6818"/>
                </a:stretch>
              </a:blipFill>
            </p:spPr>
            <p:txBody>
              <a:bodyPr/>
              <a:lstStyle/>
              <a:p>
                <a:r>
                  <a:rPr lang="en-US">
                    <a:noFill/>
                  </a:rPr>
                  <a:t> </a:t>
                </a:r>
              </a:p>
            </p:txBody>
          </p:sp>
        </mc:Fallback>
      </mc:AlternateContent>
      <p:sp>
        <p:nvSpPr>
          <p:cNvPr id="10" name="Rectangle 9"/>
          <p:cNvSpPr/>
          <p:nvPr/>
        </p:nvSpPr>
        <p:spPr>
          <a:xfrm>
            <a:off x="0" y="906727"/>
            <a:ext cx="4572000" cy="369332"/>
          </a:xfrm>
          <a:prstGeom prst="rect">
            <a:avLst/>
          </a:prstGeom>
        </p:spPr>
        <p:txBody>
          <a:bodyPr wrap="square">
            <a:spAutoFit/>
          </a:bodyPr>
          <a:lstStyle/>
          <a:p>
            <a:pPr algn="ctr"/>
            <a:r>
              <a:rPr lang="en-US" b="1" dirty="0"/>
              <a:t>Structural linear </a:t>
            </a:r>
            <a:r>
              <a:rPr lang="en-US" b="1" dirty="0" smtClean="0"/>
              <a:t>elasticity</a:t>
            </a:r>
            <a:endParaRPr lang="en-US" b="1" dirty="0"/>
          </a:p>
        </p:txBody>
      </p:sp>
      <p:sp>
        <p:nvSpPr>
          <p:cNvPr id="16" name="Rectangle 15"/>
          <p:cNvSpPr/>
          <p:nvPr/>
        </p:nvSpPr>
        <p:spPr>
          <a:xfrm>
            <a:off x="4570413" y="908293"/>
            <a:ext cx="4572000" cy="369332"/>
          </a:xfrm>
          <a:prstGeom prst="rect">
            <a:avLst/>
          </a:prstGeom>
        </p:spPr>
        <p:txBody>
          <a:bodyPr wrap="square">
            <a:spAutoFit/>
          </a:bodyPr>
          <a:lstStyle/>
          <a:p>
            <a:pPr algn="ctr"/>
            <a:r>
              <a:rPr lang="en-US" b="1" dirty="0" smtClean="0"/>
              <a:t>Incompressible </a:t>
            </a:r>
            <a:r>
              <a:rPr lang="en-US" b="1" dirty="0" err="1" smtClean="0"/>
              <a:t>Navier</a:t>
            </a:r>
            <a:r>
              <a:rPr lang="en-US" b="1" dirty="0" smtClean="0"/>
              <a:t>-Stokes</a:t>
            </a:r>
            <a:endParaRPr lang="en-US" b="1" dirty="0"/>
          </a:p>
        </p:txBody>
      </p:sp>
      <mc:AlternateContent xmlns:mc="http://schemas.openxmlformats.org/markup-compatibility/2006">
        <mc:Choice xmlns:a14="http://schemas.microsoft.com/office/drawing/2010/main" Requires="a14">
          <p:sp>
            <p:nvSpPr>
              <p:cNvPr id="22" name="TextBox 21"/>
              <p:cNvSpPr txBox="1"/>
              <p:nvPr/>
            </p:nvSpPr>
            <p:spPr>
              <a:xfrm>
                <a:off x="4571999" y="1276059"/>
                <a:ext cx="4572001" cy="830997"/>
              </a:xfrm>
              <a:prstGeom prst="rect">
                <a:avLst/>
              </a:prstGeom>
              <a:noFill/>
            </p:spPr>
            <p:txBody>
              <a:bodyPr wrap="square" rtlCol="0">
                <a:spAutoFit/>
              </a:bodyPr>
              <a:lstStyle/>
              <a:p>
                <a:pPr marL="168275" indent="-168275">
                  <a:buFont typeface="Arial" panose="020B0604020202020204" pitchFamily="34" charset="0"/>
                  <a:buChar char="•"/>
                </a:pPr>
                <a:r>
                  <a:rPr lang="en-US" sz="1600" dirty="0" smtClean="0"/>
                  <a:t>Minimize pressure difference.</a:t>
                </a:r>
              </a:p>
              <a:p>
                <a:pPr marL="168275" indent="-168275">
                  <a:buFont typeface="Arial" panose="020B0604020202020204" pitchFamily="34" charset="0"/>
                  <a:buChar char="•"/>
                </a:pPr>
                <a:r>
                  <a:rPr lang="en-US" sz="1600" dirty="0"/>
                  <a:t>Maximum volume fraction of </a:t>
                </a:r>
                <a:r>
                  <a:rPr lang="en-US" sz="1600" dirty="0" smtClean="0"/>
                  <a:t>fluid </a:t>
                </a:r>
                <a14:m>
                  <m:oMath xmlns:m="http://schemas.openxmlformats.org/officeDocument/2006/math">
                    <m:r>
                      <a:rPr lang="en-US" sz="1600" i="1" dirty="0">
                        <a:latin typeface="Cambria Math"/>
                      </a:rPr>
                      <m:t>0.</m:t>
                    </m:r>
                    <m:r>
                      <a:rPr lang="en-US" sz="1600" b="0" i="1" dirty="0" smtClean="0">
                        <a:latin typeface="Cambria Math"/>
                      </a:rPr>
                      <m:t>2</m:t>
                    </m:r>
                    <m:r>
                      <a:rPr lang="en-US" sz="1600" i="1" dirty="0">
                        <a:latin typeface="Cambria Math"/>
                      </a:rPr>
                      <m:t>5</m:t>
                    </m:r>
                  </m:oMath>
                </a14:m>
                <a:r>
                  <a:rPr lang="en-US" sz="1600" dirty="0" smtClean="0"/>
                  <a:t>.</a:t>
                </a:r>
              </a:p>
              <a:p>
                <a:pPr marL="168275" indent="-168275">
                  <a:buFont typeface="Arial" panose="020B0604020202020204" pitchFamily="34" charset="0"/>
                  <a:buChar char="•"/>
                </a:pPr>
                <a:r>
                  <a:rPr lang="en-US" sz="1600" dirty="0" smtClean="0"/>
                  <a:t>Density interpolates </a:t>
                </a:r>
                <a:r>
                  <a:rPr lang="en-US" sz="1600" dirty="0" smtClean="0"/>
                  <a:t>permeability, </a:t>
                </a:r>
                <a14:m>
                  <m:oMath xmlns:m="http://schemas.openxmlformats.org/officeDocument/2006/math">
                    <m:r>
                      <a:rPr lang="en-US" sz="1600" i="1">
                        <a:latin typeface="Cambria Math"/>
                        <a:ea typeface="Cambria Math"/>
                      </a:rPr>
                      <m:t>𝛼</m:t>
                    </m:r>
                    <m:d>
                      <m:dPr>
                        <m:ctrlPr>
                          <a:rPr lang="en-US" sz="1600" i="1">
                            <a:latin typeface="Cambria Math"/>
                            <a:ea typeface="Cambria Math"/>
                          </a:rPr>
                        </m:ctrlPr>
                      </m:dPr>
                      <m:e>
                        <m:r>
                          <a:rPr lang="en-US" sz="1600" i="1">
                            <a:latin typeface="Cambria Math"/>
                            <a:ea typeface="Cambria Math"/>
                          </a:rPr>
                          <m:t>𝜌</m:t>
                        </m:r>
                      </m:e>
                    </m:d>
                  </m:oMath>
                </a14:m>
                <a:r>
                  <a:rPr lang="en-US" sz="1600" dirty="0" smtClean="0"/>
                  <a:t>.</a:t>
                </a:r>
                <a:endParaRPr lang="en-US" sz="1600" dirty="0" smtClean="0"/>
              </a:p>
            </p:txBody>
          </p:sp>
        </mc:Choice>
        <mc:Fallback>
          <p:sp>
            <p:nvSpPr>
              <p:cNvPr id="22" name="TextBox 21"/>
              <p:cNvSpPr txBox="1">
                <a:spLocks noRot="1" noChangeAspect="1" noMove="1" noResize="1" noEditPoints="1" noAdjustHandles="1" noChangeArrowheads="1" noChangeShapeType="1" noTextEdit="1"/>
              </p:cNvSpPr>
              <p:nvPr/>
            </p:nvSpPr>
            <p:spPr>
              <a:xfrm>
                <a:off x="4571999" y="1276059"/>
                <a:ext cx="4572001" cy="830997"/>
              </a:xfrm>
              <a:prstGeom prst="rect">
                <a:avLst/>
              </a:prstGeom>
              <a:blipFill rotWithShape="1">
                <a:blip r:embed="rId10"/>
                <a:stretch>
                  <a:fillRect l="-400" t="-2190" b="-8029"/>
                </a:stretch>
              </a:blipFill>
            </p:spPr>
            <p:txBody>
              <a:bodyPr/>
              <a:lstStyle/>
              <a:p>
                <a:r>
                  <a:rPr lang="en-US">
                    <a:noFill/>
                  </a:rPr>
                  <a:t> </a:t>
                </a:r>
              </a:p>
            </p:txBody>
          </p:sp>
        </mc:Fallback>
      </mc:AlternateContent>
      <p:pic>
        <p:nvPicPr>
          <p:cNvPr id="23" name="Picture 2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13413" y="2699305"/>
            <a:ext cx="2286000" cy="2286000"/>
          </a:xfrm>
          <a:prstGeom prst="rect">
            <a:avLst/>
          </a:prstGeom>
        </p:spPr>
      </p:pic>
      <p:pic>
        <p:nvPicPr>
          <p:cNvPr id="24" name="fluid_SIMP.avi">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12"/>
          <a:srcRect l="27313" t="6688" r="27164" b="6545"/>
          <a:stretch/>
        </p:blipFill>
        <p:spPr>
          <a:xfrm>
            <a:off x="5943599" y="4965200"/>
            <a:ext cx="1828800" cy="1828801"/>
          </a:xfrm>
          <a:prstGeom prst="rect">
            <a:avLst/>
          </a:prstGeom>
        </p:spPr>
      </p:pic>
    </p:spTree>
    <p:extLst>
      <p:ext uri="{BB962C8B-B14F-4D97-AF65-F5344CB8AC3E}">
        <p14:creationId xmlns:p14="http://schemas.microsoft.com/office/powerpoint/2010/main" val="792432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0200" fill="hold"/>
                                        <p:tgtEl>
                                          <p:spTgt spid="2"/>
                                        </p:tgtEl>
                                      </p:cBhvr>
                                    </p:cmd>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10200"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27" repeatCount="indefinite" fill="hold" display="0">
                  <p:stCondLst>
                    <p:cond delay="indefinite"/>
                  </p:stCondLst>
                </p:cTn>
                <p:tgtEl>
                  <p:spTgt spid="2"/>
                </p:tgtEl>
              </p:cMediaNode>
            </p:video>
            <p:video>
              <p:cMediaNode vol="80000" showWhenStopped="0">
                <p:cTn id="28" repeatCount="indefinite" fill="hold" display="0">
                  <p:stCondLst>
                    <p:cond delay="indefinite"/>
                  </p:stCondLst>
                </p:cTn>
                <p:tgtEl>
                  <p:spTgt spid="24"/>
                </p:tgtEl>
              </p:cMediaNode>
            </p:video>
          </p:childTnLst>
        </p:cTn>
      </p:par>
    </p:tnLst>
    <p:bldLst>
      <p:bldP spid="17" grpId="0"/>
      <p:bldP spid="2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200053" y="1278320"/>
            <a:ext cx="5943600" cy="3782291"/>
          </a:xfrm>
          <a:prstGeom prst="rect">
            <a:avLst/>
          </a:prstGeom>
        </p:spPr>
      </p:pic>
      <p:sp>
        <p:nvSpPr>
          <p:cNvPr id="2" name="Title 1"/>
          <p:cNvSpPr>
            <a:spLocks noGrp="1"/>
          </p:cNvSpPr>
          <p:nvPr>
            <p:ph type="title"/>
          </p:nvPr>
        </p:nvSpPr>
        <p:spPr>
          <a:xfrm>
            <a:off x="0" y="10955"/>
            <a:ext cx="9144000" cy="1143000"/>
          </a:xfrm>
        </p:spPr>
        <p:txBody>
          <a:bodyPr>
            <a:noAutofit/>
          </a:bodyPr>
          <a:lstStyle/>
          <a:p>
            <a:r>
              <a:rPr lang="en-US" sz="3200" b="1" dirty="0" smtClean="0"/>
              <a:t>Issue</a:t>
            </a:r>
            <a:r>
              <a:rPr lang="en-US" sz="3200" dirty="0" smtClean="0"/>
              <a:t>: generalized description of discontinuities</a:t>
            </a:r>
            <a:endParaRPr lang="en-US" sz="3200" dirty="0"/>
          </a:p>
        </p:txBody>
      </p:sp>
      <mc:AlternateContent xmlns:mc="http://schemas.openxmlformats.org/markup-compatibility/2006" xmlns:a14="http://schemas.microsoft.com/office/drawing/2010/main">
        <mc:Choice Requires="a14">
          <p:sp>
            <p:nvSpPr>
              <p:cNvPr id="9" name="Rectangle 8"/>
              <p:cNvSpPr/>
              <p:nvPr/>
            </p:nvSpPr>
            <p:spPr>
              <a:xfrm>
                <a:off x="5263290" y="5021213"/>
                <a:ext cx="3880710" cy="1169551"/>
              </a:xfrm>
              <a:prstGeom prst="rect">
                <a:avLst/>
              </a:prstGeom>
            </p:spPr>
            <p:txBody>
              <a:bodyPr wrap="square">
                <a:spAutoFit/>
              </a:bodyPr>
              <a:lstStyle/>
              <a:p>
                <a:pPr marL="177800" indent="-177800">
                  <a:buFont typeface="Arial" panose="020B0604020202020204" pitchFamily="34" charset="0"/>
                  <a:buChar char="•"/>
                </a:pPr>
                <a:r>
                  <a:rPr lang="en-US" sz="1400" b="1" dirty="0" smtClean="0">
                    <a:solidFill>
                      <a:schemeClr val="tx2"/>
                    </a:solidFill>
                  </a:rPr>
                  <a:t>Center node</a:t>
                </a:r>
                <a:r>
                  <a:rPr lang="en-US" sz="1400" dirty="0" smtClean="0"/>
                  <a:t> uses different </a:t>
                </a:r>
                <a:r>
                  <a:rPr lang="en-US" sz="1400" dirty="0" err="1" smtClean="0"/>
                  <a:t>dofs</a:t>
                </a:r>
                <a:r>
                  <a:rPr lang="en-US" sz="1400" dirty="0" smtClean="0"/>
                  <a:t> to describe disconnected phase regions.</a:t>
                </a:r>
              </a:p>
              <a:p>
                <a:pPr marL="177800" indent="-177800">
                  <a:buFont typeface="Arial" panose="020B0604020202020204" pitchFamily="34" charset="0"/>
                  <a:buChar char="•"/>
                </a:pPr>
                <a:r>
                  <a:rPr lang="en-US" sz="1400" dirty="0" smtClean="0"/>
                  <a:t>Subscripts </a:t>
                </a:r>
                <a:r>
                  <a:rPr lang="en-US" sz="1400" dirty="0"/>
                  <a:t>denote the </a:t>
                </a:r>
                <a14:m>
                  <m:oMath xmlns:m="http://schemas.openxmlformats.org/officeDocument/2006/math">
                    <m:r>
                      <a:rPr lang="en-US" sz="1400" i="1" dirty="0" smtClean="0">
                        <a:latin typeface="Cambria Math"/>
                      </a:rPr>
                      <m:t>𝑚</m:t>
                    </m:r>
                  </m:oMath>
                </a14:m>
                <a:r>
                  <a:rPr lang="en-US" sz="1400" dirty="0"/>
                  <a:t> enrichment level. </a:t>
                </a:r>
                <a:endParaRPr lang="en-US" sz="1400" dirty="0" smtClean="0"/>
              </a:p>
              <a:p>
                <a:pPr marL="177800" indent="-177800">
                  <a:buFont typeface="Arial" panose="020B0604020202020204" pitchFamily="34" charset="0"/>
                  <a:buChar char="•"/>
                </a:pPr>
                <a:r>
                  <a:rPr lang="en-US" sz="1400" dirty="0" smtClean="0"/>
                  <a:t>Maximum </a:t>
                </a:r>
                <a:r>
                  <a:rPr lang="en-US" sz="1400" dirty="0"/>
                  <a:t>number of enrichment levels </a:t>
                </a:r>
                <a:r>
                  <a:rPr lang="en-US" sz="1400" dirty="0" smtClean="0"/>
                  <a:t>for </a:t>
                </a:r>
                <a:r>
                  <a:rPr lang="en-US" sz="1400" dirty="0"/>
                  <a:t>each phase </a:t>
                </a:r>
                <a14:m>
                  <m:oMath xmlns:m="http://schemas.openxmlformats.org/officeDocument/2006/math">
                    <m:r>
                      <a:rPr lang="en-US" sz="1400" i="1" dirty="0" smtClean="0">
                        <a:latin typeface="Cambria Math"/>
                      </a:rPr>
                      <m:t>𝑀</m:t>
                    </m:r>
                    <m:r>
                      <a:rPr lang="en-US" sz="1400" i="1" dirty="0">
                        <a:latin typeface="Cambria Math"/>
                      </a:rPr>
                      <m:t>=5</m:t>
                    </m:r>
                  </m:oMath>
                </a14:m>
                <a:r>
                  <a:rPr lang="en-US" sz="1400" dirty="0" smtClean="0"/>
                  <a:t>.</a:t>
                </a:r>
                <a:endParaRPr lang="en-US" sz="1400" dirty="0"/>
              </a:p>
            </p:txBody>
          </p:sp>
        </mc:Choice>
        <mc:Fallback xmlns="">
          <p:sp>
            <p:nvSpPr>
              <p:cNvPr id="9" name="Rectangle 8"/>
              <p:cNvSpPr>
                <a:spLocks noRot="1" noChangeAspect="1" noMove="1" noResize="1" noEditPoints="1" noAdjustHandles="1" noChangeArrowheads="1" noChangeShapeType="1" noTextEdit="1"/>
              </p:cNvSpPr>
              <p:nvPr/>
            </p:nvSpPr>
            <p:spPr>
              <a:xfrm>
                <a:off x="5263290" y="5021213"/>
                <a:ext cx="3880710" cy="1169551"/>
              </a:xfrm>
              <a:prstGeom prst="rect">
                <a:avLst/>
              </a:prstGeom>
              <a:blipFill rotWithShape="1">
                <a:blip r:embed="rId4"/>
                <a:stretch>
                  <a:fillRect l="-157" t="-1042" r="-628" b="-4167"/>
                </a:stretch>
              </a:blipFill>
            </p:spPr>
            <p:txBody>
              <a:bodyPr/>
              <a:lstStyle/>
              <a:p>
                <a:r>
                  <a:rPr lang="en-US">
                    <a:noFill/>
                  </a:rPr>
                  <a:t> </a:t>
                </a:r>
              </a:p>
            </p:txBody>
          </p:sp>
        </mc:Fallback>
      </mc:AlternateContent>
      <p:sp>
        <p:nvSpPr>
          <p:cNvPr id="10" name="Rectangle 9"/>
          <p:cNvSpPr/>
          <p:nvPr/>
        </p:nvSpPr>
        <p:spPr>
          <a:xfrm>
            <a:off x="4226355" y="932675"/>
            <a:ext cx="3571665" cy="523220"/>
          </a:xfrm>
          <a:prstGeom prst="rect">
            <a:avLst/>
          </a:prstGeom>
        </p:spPr>
        <p:txBody>
          <a:bodyPr wrap="square">
            <a:spAutoFit/>
          </a:bodyPr>
          <a:lstStyle/>
          <a:p>
            <a:pPr algn="ctr"/>
            <a:r>
              <a:rPr lang="en-US" sz="1400" dirty="0"/>
              <a:t>Two dimensional structural linear elastic problem with four quadrilateral elements.</a:t>
            </a:r>
          </a:p>
        </p:txBody>
      </p:sp>
      <mc:AlternateContent xmlns:mc="http://schemas.openxmlformats.org/markup-compatibility/2006" xmlns:a14="http://schemas.microsoft.com/office/drawing/2010/main">
        <mc:Choice Requires="a14">
          <p:graphicFrame>
            <p:nvGraphicFramePr>
              <p:cNvPr id="11" name="Table 10"/>
              <p:cNvGraphicFramePr>
                <a:graphicFrameLocks noGrp="1"/>
              </p:cNvGraphicFramePr>
              <p:nvPr>
                <p:extLst>
                  <p:ext uri="{D42A27DB-BD31-4B8C-83A1-F6EECF244321}">
                    <p14:modId xmlns:p14="http://schemas.microsoft.com/office/powerpoint/2010/main" val="4181221267"/>
                  </p:ext>
                </p:extLst>
              </p:nvPr>
            </p:nvGraphicFramePr>
            <p:xfrm>
              <a:off x="3535065" y="5090651"/>
              <a:ext cx="1729486" cy="1750124"/>
            </p:xfrm>
            <a:graphic>
              <a:graphicData uri="http://schemas.openxmlformats.org/drawingml/2006/table">
                <a:tbl>
                  <a:tblPr firstRow="1" bandRow="1">
                    <a:tableStyleId>{073A0DAA-6AF3-43AB-8588-CEC1D06C72B9}</a:tableStyleId>
                  </a:tblPr>
                  <a:tblGrid>
                    <a:gridCol w="430403"/>
                    <a:gridCol w="433578"/>
                    <a:gridCol w="430403"/>
                    <a:gridCol w="435102"/>
                  </a:tblGrid>
                  <a:tr h="0">
                    <a:tc gridSpan="2">
                      <a:txBody>
                        <a:bodyPr/>
                        <a:lstStyle/>
                        <a:p>
                          <a:pPr algn="ctr"/>
                          <a:r>
                            <a:rPr lang="en-US" sz="1200" dirty="0" smtClean="0"/>
                            <a:t>Phase</a:t>
                          </a:r>
                          <a:r>
                            <a:rPr lang="en-US" sz="1200" baseline="0" dirty="0" smtClean="0"/>
                            <a:t> “A”</a:t>
                          </a:r>
                          <a:endParaRPr lang="en-US" sz="1200" dirty="0"/>
                        </a:p>
                      </a:txBody>
                      <a:tcPr/>
                    </a:tc>
                    <a:tc hMerge="1">
                      <a:txBody>
                        <a:bodyPr/>
                        <a:lstStyle/>
                        <a:p>
                          <a:endParaRPr lang="en-US" dirty="0"/>
                        </a:p>
                      </a:txBody>
                      <a:tcPr/>
                    </a:tc>
                    <a:tc gridSpan="2">
                      <a:txBody>
                        <a:bodyPr/>
                        <a:lstStyle/>
                        <a:p>
                          <a:pPr algn="ctr"/>
                          <a:r>
                            <a:rPr lang="en-US" sz="1200" dirty="0" smtClean="0"/>
                            <a:t>Phase</a:t>
                          </a:r>
                          <a:r>
                            <a:rPr lang="en-US" sz="1200" baseline="0" dirty="0" smtClean="0"/>
                            <a:t> “B”</a:t>
                          </a:r>
                          <a:endParaRPr lang="en-US" sz="1200" dirty="0"/>
                        </a:p>
                      </a:txBody>
                      <a:tcPr/>
                    </a:tc>
                    <a:tc hMerge="1">
                      <a:txBody>
                        <a:bodyPr/>
                        <a:lstStyle/>
                        <a:p>
                          <a:endParaRPr lang="en-US" dirty="0"/>
                        </a:p>
                      </a:txBody>
                      <a:tcPr/>
                    </a:tc>
                  </a:tr>
                  <a:tr h="0">
                    <a:tc>
                      <a:txBody>
                        <a:bodyPr/>
                        <a:lstStyle/>
                        <a:p>
                          <a:pPr/>
                          <a14:m>
                            <m:oMathPara xmlns:m="http://schemas.openxmlformats.org/officeDocument/2006/math">
                              <m:oMathParaPr>
                                <m:jc m:val="centerGroup"/>
                              </m:oMathParaPr>
                              <m:oMath xmlns:m="http://schemas.openxmlformats.org/officeDocument/2006/math">
                                <m:sSubSup>
                                  <m:sSubSupPr>
                                    <m:ctrlPr>
                                      <a:rPr lang="en-US" sz="1200" i="1" smtClean="0">
                                        <a:solidFill>
                                          <a:schemeClr val="bg1"/>
                                        </a:solidFill>
                                        <a:latin typeface="Cambria Math"/>
                                      </a:rPr>
                                    </m:ctrlPr>
                                  </m:sSubSupPr>
                                  <m:e>
                                    <m:r>
                                      <a:rPr lang="en-US" sz="1200" b="0" i="1" smtClean="0">
                                        <a:solidFill>
                                          <a:schemeClr val="bg1"/>
                                        </a:solidFill>
                                        <a:latin typeface="Cambria Math"/>
                                      </a:rPr>
                                      <m:t>𝑢</m:t>
                                    </m:r>
                                  </m:e>
                                  <m:sub>
                                    <m:sSub>
                                      <m:sSubPr>
                                        <m:ctrlPr>
                                          <a:rPr lang="en-US" sz="1200" i="1" smtClean="0">
                                            <a:solidFill>
                                              <a:schemeClr val="bg1"/>
                                            </a:solidFill>
                                            <a:latin typeface="Cambria Math"/>
                                          </a:rPr>
                                        </m:ctrlPr>
                                      </m:sSubPr>
                                      <m:e>
                                        <m:r>
                                          <a:rPr lang="en-US" sz="1200" smtClean="0">
                                            <a:solidFill>
                                              <a:schemeClr val="bg1"/>
                                            </a:solidFill>
                                            <a:latin typeface="Cambria Math"/>
                                          </a:rPr>
                                          <m:t>𝑥</m:t>
                                        </m:r>
                                      </m:e>
                                      <m:sub>
                                        <m:r>
                                          <a:rPr lang="en-US" sz="1200" smtClean="0">
                                            <a:solidFill>
                                              <a:schemeClr val="bg1"/>
                                            </a:solidFill>
                                            <a:latin typeface="Cambria Math"/>
                                          </a:rPr>
                                          <m:t>0</m:t>
                                        </m:r>
                                      </m:sub>
                                    </m:sSub>
                                  </m:sub>
                                  <m:sup>
                                    <m:r>
                                      <a:rPr lang="en-US" sz="1200" b="0" i="1" smtClean="0">
                                        <a:solidFill>
                                          <a:schemeClr val="bg1"/>
                                        </a:solidFill>
                                        <a:latin typeface="Cambria Math"/>
                                      </a:rPr>
                                      <m:t>𝐴</m:t>
                                    </m:r>
                                  </m:sup>
                                </m:sSubSup>
                              </m:oMath>
                            </m:oMathPara>
                          </a14:m>
                          <a:endParaRPr lang="en-US" sz="1200" dirty="0">
                            <a:solidFill>
                              <a:schemeClr val="bg1"/>
                            </a:solidFill>
                          </a:endParaRPr>
                        </a:p>
                      </a:txBody>
                      <a:tcPr>
                        <a:solidFill>
                          <a:schemeClr val="accent1"/>
                        </a:solidFill>
                      </a:tcPr>
                    </a:tc>
                    <a:tc>
                      <a:txBody>
                        <a:bodyPr/>
                        <a:lstStyle/>
                        <a:p>
                          <a:pPr/>
                          <a14:m>
                            <m:oMathPara xmlns:m="http://schemas.openxmlformats.org/officeDocument/2006/math">
                              <m:oMathParaPr>
                                <m:jc m:val="centerGroup"/>
                              </m:oMathParaPr>
                              <m:oMath xmlns:m="http://schemas.openxmlformats.org/officeDocument/2006/math">
                                <m:sSubSup>
                                  <m:sSubSupPr>
                                    <m:ctrlPr>
                                      <a:rPr lang="en-US" sz="1200" i="1" smtClean="0">
                                        <a:solidFill>
                                          <a:schemeClr val="bg1"/>
                                        </a:solidFill>
                                        <a:latin typeface="Cambria Math"/>
                                      </a:rPr>
                                    </m:ctrlPr>
                                  </m:sSubSupPr>
                                  <m:e>
                                    <m:r>
                                      <a:rPr lang="en-US" sz="1200" b="0" i="1" smtClean="0">
                                        <a:solidFill>
                                          <a:schemeClr val="bg1"/>
                                        </a:solidFill>
                                        <a:latin typeface="Cambria Math"/>
                                      </a:rPr>
                                      <m:t>𝑢</m:t>
                                    </m:r>
                                  </m:e>
                                  <m:sub>
                                    <m:sSub>
                                      <m:sSubPr>
                                        <m:ctrlPr>
                                          <a:rPr lang="en-US" sz="1200" i="1" smtClean="0">
                                            <a:solidFill>
                                              <a:schemeClr val="bg1"/>
                                            </a:solidFill>
                                            <a:latin typeface="Cambria Math"/>
                                          </a:rPr>
                                        </m:ctrlPr>
                                      </m:sSubPr>
                                      <m:e>
                                        <m:r>
                                          <a:rPr lang="en-US" sz="1200" smtClean="0">
                                            <a:solidFill>
                                              <a:schemeClr val="bg1"/>
                                            </a:solidFill>
                                            <a:latin typeface="Cambria Math"/>
                                          </a:rPr>
                                          <m:t>𝑥</m:t>
                                        </m:r>
                                      </m:e>
                                      <m:sub>
                                        <m:r>
                                          <a:rPr lang="en-US" sz="1200" smtClean="0">
                                            <a:solidFill>
                                              <a:schemeClr val="bg1"/>
                                            </a:solidFill>
                                            <a:latin typeface="Cambria Math"/>
                                          </a:rPr>
                                          <m:t>0</m:t>
                                        </m:r>
                                      </m:sub>
                                    </m:sSub>
                                  </m:sub>
                                  <m:sup>
                                    <m:r>
                                      <a:rPr lang="en-US" sz="1200" b="0" i="1" smtClean="0">
                                        <a:solidFill>
                                          <a:schemeClr val="bg1"/>
                                        </a:solidFill>
                                        <a:latin typeface="Cambria Math"/>
                                      </a:rPr>
                                      <m:t>𝐴</m:t>
                                    </m:r>
                                  </m:sup>
                                </m:sSubSup>
                              </m:oMath>
                            </m:oMathPara>
                          </a14:m>
                          <a:endParaRPr lang="en-US" sz="1200" dirty="0">
                            <a:solidFill>
                              <a:schemeClr val="bg1"/>
                            </a:solidFill>
                          </a:endParaRPr>
                        </a:p>
                      </a:txBody>
                      <a:tcPr>
                        <a:solidFill>
                          <a:schemeClr val="accent1"/>
                        </a:solidFill>
                      </a:tcPr>
                    </a:tc>
                    <a:tc>
                      <a:txBody>
                        <a:bodyPr/>
                        <a:lstStyle/>
                        <a:p>
                          <a:pPr/>
                          <a14:m>
                            <m:oMathPara xmlns:m="http://schemas.openxmlformats.org/officeDocument/2006/math">
                              <m:oMathParaPr>
                                <m:jc m:val="centerGroup"/>
                              </m:oMathParaPr>
                              <m:oMath xmlns:m="http://schemas.openxmlformats.org/officeDocument/2006/math">
                                <m:sSubSup>
                                  <m:sSubSupPr>
                                    <m:ctrlPr>
                                      <a:rPr lang="en-US" sz="1200" i="1" smtClean="0">
                                        <a:solidFill>
                                          <a:schemeClr val="bg1"/>
                                        </a:solidFill>
                                        <a:latin typeface="Cambria Math"/>
                                      </a:rPr>
                                    </m:ctrlPr>
                                  </m:sSubSupPr>
                                  <m:e>
                                    <m:r>
                                      <a:rPr lang="en-US" sz="1200" b="0" i="1" smtClean="0">
                                        <a:solidFill>
                                          <a:schemeClr val="bg1"/>
                                        </a:solidFill>
                                        <a:latin typeface="Cambria Math"/>
                                      </a:rPr>
                                      <m:t>𝑢</m:t>
                                    </m:r>
                                  </m:e>
                                  <m:sub>
                                    <m:sSub>
                                      <m:sSubPr>
                                        <m:ctrlPr>
                                          <a:rPr lang="en-US" sz="1200" i="1" smtClean="0">
                                            <a:solidFill>
                                              <a:schemeClr val="bg1"/>
                                            </a:solidFill>
                                            <a:latin typeface="Cambria Math"/>
                                          </a:rPr>
                                        </m:ctrlPr>
                                      </m:sSubPr>
                                      <m:e>
                                        <m:r>
                                          <a:rPr lang="en-US" sz="1200" smtClean="0">
                                            <a:solidFill>
                                              <a:schemeClr val="bg1"/>
                                            </a:solidFill>
                                            <a:latin typeface="Cambria Math"/>
                                          </a:rPr>
                                          <m:t>𝑥</m:t>
                                        </m:r>
                                      </m:e>
                                      <m:sub>
                                        <m:r>
                                          <a:rPr lang="en-US" sz="1200" smtClean="0">
                                            <a:solidFill>
                                              <a:schemeClr val="bg1"/>
                                            </a:solidFill>
                                            <a:latin typeface="Cambria Math"/>
                                          </a:rPr>
                                          <m:t>0</m:t>
                                        </m:r>
                                      </m:sub>
                                    </m:sSub>
                                  </m:sub>
                                  <m:sup>
                                    <m:r>
                                      <a:rPr lang="en-US" sz="1200" b="0" i="1" smtClean="0">
                                        <a:solidFill>
                                          <a:schemeClr val="bg1"/>
                                        </a:solidFill>
                                        <a:latin typeface="Cambria Math"/>
                                      </a:rPr>
                                      <m:t>𝐵</m:t>
                                    </m:r>
                                  </m:sup>
                                </m:sSubSup>
                              </m:oMath>
                            </m:oMathPara>
                          </a14:m>
                          <a:endParaRPr lang="en-US" sz="1200" dirty="0">
                            <a:solidFill>
                              <a:schemeClr val="bg1"/>
                            </a:solidFill>
                          </a:endParaRPr>
                        </a:p>
                      </a:txBody>
                      <a:tcPr>
                        <a:solidFill>
                          <a:srgbClr val="FF0000"/>
                        </a:solidFill>
                      </a:tcPr>
                    </a:tc>
                    <a:tc>
                      <a:txBody>
                        <a:bodyPr/>
                        <a:lstStyle/>
                        <a:p>
                          <a:pPr/>
                          <a14:m>
                            <m:oMathPara xmlns:m="http://schemas.openxmlformats.org/officeDocument/2006/math">
                              <m:oMathParaPr>
                                <m:jc m:val="centerGroup"/>
                              </m:oMathParaPr>
                              <m:oMath xmlns:m="http://schemas.openxmlformats.org/officeDocument/2006/math">
                                <m:sSubSup>
                                  <m:sSubSupPr>
                                    <m:ctrlPr>
                                      <a:rPr lang="en-US" sz="1200" i="1" smtClean="0">
                                        <a:solidFill>
                                          <a:schemeClr val="bg1"/>
                                        </a:solidFill>
                                        <a:latin typeface="Cambria Math"/>
                                      </a:rPr>
                                    </m:ctrlPr>
                                  </m:sSubSupPr>
                                  <m:e>
                                    <m:r>
                                      <a:rPr lang="en-US" sz="1200" b="0" i="1" smtClean="0">
                                        <a:solidFill>
                                          <a:schemeClr val="bg1"/>
                                        </a:solidFill>
                                        <a:latin typeface="Cambria Math"/>
                                      </a:rPr>
                                      <m:t>𝑢</m:t>
                                    </m:r>
                                  </m:e>
                                  <m:sub>
                                    <m:sSub>
                                      <m:sSubPr>
                                        <m:ctrlPr>
                                          <a:rPr lang="en-US" sz="1200" i="1" smtClean="0">
                                            <a:solidFill>
                                              <a:schemeClr val="bg1"/>
                                            </a:solidFill>
                                            <a:latin typeface="Cambria Math"/>
                                          </a:rPr>
                                        </m:ctrlPr>
                                      </m:sSubPr>
                                      <m:e>
                                        <m:r>
                                          <a:rPr lang="en-US" sz="1200" smtClean="0">
                                            <a:solidFill>
                                              <a:schemeClr val="bg1"/>
                                            </a:solidFill>
                                            <a:latin typeface="Cambria Math"/>
                                          </a:rPr>
                                          <m:t>𝑥</m:t>
                                        </m:r>
                                      </m:e>
                                      <m:sub>
                                        <m:r>
                                          <a:rPr lang="en-US" sz="1200" smtClean="0">
                                            <a:solidFill>
                                              <a:schemeClr val="bg1"/>
                                            </a:solidFill>
                                            <a:latin typeface="Cambria Math"/>
                                          </a:rPr>
                                          <m:t>0</m:t>
                                        </m:r>
                                      </m:sub>
                                    </m:sSub>
                                  </m:sub>
                                  <m:sup>
                                    <m:r>
                                      <a:rPr lang="en-US" sz="1200" b="0" i="1" smtClean="0">
                                        <a:solidFill>
                                          <a:schemeClr val="bg1"/>
                                        </a:solidFill>
                                        <a:latin typeface="Cambria Math"/>
                                      </a:rPr>
                                      <m:t>𝐵</m:t>
                                    </m:r>
                                  </m:sup>
                                </m:sSubSup>
                              </m:oMath>
                            </m:oMathPara>
                          </a14:m>
                          <a:endParaRPr lang="en-US" sz="1200" dirty="0">
                            <a:solidFill>
                              <a:schemeClr val="bg1"/>
                            </a:solidFill>
                          </a:endParaRPr>
                        </a:p>
                      </a:txBody>
                      <a:tcPr>
                        <a:solidFill>
                          <a:srgbClr val="FF0000"/>
                        </a:solidFill>
                      </a:tcPr>
                    </a:tc>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US" sz="1200" i="1" smtClean="0">
                                        <a:solidFill>
                                          <a:schemeClr val="tx1"/>
                                        </a:solidFill>
                                        <a:latin typeface="Cambria Math"/>
                                      </a:rPr>
                                    </m:ctrlPr>
                                  </m:sSubSupPr>
                                  <m:e>
                                    <m:r>
                                      <a:rPr lang="en-US" sz="1200" b="0" i="1" smtClean="0">
                                        <a:solidFill>
                                          <a:schemeClr val="tx1"/>
                                        </a:solidFill>
                                        <a:latin typeface="Cambria Math"/>
                                      </a:rPr>
                                      <m:t>𝑢</m:t>
                                    </m:r>
                                  </m:e>
                                  <m:sub>
                                    <m:sSub>
                                      <m:sSubPr>
                                        <m:ctrlPr>
                                          <a:rPr lang="en-US" sz="1200" i="1" smtClean="0">
                                            <a:solidFill>
                                              <a:schemeClr val="tx1"/>
                                            </a:solidFill>
                                            <a:latin typeface="Cambria Math"/>
                                          </a:rPr>
                                        </m:ctrlPr>
                                      </m:sSubPr>
                                      <m:e>
                                        <m:r>
                                          <a:rPr lang="en-US" sz="1200" smtClean="0">
                                            <a:solidFill>
                                              <a:schemeClr val="tx1"/>
                                            </a:solidFill>
                                            <a:latin typeface="Cambria Math"/>
                                          </a:rPr>
                                          <m:t>𝑥</m:t>
                                        </m:r>
                                      </m:e>
                                      <m:sub>
                                        <m:r>
                                          <a:rPr lang="en-US" sz="1200" b="0" i="0" smtClean="0">
                                            <a:solidFill>
                                              <a:schemeClr val="tx1"/>
                                            </a:solidFill>
                                            <a:latin typeface="Cambria Math"/>
                                          </a:rPr>
                                          <m:t>1</m:t>
                                        </m:r>
                                      </m:sub>
                                    </m:sSub>
                                  </m:sub>
                                  <m:sup>
                                    <m:r>
                                      <a:rPr lang="en-US" sz="1200" b="0" i="1" smtClean="0">
                                        <a:solidFill>
                                          <a:schemeClr val="tx1"/>
                                        </a:solidFill>
                                        <a:latin typeface="Cambria Math"/>
                                      </a:rPr>
                                      <m:t>𝐴</m:t>
                                    </m:r>
                                  </m:sup>
                                </m:sSubSup>
                              </m:oMath>
                            </m:oMathPara>
                          </a14:m>
                          <a:endParaRPr lang="en-US" sz="1200" dirty="0">
                            <a:solidFill>
                              <a:schemeClr val="tx1"/>
                            </a:solidFill>
                          </a:endParaRPr>
                        </a:p>
                      </a:txBody>
                      <a:tcPr>
                        <a:solidFill>
                          <a:schemeClr val="bg1">
                            <a:lumMod val="85000"/>
                          </a:schemeClr>
                        </a:solidFill>
                      </a:tcPr>
                    </a:tc>
                    <a:tc>
                      <a:txBody>
                        <a:bodyPr/>
                        <a:lstStyle/>
                        <a:p>
                          <a:pPr/>
                          <a14:m>
                            <m:oMathPara xmlns:m="http://schemas.openxmlformats.org/officeDocument/2006/math">
                              <m:oMathParaPr>
                                <m:jc m:val="centerGroup"/>
                              </m:oMathParaPr>
                              <m:oMath xmlns:m="http://schemas.openxmlformats.org/officeDocument/2006/math">
                                <m:sSubSup>
                                  <m:sSubSupPr>
                                    <m:ctrlPr>
                                      <a:rPr lang="en-US" sz="1200" i="1" smtClean="0">
                                        <a:solidFill>
                                          <a:schemeClr val="tx1"/>
                                        </a:solidFill>
                                        <a:latin typeface="Cambria Math"/>
                                      </a:rPr>
                                    </m:ctrlPr>
                                  </m:sSubSupPr>
                                  <m:e>
                                    <m:r>
                                      <a:rPr lang="en-US" sz="1200" b="0" i="1" smtClean="0">
                                        <a:solidFill>
                                          <a:schemeClr val="tx1"/>
                                        </a:solidFill>
                                        <a:latin typeface="Cambria Math"/>
                                      </a:rPr>
                                      <m:t>𝑢</m:t>
                                    </m:r>
                                  </m:e>
                                  <m:sub>
                                    <m:sSub>
                                      <m:sSubPr>
                                        <m:ctrlPr>
                                          <a:rPr lang="en-US" sz="1200" i="1" smtClean="0">
                                            <a:solidFill>
                                              <a:schemeClr val="tx1"/>
                                            </a:solidFill>
                                            <a:latin typeface="Cambria Math"/>
                                          </a:rPr>
                                        </m:ctrlPr>
                                      </m:sSubPr>
                                      <m:e>
                                        <m:r>
                                          <a:rPr lang="en-US" sz="1200" smtClean="0">
                                            <a:solidFill>
                                              <a:schemeClr val="tx1"/>
                                            </a:solidFill>
                                            <a:latin typeface="Cambria Math"/>
                                          </a:rPr>
                                          <m:t>𝑥</m:t>
                                        </m:r>
                                      </m:e>
                                      <m:sub>
                                        <m:r>
                                          <a:rPr lang="en-US" sz="1200" b="0" i="1" smtClean="0">
                                            <a:solidFill>
                                              <a:schemeClr val="tx1"/>
                                            </a:solidFill>
                                            <a:latin typeface="Cambria Math"/>
                                          </a:rPr>
                                          <m:t>1</m:t>
                                        </m:r>
                                      </m:sub>
                                    </m:sSub>
                                  </m:sub>
                                  <m:sup>
                                    <m:r>
                                      <a:rPr lang="en-US" sz="1200" b="0" i="1" smtClean="0">
                                        <a:solidFill>
                                          <a:schemeClr val="tx1"/>
                                        </a:solidFill>
                                        <a:latin typeface="Cambria Math"/>
                                      </a:rPr>
                                      <m:t>𝐴</m:t>
                                    </m:r>
                                  </m:sup>
                                </m:sSubSup>
                              </m:oMath>
                            </m:oMathPara>
                          </a14:m>
                          <a:endParaRPr lang="en-US" sz="1200" dirty="0">
                            <a:solidFill>
                              <a:schemeClr val="tx1"/>
                            </a:solidFill>
                          </a:endParaRPr>
                        </a:p>
                      </a:txBody>
                      <a:tcPr>
                        <a:solidFill>
                          <a:schemeClr val="bg1">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US" sz="1200" i="1" smtClean="0">
                                        <a:solidFill>
                                          <a:schemeClr val="bg1"/>
                                        </a:solidFill>
                                        <a:latin typeface="Cambria Math"/>
                                      </a:rPr>
                                    </m:ctrlPr>
                                  </m:sSubSupPr>
                                  <m:e>
                                    <m:r>
                                      <a:rPr lang="en-US" sz="1200" b="0" i="1" smtClean="0">
                                        <a:solidFill>
                                          <a:schemeClr val="bg1"/>
                                        </a:solidFill>
                                        <a:latin typeface="Cambria Math"/>
                                      </a:rPr>
                                      <m:t>𝑢</m:t>
                                    </m:r>
                                  </m:e>
                                  <m:sub>
                                    <m:sSub>
                                      <m:sSubPr>
                                        <m:ctrlPr>
                                          <a:rPr lang="en-US" sz="1200" i="1" smtClean="0">
                                            <a:solidFill>
                                              <a:schemeClr val="bg1"/>
                                            </a:solidFill>
                                            <a:latin typeface="Cambria Math"/>
                                          </a:rPr>
                                        </m:ctrlPr>
                                      </m:sSubPr>
                                      <m:e>
                                        <m:r>
                                          <a:rPr lang="en-US" sz="1200" smtClean="0">
                                            <a:solidFill>
                                              <a:schemeClr val="bg1"/>
                                            </a:solidFill>
                                            <a:latin typeface="Cambria Math"/>
                                          </a:rPr>
                                          <m:t>𝑥</m:t>
                                        </m:r>
                                      </m:e>
                                      <m:sub>
                                        <m:r>
                                          <a:rPr lang="en-US" sz="1200" b="0" i="0" smtClean="0">
                                            <a:solidFill>
                                              <a:schemeClr val="bg1"/>
                                            </a:solidFill>
                                            <a:latin typeface="Cambria Math"/>
                                          </a:rPr>
                                          <m:t>1</m:t>
                                        </m:r>
                                      </m:sub>
                                    </m:sSub>
                                  </m:sub>
                                  <m:sup>
                                    <m:r>
                                      <a:rPr lang="en-US" sz="1200" b="0" i="1" smtClean="0">
                                        <a:solidFill>
                                          <a:schemeClr val="bg1"/>
                                        </a:solidFill>
                                        <a:latin typeface="Cambria Math"/>
                                      </a:rPr>
                                      <m:t>𝐵</m:t>
                                    </m:r>
                                  </m:sup>
                                </m:sSubSup>
                              </m:oMath>
                            </m:oMathPara>
                          </a14:m>
                          <a:endParaRPr lang="en-US" sz="1200" dirty="0">
                            <a:solidFill>
                              <a:schemeClr val="bg1"/>
                            </a:solidFill>
                          </a:endParaRPr>
                        </a:p>
                      </a:txBody>
                      <a:tcPr>
                        <a:solidFill>
                          <a:srgbClr val="FF0000"/>
                        </a:solidFill>
                      </a:tcPr>
                    </a:tc>
                    <a:tc>
                      <a:txBody>
                        <a:bodyPr/>
                        <a:lstStyle/>
                        <a:p>
                          <a:pPr/>
                          <a14:m>
                            <m:oMathPara xmlns:m="http://schemas.openxmlformats.org/officeDocument/2006/math">
                              <m:oMathParaPr>
                                <m:jc m:val="centerGroup"/>
                              </m:oMathParaPr>
                              <m:oMath xmlns:m="http://schemas.openxmlformats.org/officeDocument/2006/math">
                                <m:sSubSup>
                                  <m:sSubSupPr>
                                    <m:ctrlPr>
                                      <a:rPr lang="en-US" sz="1200" i="1" smtClean="0">
                                        <a:solidFill>
                                          <a:schemeClr val="bg1"/>
                                        </a:solidFill>
                                        <a:latin typeface="Cambria Math"/>
                                      </a:rPr>
                                    </m:ctrlPr>
                                  </m:sSubSupPr>
                                  <m:e>
                                    <m:r>
                                      <a:rPr lang="en-US" sz="1200" b="0" i="1" smtClean="0">
                                        <a:solidFill>
                                          <a:schemeClr val="bg1"/>
                                        </a:solidFill>
                                        <a:latin typeface="Cambria Math"/>
                                      </a:rPr>
                                      <m:t>𝑢</m:t>
                                    </m:r>
                                  </m:e>
                                  <m:sub>
                                    <m:sSub>
                                      <m:sSubPr>
                                        <m:ctrlPr>
                                          <a:rPr lang="en-US" sz="1200" i="1" smtClean="0">
                                            <a:solidFill>
                                              <a:schemeClr val="bg1"/>
                                            </a:solidFill>
                                            <a:latin typeface="Cambria Math"/>
                                          </a:rPr>
                                        </m:ctrlPr>
                                      </m:sSubPr>
                                      <m:e>
                                        <m:r>
                                          <a:rPr lang="en-US" sz="1200" smtClean="0">
                                            <a:solidFill>
                                              <a:schemeClr val="bg1"/>
                                            </a:solidFill>
                                            <a:latin typeface="Cambria Math"/>
                                          </a:rPr>
                                          <m:t>𝑥</m:t>
                                        </m:r>
                                      </m:e>
                                      <m:sub>
                                        <m:r>
                                          <a:rPr lang="en-US" sz="1200" b="0" i="1" smtClean="0">
                                            <a:solidFill>
                                              <a:schemeClr val="bg1"/>
                                            </a:solidFill>
                                            <a:latin typeface="Cambria Math"/>
                                          </a:rPr>
                                          <m:t>1</m:t>
                                        </m:r>
                                      </m:sub>
                                    </m:sSub>
                                  </m:sub>
                                  <m:sup>
                                    <m:r>
                                      <a:rPr lang="en-US" sz="1200" b="0" i="1" smtClean="0">
                                        <a:solidFill>
                                          <a:schemeClr val="bg1"/>
                                        </a:solidFill>
                                        <a:latin typeface="Cambria Math"/>
                                      </a:rPr>
                                      <m:t>𝐵</m:t>
                                    </m:r>
                                  </m:sup>
                                </m:sSubSup>
                              </m:oMath>
                            </m:oMathPara>
                          </a14:m>
                          <a:endParaRPr lang="en-US" sz="1200" dirty="0">
                            <a:solidFill>
                              <a:schemeClr val="bg1"/>
                            </a:solidFill>
                          </a:endParaRPr>
                        </a:p>
                      </a:txBody>
                      <a:tcPr>
                        <a:solidFill>
                          <a:srgbClr val="FF0000"/>
                        </a:solidFill>
                      </a:tcPr>
                    </a:tc>
                  </a:tr>
                  <a:tr h="0">
                    <a:tc>
                      <a:txBody>
                        <a:bodyPr/>
                        <a:lstStyle/>
                        <a:p>
                          <a:pPr/>
                          <a14:m>
                            <m:oMathPara xmlns:m="http://schemas.openxmlformats.org/officeDocument/2006/math">
                              <m:oMathParaPr>
                                <m:jc m:val="centerGroup"/>
                              </m:oMathParaPr>
                              <m:oMath xmlns:m="http://schemas.openxmlformats.org/officeDocument/2006/math">
                                <m:sSubSup>
                                  <m:sSubSupPr>
                                    <m:ctrlPr>
                                      <a:rPr lang="en-US" sz="1200" i="1" smtClean="0">
                                        <a:solidFill>
                                          <a:schemeClr val="tx1"/>
                                        </a:solidFill>
                                        <a:latin typeface="Cambria Math"/>
                                      </a:rPr>
                                    </m:ctrlPr>
                                  </m:sSubSupPr>
                                  <m:e>
                                    <m:r>
                                      <a:rPr lang="en-US" sz="1200" b="0" i="1" smtClean="0">
                                        <a:solidFill>
                                          <a:schemeClr val="tx1"/>
                                        </a:solidFill>
                                        <a:latin typeface="Cambria Math"/>
                                      </a:rPr>
                                      <m:t>𝑢</m:t>
                                    </m:r>
                                  </m:e>
                                  <m:sub>
                                    <m:sSub>
                                      <m:sSubPr>
                                        <m:ctrlPr>
                                          <a:rPr lang="en-US" sz="1200" i="1" smtClean="0">
                                            <a:solidFill>
                                              <a:schemeClr val="tx1"/>
                                            </a:solidFill>
                                            <a:latin typeface="Cambria Math"/>
                                          </a:rPr>
                                        </m:ctrlPr>
                                      </m:sSubPr>
                                      <m:e>
                                        <m:r>
                                          <a:rPr lang="en-US" sz="1200" smtClean="0">
                                            <a:solidFill>
                                              <a:schemeClr val="tx1"/>
                                            </a:solidFill>
                                            <a:latin typeface="Cambria Math"/>
                                          </a:rPr>
                                          <m:t>𝑥</m:t>
                                        </m:r>
                                      </m:e>
                                      <m:sub>
                                        <m:r>
                                          <a:rPr lang="en-US" sz="1200" b="0" i="0" smtClean="0">
                                            <a:solidFill>
                                              <a:schemeClr val="tx1"/>
                                            </a:solidFill>
                                            <a:latin typeface="Cambria Math"/>
                                          </a:rPr>
                                          <m:t>2</m:t>
                                        </m:r>
                                      </m:sub>
                                    </m:sSub>
                                  </m:sub>
                                  <m:sup>
                                    <m:r>
                                      <a:rPr lang="en-US" sz="1200" b="0" i="1" smtClean="0">
                                        <a:solidFill>
                                          <a:schemeClr val="tx1"/>
                                        </a:solidFill>
                                        <a:latin typeface="Cambria Math"/>
                                      </a:rPr>
                                      <m:t>𝐴</m:t>
                                    </m:r>
                                  </m:sup>
                                </m:sSubSup>
                              </m:oMath>
                            </m:oMathPara>
                          </a14:m>
                          <a:endParaRPr lang="en-US" sz="1200" dirty="0">
                            <a:solidFill>
                              <a:schemeClr val="tx1"/>
                            </a:solidFill>
                          </a:endParaRPr>
                        </a:p>
                      </a:txBody>
                      <a:tcPr>
                        <a:solidFill>
                          <a:schemeClr val="bg1">
                            <a:lumMod val="85000"/>
                          </a:schemeClr>
                        </a:solidFill>
                      </a:tcPr>
                    </a:tc>
                    <a:tc>
                      <a:txBody>
                        <a:bodyPr/>
                        <a:lstStyle/>
                        <a:p>
                          <a:pPr/>
                          <a14:m>
                            <m:oMathPara xmlns:m="http://schemas.openxmlformats.org/officeDocument/2006/math">
                              <m:oMathParaPr>
                                <m:jc m:val="centerGroup"/>
                              </m:oMathParaPr>
                              <m:oMath xmlns:m="http://schemas.openxmlformats.org/officeDocument/2006/math">
                                <m:sSubSup>
                                  <m:sSubSupPr>
                                    <m:ctrlPr>
                                      <a:rPr lang="en-US" sz="1200" i="1" smtClean="0">
                                        <a:solidFill>
                                          <a:schemeClr val="tx1"/>
                                        </a:solidFill>
                                        <a:latin typeface="Cambria Math"/>
                                      </a:rPr>
                                    </m:ctrlPr>
                                  </m:sSubSupPr>
                                  <m:e>
                                    <m:r>
                                      <a:rPr lang="en-US" sz="1200" b="0" i="1" smtClean="0">
                                        <a:solidFill>
                                          <a:schemeClr val="tx1"/>
                                        </a:solidFill>
                                        <a:latin typeface="Cambria Math"/>
                                      </a:rPr>
                                      <m:t>𝑢</m:t>
                                    </m:r>
                                  </m:e>
                                  <m:sub>
                                    <m:sSub>
                                      <m:sSubPr>
                                        <m:ctrlPr>
                                          <a:rPr lang="en-US" sz="1200" i="1" smtClean="0">
                                            <a:solidFill>
                                              <a:schemeClr val="tx1"/>
                                            </a:solidFill>
                                            <a:latin typeface="Cambria Math"/>
                                          </a:rPr>
                                        </m:ctrlPr>
                                      </m:sSubPr>
                                      <m:e>
                                        <m:r>
                                          <a:rPr lang="en-US" sz="1200" smtClean="0">
                                            <a:solidFill>
                                              <a:schemeClr val="tx1"/>
                                            </a:solidFill>
                                            <a:latin typeface="Cambria Math"/>
                                          </a:rPr>
                                          <m:t>𝑥</m:t>
                                        </m:r>
                                      </m:e>
                                      <m:sub>
                                        <m:r>
                                          <a:rPr lang="en-US" sz="1200" b="0" i="1" smtClean="0">
                                            <a:solidFill>
                                              <a:schemeClr val="tx1"/>
                                            </a:solidFill>
                                            <a:latin typeface="Cambria Math"/>
                                          </a:rPr>
                                          <m:t>2</m:t>
                                        </m:r>
                                      </m:sub>
                                    </m:sSub>
                                  </m:sub>
                                  <m:sup>
                                    <m:r>
                                      <a:rPr lang="en-US" sz="1200" b="0" i="1" smtClean="0">
                                        <a:solidFill>
                                          <a:schemeClr val="tx1"/>
                                        </a:solidFill>
                                        <a:latin typeface="Cambria Math"/>
                                      </a:rPr>
                                      <m:t>𝐴</m:t>
                                    </m:r>
                                  </m:sup>
                                </m:sSubSup>
                              </m:oMath>
                            </m:oMathPara>
                          </a14:m>
                          <a:endParaRPr lang="en-US" sz="1200" dirty="0">
                            <a:solidFill>
                              <a:schemeClr val="tx1"/>
                            </a:solidFill>
                          </a:endParaRPr>
                        </a:p>
                      </a:txBody>
                      <a:tcPr>
                        <a:solidFill>
                          <a:schemeClr val="bg1">
                            <a:lumMod val="85000"/>
                          </a:schemeClr>
                        </a:solidFill>
                      </a:tcPr>
                    </a:tc>
                    <a:tc>
                      <a:txBody>
                        <a:bodyPr/>
                        <a:lstStyle/>
                        <a:p>
                          <a:pPr/>
                          <a14:m>
                            <m:oMathPara xmlns:m="http://schemas.openxmlformats.org/officeDocument/2006/math">
                              <m:oMathParaPr>
                                <m:jc m:val="centerGroup"/>
                              </m:oMathParaPr>
                              <m:oMath xmlns:m="http://schemas.openxmlformats.org/officeDocument/2006/math">
                                <m:sSubSup>
                                  <m:sSubSupPr>
                                    <m:ctrlPr>
                                      <a:rPr lang="en-US" sz="1200" i="1" smtClean="0">
                                        <a:solidFill>
                                          <a:schemeClr val="bg1"/>
                                        </a:solidFill>
                                        <a:latin typeface="Cambria Math"/>
                                      </a:rPr>
                                    </m:ctrlPr>
                                  </m:sSubSupPr>
                                  <m:e>
                                    <m:r>
                                      <a:rPr lang="en-US" sz="1200" b="0" i="1" smtClean="0">
                                        <a:solidFill>
                                          <a:schemeClr val="bg1"/>
                                        </a:solidFill>
                                        <a:latin typeface="Cambria Math"/>
                                      </a:rPr>
                                      <m:t>𝑢</m:t>
                                    </m:r>
                                  </m:e>
                                  <m:sub>
                                    <m:sSub>
                                      <m:sSubPr>
                                        <m:ctrlPr>
                                          <a:rPr lang="en-US" sz="1200" i="1" smtClean="0">
                                            <a:solidFill>
                                              <a:schemeClr val="bg1"/>
                                            </a:solidFill>
                                            <a:latin typeface="Cambria Math"/>
                                          </a:rPr>
                                        </m:ctrlPr>
                                      </m:sSubPr>
                                      <m:e>
                                        <m:r>
                                          <a:rPr lang="en-US" sz="1200" smtClean="0">
                                            <a:solidFill>
                                              <a:schemeClr val="bg1"/>
                                            </a:solidFill>
                                            <a:latin typeface="Cambria Math"/>
                                          </a:rPr>
                                          <m:t>𝑥</m:t>
                                        </m:r>
                                      </m:e>
                                      <m:sub>
                                        <m:r>
                                          <a:rPr lang="en-US" sz="1200" b="0" i="0" smtClean="0">
                                            <a:solidFill>
                                              <a:schemeClr val="bg1"/>
                                            </a:solidFill>
                                            <a:latin typeface="Cambria Math"/>
                                          </a:rPr>
                                          <m:t>2</m:t>
                                        </m:r>
                                      </m:sub>
                                    </m:sSub>
                                  </m:sub>
                                  <m:sup>
                                    <m:r>
                                      <a:rPr lang="en-US" sz="1200" b="0" i="1" smtClean="0">
                                        <a:solidFill>
                                          <a:schemeClr val="bg1"/>
                                        </a:solidFill>
                                        <a:latin typeface="Cambria Math"/>
                                      </a:rPr>
                                      <m:t>𝐵</m:t>
                                    </m:r>
                                  </m:sup>
                                </m:sSubSup>
                              </m:oMath>
                            </m:oMathPara>
                          </a14:m>
                          <a:endParaRPr lang="en-US" sz="1200" dirty="0">
                            <a:solidFill>
                              <a:schemeClr val="bg1"/>
                            </a:solidFill>
                          </a:endParaRPr>
                        </a:p>
                      </a:txBody>
                      <a:tcPr>
                        <a:solidFill>
                          <a:srgbClr val="FF0000"/>
                        </a:solidFill>
                      </a:tcPr>
                    </a:tc>
                    <a:tc>
                      <a:txBody>
                        <a:bodyPr/>
                        <a:lstStyle/>
                        <a:p>
                          <a:pPr/>
                          <a14:m>
                            <m:oMathPara xmlns:m="http://schemas.openxmlformats.org/officeDocument/2006/math">
                              <m:oMathParaPr>
                                <m:jc m:val="centerGroup"/>
                              </m:oMathParaPr>
                              <m:oMath xmlns:m="http://schemas.openxmlformats.org/officeDocument/2006/math">
                                <m:sSubSup>
                                  <m:sSubSupPr>
                                    <m:ctrlPr>
                                      <a:rPr lang="en-US" sz="1200" i="1" smtClean="0">
                                        <a:solidFill>
                                          <a:schemeClr val="bg1"/>
                                        </a:solidFill>
                                        <a:latin typeface="Cambria Math"/>
                                      </a:rPr>
                                    </m:ctrlPr>
                                  </m:sSubSupPr>
                                  <m:e>
                                    <m:r>
                                      <a:rPr lang="en-US" sz="1200" b="0" i="1" smtClean="0">
                                        <a:solidFill>
                                          <a:schemeClr val="bg1"/>
                                        </a:solidFill>
                                        <a:latin typeface="Cambria Math"/>
                                      </a:rPr>
                                      <m:t>𝑢</m:t>
                                    </m:r>
                                  </m:e>
                                  <m:sub>
                                    <m:sSub>
                                      <m:sSubPr>
                                        <m:ctrlPr>
                                          <a:rPr lang="en-US" sz="1200" i="1" smtClean="0">
                                            <a:solidFill>
                                              <a:schemeClr val="bg1"/>
                                            </a:solidFill>
                                            <a:latin typeface="Cambria Math"/>
                                          </a:rPr>
                                        </m:ctrlPr>
                                      </m:sSubPr>
                                      <m:e>
                                        <m:r>
                                          <a:rPr lang="en-US" sz="1200" smtClean="0">
                                            <a:solidFill>
                                              <a:schemeClr val="bg1"/>
                                            </a:solidFill>
                                            <a:latin typeface="Cambria Math"/>
                                          </a:rPr>
                                          <m:t>𝑥</m:t>
                                        </m:r>
                                      </m:e>
                                      <m:sub>
                                        <m:r>
                                          <a:rPr lang="en-US" sz="1200" b="0" i="1" smtClean="0">
                                            <a:solidFill>
                                              <a:schemeClr val="bg1"/>
                                            </a:solidFill>
                                            <a:latin typeface="Cambria Math"/>
                                          </a:rPr>
                                          <m:t>2</m:t>
                                        </m:r>
                                      </m:sub>
                                    </m:sSub>
                                  </m:sub>
                                  <m:sup>
                                    <m:r>
                                      <a:rPr lang="en-US" sz="1200" b="0" i="1" smtClean="0">
                                        <a:solidFill>
                                          <a:schemeClr val="bg1"/>
                                        </a:solidFill>
                                        <a:latin typeface="Cambria Math"/>
                                      </a:rPr>
                                      <m:t>𝐵</m:t>
                                    </m:r>
                                  </m:sup>
                                </m:sSubSup>
                              </m:oMath>
                            </m:oMathPara>
                          </a14:m>
                          <a:endParaRPr lang="en-US" sz="1200" dirty="0">
                            <a:solidFill>
                              <a:schemeClr val="bg1"/>
                            </a:solidFill>
                          </a:endParaRPr>
                        </a:p>
                      </a:txBody>
                      <a:tcPr>
                        <a:solidFill>
                          <a:srgbClr val="FF0000"/>
                        </a:solidFill>
                      </a:tcPr>
                    </a:tc>
                  </a:tr>
                  <a:tr h="0">
                    <a:tc>
                      <a:txBody>
                        <a:bodyPr/>
                        <a:lstStyle/>
                        <a:p>
                          <a:pPr/>
                          <a14:m>
                            <m:oMathPara xmlns:m="http://schemas.openxmlformats.org/officeDocument/2006/math">
                              <m:oMathParaPr>
                                <m:jc m:val="centerGroup"/>
                              </m:oMathParaPr>
                              <m:oMath xmlns:m="http://schemas.openxmlformats.org/officeDocument/2006/math">
                                <m:sSubSup>
                                  <m:sSubSupPr>
                                    <m:ctrlPr>
                                      <a:rPr lang="en-US" sz="1200" i="1" smtClean="0">
                                        <a:solidFill>
                                          <a:schemeClr val="tx1"/>
                                        </a:solidFill>
                                        <a:latin typeface="Cambria Math"/>
                                      </a:rPr>
                                    </m:ctrlPr>
                                  </m:sSubSupPr>
                                  <m:e>
                                    <m:r>
                                      <a:rPr lang="en-US" sz="1200" b="0" i="1" smtClean="0">
                                        <a:solidFill>
                                          <a:schemeClr val="tx1"/>
                                        </a:solidFill>
                                        <a:latin typeface="Cambria Math"/>
                                      </a:rPr>
                                      <m:t>𝑢</m:t>
                                    </m:r>
                                  </m:e>
                                  <m:sub>
                                    <m:sSub>
                                      <m:sSubPr>
                                        <m:ctrlPr>
                                          <a:rPr lang="en-US" sz="1200" i="1" smtClean="0">
                                            <a:solidFill>
                                              <a:schemeClr val="tx1"/>
                                            </a:solidFill>
                                            <a:latin typeface="Cambria Math"/>
                                          </a:rPr>
                                        </m:ctrlPr>
                                      </m:sSubPr>
                                      <m:e>
                                        <m:r>
                                          <a:rPr lang="en-US" sz="1200" smtClean="0">
                                            <a:solidFill>
                                              <a:schemeClr val="tx1"/>
                                            </a:solidFill>
                                            <a:latin typeface="Cambria Math"/>
                                          </a:rPr>
                                          <m:t>𝑥</m:t>
                                        </m:r>
                                      </m:e>
                                      <m:sub>
                                        <m:r>
                                          <a:rPr lang="en-US" sz="1200" b="0" i="0" smtClean="0">
                                            <a:solidFill>
                                              <a:schemeClr val="tx1"/>
                                            </a:solidFill>
                                            <a:latin typeface="Cambria Math"/>
                                          </a:rPr>
                                          <m:t>3</m:t>
                                        </m:r>
                                      </m:sub>
                                    </m:sSub>
                                  </m:sub>
                                  <m:sup>
                                    <m:r>
                                      <a:rPr lang="en-US" sz="1200" b="0" i="1" smtClean="0">
                                        <a:solidFill>
                                          <a:schemeClr val="tx1"/>
                                        </a:solidFill>
                                        <a:latin typeface="Cambria Math"/>
                                      </a:rPr>
                                      <m:t>𝐴</m:t>
                                    </m:r>
                                  </m:sup>
                                </m:sSubSup>
                              </m:oMath>
                            </m:oMathPara>
                          </a14:m>
                          <a:endParaRPr lang="en-US" sz="1200" dirty="0">
                            <a:solidFill>
                              <a:schemeClr val="tx1"/>
                            </a:solidFill>
                          </a:endParaRPr>
                        </a:p>
                      </a:txBody>
                      <a:tcPr>
                        <a:solidFill>
                          <a:schemeClr val="bg1">
                            <a:lumMod val="85000"/>
                          </a:schemeClr>
                        </a:solidFill>
                      </a:tcPr>
                    </a:tc>
                    <a:tc>
                      <a:txBody>
                        <a:bodyPr/>
                        <a:lstStyle/>
                        <a:p>
                          <a:pPr/>
                          <a14:m>
                            <m:oMathPara xmlns:m="http://schemas.openxmlformats.org/officeDocument/2006/math">
                              <m:oMathParaPr>
                                <m:jc m:val="centerGroup"/>
                              </m:oMathParaPr>
                              <m:oMath xmlns:m="http://schemas.openxmlformats.org/officeDocument/2006/math">
                                <m:sSubSup>
                                  <m:sSubSupPr>
                                    <m:ctrlPr>
                                      <a:rPr lang="en-US" sz="1200" i="1" smtClean="0">
                                        <a:solidFill>
                                          <a:schemeClr val="tx1"/>
                                        </a:solidFill>
                                        <a:latin typeface="Cambria Math"/>
                                      </a:rPr>
                                    </m:ctrlPr>
                                  </m:sSubSupPr>
                                  <m:e>
                                    <m:r>
                                      <a:rPr lang="en-US" sz="1200" b="0" i="1" smtClean="0">
                                        <a:solidFill>
                                          <a:schemeClr val="tx1"/>
                                        </a:solidFill>
                                        <a:latin typeface="Cambria Math"/>
                                      </a:rPr>
                                      <m:t>𝑢</m:t>
                                    </m:r>
                                  </m:e>
                                  <m:sub>
                                    <m:sSub>
                                      <m:sSubPr>
                                        <m:ctrlPr>
                                          <a:rPr lang="en-US" sz="1200" i="1" smtClean="0">
                                            <a:solidFill>
                                              <a:schemeClr val="tx1"/>
                                            </a:solidFill>
                                            <a:latin typeface="Cambria Math"/>
                                          </a:rPr>
                                        </m:ctrlPr>
                                      </m:sSubPr>
                                      <m:e>
                                        <m:r>
                                          <a:rPr lang="en-US" sz="1200" smtClean="0">
                                            <a:solidFill>
                                              <a:schemeClr val="tx1"/>
                                            </a:solidFill>
                                            <a:latin typeface="Cambria Math"/>
                                          </a:rPr>
                                          <m:t>𝑥</m:t>
                                        </m:r>
                                      </m:e>
                                      <m:sub>
                                        <m:r>
                                          <a:rPr lang="en-US" sz="1200" b="0" i="0" smtClean="0">
                                            <a:solidFill>
                                              <a:schemeClr val="tx1"/>
                                            </a:solidFill>
                                            <a:latin typeface="Cambria Math"/>
                                          </a:rPr>
                                          <m:t>3</m:t>
                                        </m:r>
                                      </m:sub>
                                    </m:sSub>
                                  </m:sub>
                                  <m:sup>
                                    <m:r>
                                      <a:rPr lang="en-US" sz="1200" b="0" i="1" smtClean="0">
                                        <a:solidFill>
                                          <a:schemeClr val="tx1"/>
                                        </a:solidFill>
                                        <a:latin typeface="Cambria Math"/>
                                      </a:rPr>
                                      <m:t>𝐴</m:t>
                                    </m:r>
                                  </m:sup>
                                </m:sSubSup>
                              </m:oMath>
                            </m:oMathPara>
                          </a14:m>
                          <a:endParaRPr lang="en-US" sz="1200" dirty="0">
                            <a:solidFill>
                              <a:schemeClr val="tx1"/>
                            </a:solidFill>
                          </a:endParaRPr>
                        </a:p>
                      </a:txBody>
                      <a:tcPr>
                        <a:solidFill>
                          <a:schemeClr val="bg1">
                            <a:lumMod val="85000"/>
                          </a:schemeClr>
                        </a:solidFill>
                      </a:tcPr>
                    </a:tc>
                    <a:tc>
                      <a:txBody>
                        <a:bodyPr/>
                        <a:lstStyle/>
                        <a:p>
                          <a:pPr/>
                          <a14:m>
                            <m:oMathPara xmlns:m="http://schemas.openxmlformats.org/officeDocument/2006/math">
                              <m:oMathParaPr>
                                <m:jc m:val="centerGroup"/>
                              </m:oMathParaPr>
                              <m:oMath xmlns:m="http://schemas.openxmlformats.org/officeDocument/2006/math">
                                <m:sSubSup>
                                  <m:sSubSupPr>
                                    <m:ctrlPr>
                                      <a:rPr lang="en-US" sz="1200" i="1" smtClean="0">
                                        <a:solidFill>
                                          <a:schemeClr val="bg1"/>
                                        </a:solidFill>
                                        <a:latin typeface="Cambria Math"/>
                                      </a:rPr>
                                    </m:ctrlPr>
                                  </m:sSubSupPr>
                                  <m:e>
                                    <m:r>
                                      <a:rPr lang="en-US" sz="1200" b="0" i="1" smtClean="0">
                                        <a:solidFill>
                                          <a:schemeClr val="bg1"/>
                                        </a:solidFill>
                                        <a:latin typeface="Cambria Math"/>
                                      </a:rPr>
                                      <m:t>𝑢</m:t>
                                    </m:r>
                                  </m:e>
                                  <m:sub>
                                    <m:sSub>
                                      <m:sSubPr>
                                        <m:ctrlPr>
                                          <a:rPr lang="en-US" sz="1200" i="1" smtClean="0">
                                            <a:solidFill>
                                              <a:schemeClr val="bg1"/>
                                            </a:solidFill>
                                            <a:latin typeface="Cambria Math"/>
                                          </a:rPr>
                                        </m:ctrlPr>
                                      </m:sSubPr>
                                      <m:e>
                                        <m:r>
                                          <a:rPr lang="en-US" sz="1200" smtClean="0">
                                            <a:solidFill>
                                              <a:schemeClr val="bg1"/>
                                            </a:solidFill>
                                            <a:latin typeface="Cambria Math"/>
                                          </a:rPr>
                                          <m:t>𝑥</m:t>
                                        </m:r>
                                      </m:e>
                                      <m:sub>
                                        <m:r>
                                          <a:rPr lang="en-US" sz="1200" b="0" i="0" smtClean="0">
                                            <a:solidFill>
                                              <a:schemeClr val="bg1"/>
                                            </a:solidFill>
                                            <a:latin typeface="Cambria Math"/>
                                          </a:rPr>
                                          <m:t>3</m:t>
                                        </m:r>
                                      </m:sub>
                                    </m:sSub>
                                  </m:sub>
                                  <m:sup>
                                    <m:r>
                                      <a:rPr lang="en-US" sz="1200" b="0" i="1" smtClean="0">
                                        <a:solidFill>
                                          <a:schemeClr val="bg1"/>
                                        </a:solidFill>
                                        <a:latin typeface="Cambria Math"/>
                                      </a:rPr>
                                      <m:t>𝐵</m:t>
                                    </m:r>
                                  </m:sup>
                                </m:sSubSup>
                              </m:oMath>
                            </m:oMathPara>
                          </a14:m>
                          <a:endParaRPr lang="en-US" sz="1200" dirty="0">
                            <a:solidFill>
                              <a:schemeClr val="bg1"/>
                            </a:solidFill>
                          </a:endParaRPr>
                        </a:p>
                      </a:txBody>
                      <a:tcPr>
                        <a:solidFill>
                          <a:srgbClr val="FF0000"/>
                        </a:solidFill>
                      </a:tcPr>
                    </a:tc>
                    <a:tc>
                      <a:txBody>
                        <a:bodyPr/>
                        <a:lstStyle/>
                        <a:p>
                          <a:pPr/>
                          <a14:m>
                            <m:oMathPara xmlns:m="http://schemas.openxmlformats.org/officeDocument/2006/math">
                              <m:oMathParaPr>
                                <m:jc m:val="centerGroup"/>
                              </m:oMathParaPr>
                              <m:oMath xmlns:m="http://schemas.openxmlformats.org/officeDocument/2006/math">
                                <m:sSubSup>
                                  <m:sSubSupPr>
                                    <m:ctrlPr>
                                      <a:rPr lang="en-US" sz="1200" i="1" smtClean="0">
                                        <a:solidFill>
                                          <a:schemeClr val="bg1"/>
                                        </a:solidFill>
                                        <a:latin typeface="Cambria Math"/>
                                      </a:rPr>
                                    </m:ctrlPr>
                                  </m:sSubSupPr>
                                  <m:e>
                                    <m:r>
                                      <a:rPr lang="en-US" sz="1200" b="0" i="1" smtClean="0">
                                        <a:solidFill>
                                          <a:schemeClr val="bg1"/>
                                        </a:solidFill>
                                        <a:latin typeface="Cambria Math"/>
                                      </a:rPr>
                                      <m:t>𝑢</m:t>
                                    </m:r>
                                  </m:e>
                                  <m:sub>
                                    <m:sSub>
                                      <m:sSubPr>
                                        <m:ctrlPr>
                                          <a:rPr lang="en-US" sz="1200" i="1" smtClean="0">
                                            <a:solidFill>
                                              <a:schemeClr val="bg1"/>
                                            </a:solidFill>
                                            <a:latin typeface="Cambria Math"/>
                                          </a:rPr>
                                        </m:ctrlPr>
                                      </m:sSubPr>
                                      <m:e>
                                        <m:r>
                                          <a:rPr lang="en-US" sz="1200" smtClean="0">
                                            <a:solidFill>
                                              <a:schemeClr val="bg1"/>
                                            </a:solidFill>
                                            <a:latin typeface="Cambria Math"/>
                                          </a:rPr>
                                          <m:t>𝑥</m:t>
                                        </m:r>
                                      </m:e>
                                      <m:sub>
                                        <m:r>
                                          <a:rPr lang="en-US" sz="1200" b="0" i="0" smtClean="0">
                                            <a:solidFill>
                                              <a:schemeClr val="bg1"/>
                                            </a:solidFill>
                                            <a:latin typeface="Cambria Math"/>
                                          </a:rPr>
                                          <m:t>3</m:t>
                                        </m:r>
                                      </m:sub>
                                    </m:sSub>
                                  </m:sub>
                                  <m:sup>
                                    <m:r>
                                      <a:rPr lang="en-US" sz="1200" b="0" i="1" smtClean="0">
                                        <a:solidFill>
                                          <a:schemeClr val="bg1"/>
                                        </a:solidFill>
                                        <a:latin typeface="Cambria Math"/>
                                      </a:rPr>
                                      <m:t>𝐵</m:t>
                                    </m:r>
                                  </m:sup>
                                </m:sSubSup>
                              </m:oMath>
                            </m:oMathPara>
                          </a14:m>
                          <a:endParaRPr lang="en-US" sz="1200" dirty="0">
                            <a:solidFill>
                              <a:schemeClr val="bg1"/>
                            </a:solidFill>
                          </a:endParaRPr>
                        </a:p>
                      </a:txBody>
                      <a:tcPr>
                        <a:solidFill>
                          <a:srgbClr val="FF0000"/>
                        </a:solidFill>
                      </a:tcPr>
                    </a:tc>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US" sz="1200" i="1" smtClean="0">
                                        <a:solidFill>
                                          <a:schemeClr val="tx1"/>
                                        </a:solidFill>
                                        <a:latin typeface="Cambria Math"/>
                                      </a:rPr>
                                    </m:ctrlPr>
                                  </m:sSubSupPr>
                                  <m:e>
                                    <m:r>
                                      <a:rPr lang="en-US" sz="1200" b="0" i="1" smtClean="0">
                                        <a:solidFill>
                                          <a:schemeClr val="tx1"/>
                                        </a:solidFill>
                                        <a:latin typeface="Cambria Math"/>
                                      </a:rPr>
                                      <m:t>𝑢</m:t>
                                    </m:r>
                                  </m:e>
                                  <m:sub>
                                    <m:sSub>
                                      <m:sSubPr>
                                        <m:ctrlPr>
                                          <a:rPr lang="en-US" sz="1200" i="1" smtClean="0">
                                            <a:solidFill>
                                              <a:schemeClr val="tx1"/>
                                            </a:solidFill>
                                            <a:latin typeface="Cambria Math"/>
                                          </a:rPr>
                                        </m:ctrlPr>
                                      </m:sSubPr>
                                      <m:e>
                                        <m:r>
                                          <a:rPr lang="en-US" sz="1200" smtClean="0">
                                            <a:solidFill>
                                              <a:schemeClr val="tx1"/>
                                            </a:solidFill>
                                            <a:latin typeface="Cambria Math"/>
                                          </a:rPr>
                                          <m:t>𝑥</m:t>
                                        </m:r>
                                      </m:e>
                                      <m:sub>
                                        <m:r>
                                          <a:rPr lang="en-US" sz="1200" b="0" i="0" smtClean="0">
                                            <a:solidFill>
                                              <a:schemeClr val="tx1"/>
                                            </a:solidFill>
                                            <a:latin typeface="Cambria Math"/>
                                          </a:rPr>
                                          <m:t>4</m:t>
                                        </m:r>
                                      </m:sub>
                                    </m:sSub>
                                  </m:sub>
                                  <m:sup>
                                    <m:r>
                                      <a:rPr lang="en-US" sz="1200" b="0" i="1" smtClean="0">
                                        <a:solidFill>
                                          <a:schemeClr val="tx1"/>
                                        </a:solidFill>
                                        <a:latin typeface="Cambria Math"/>
                                      </a:rPr>
                                      <m:t>𝐴</m:t>
                                    </m:r>
                                  </m:sup>
                                </m:sSubSup>
                              </m:oMath>
                            </m:oMathPara>
                          </a14:m>
                          <a:endParaRPr lang="en-US" sz="1200" dirty="0">
                            <a:solidFill>
                              <a:schemeClr val="tx1"/>
                            </a:solidFill>
                          </a:endParaRPr>
                        </a:p>
                      </a:txBody>
                      <a:tcPr>
                        <a:solidFill>
                          <a:schemeClr val="bg1">
                            <a:lumMod val="85000"/>
                          </a:schemeClr>
                        </a:solidFill>
                      </a:tcPr>
                    </a:tc>
                    <a:tc>
                      <a:txBody>
                        <a:bodyPr/>
                        <a:lstStyle/>
                        <a:p>
                          <a:pPr/>
                          <a14:m>
                            <m:oMathPara xmlns:m="http://schemas.openxmlformats.org/officeDocument/2006/math">
                              <m:oMathParaPr>
                                <m:jc m:val="centerGroup"/>
                              </m:oMathParaPr>
                              <m:oMath xmlns:m="http://schemas.openxmlformats.org/officeDocument/2006/math">
                                <m:sSubSup>
                                  <m:sSubSupPr>
                                    <m:ctrlPr>
                                      <a:rPr lang="en-US" sz="1200" i="1" smtClean="0">
                                        <a:solidFill>
                                          <a:schemeClr val="tx1"/>
                                        </a:solidFill>
                                        <a:latin typeface="Cambria Math"/>
                                      </a:rPr>
                                    </m:ctrlPr>
                                  </m:sSubSupPr>
                                  <m:e>
                                    <m:r>
                                      <a:rPr lang="en-US" sz="1200" b="0" i="1" smtClean="0">
                                        <a:solidFill>
                                          <a:schemeClr val="tx1"/>
                                        </a:solidFill>
                                        <a:latin typeface="Cambria Math"/>
                                      </a:rPr>
                                      <m:t>𝑢</m:t>
                                    </m:r>
                                  </m:e>
                                  <m:sub>
                                    <m:sSub>
                                      <m:sSubPr>
                                        <m:ctrlPr>
                                          <a:rPr lang="en-US" sz="1200" i="1" smtClean="0">
                                            <a:solidFill>
                                              <a:schemeClr val="tx1"/>
                                            </a:solidFill>
                                            <a:latin typeface="Cambria Math"/>
                                          </a:rPr>
                                        </m:ctrlPr>
                                      </m:sSubPr>
                                      <m:e>
                                        <m:r>
                                          <a:rPr lang="en-US" sz="1200" smtClean="0">
                                            <a:solidFill>
                                              <a:schemeClr val="tx1"/>
                                            </a:solidFill>
                                            <a:latin typeface="Cambria Math"/>
                                          </a:rPr>
                                          <m:t>𝑥</m:t>
                                        </m:r>
                                      </m:e>
                                      <m:sub>
                                        <m:r>
                                          <a:rPr lang="en-US" sz="1200" b="0" i="0" smtClean="0">
                                            <a:solidFill>
                                              <a:schemeClr val="tx1"/>
                                            </a:solidFill>
                                            <a:latin typeface="Cambria Math"/>
                                          </a:rPr>
                                          <m:t>4</m:t>
                                        </m:r>
                                      </m:sub>
                                    </m:sSub>
                                  </m:sub>
                                  <m:sup>
                                    <m:r>
                                      <a:rPr lang="en-US" sz="1200" b="0" i="1" smtClean="0">
                                        <a:solidFill>
                                          <a:schemeClr val="tx1"/>
                                        </a:solidFill>
                                        <a:latin typeface="Cambria Math"/>
                                      </a:rPr>
                                      <m:t>𝐴</m:t>
                                    </m:r>
                                  </m:sup>
                                </m:sSubSup>
                              </m:oMath>
                            </m:oMathPara>
                          </a14:m>
                          <a:endParaRPr lang="en-US" sz="1200" dirty="0">
                            <a:solidFill>
                              <a:schemeClr val="tx1"/>
                            </a:solidFill>
                          </a:endParaRPr>
                        </a:p>
                      </a:txBody>
                      <a:tcPr>
                        <a:solidFill>
                          <a:schemeClr val="bg1">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US" sz="1200" i="1" smtClean="0">
                                        <a:solidFill>
                                          <a:schemeClr val="bg1"/>
                                        </a:solidFill>
                                        <a:latin typeface="Cambria Math"/>
                                      </a:rPr>
                                    </m:ctrlPr>
                                  </m:sSubSupPr>
                                  <m:e>
                                    <m:r>
                                      <a:rPr lang="en-US" sz="1200" b="0" i="1" smtClean="0">
                                        <a:solidFill>
                                          <a:schemeClr val="bg1"/>
                                        </a:solidFill>
                                        <a:latin typeface="Cambria Math"/>
                                      </a:rPr>
                                      <m:t>𝑢</m:t>
                                    </m:r>
                                  </m:e>
                                  <m:sub>
                                    <m:sSub>
                                      <m:sSubPr>
                                        <m:ctrlPr>
                                          <a:rPr lang="en-US" sz="1200" i="1" smtClean="0">
                                            <a:solidFill>
                                              <a:schemeClr val="bg1"/>
                                            </a:solidFill>
                                            <a:latin typeface="Cambria Math"/>
                                          </a:rPr>
                                        </m:ctrlPr>
                                      </m:sSubPr>
                                      <m:e>
                                        <m:r>
                                          <a:rPr lang="en-US" sz="1200" smtClean="0">
                                            <a:solidFill>
                                              <a:schemeClr val="bg1"/>
                                            </a:solidFill>
                                            <a:latin typeface="Cambria Math"/>
                                          </a:rPr>
                                          <m:t>𝑥</m:t>
                                        </m:r>
                                      </m:e>
                                      <m:sub>
                                        <m:r>
                                          <a:rPr lang="en-US" sz="1200" b="0" i="0" smtClean="0">
                                            <a:solidFill>
                                              <a:schemeClr val="bg1"/>
                                            </a:solidFill>
                                            <a:latin typeface="Cambria Math"/>
                                          </a:rPr>
                                          <m:t>4</m:t>
                                        </m:r>
                                      </m:sub>
                                    </m:sSub>
                                  </m:sub>
                                  <m:sup>
                                    <m:r>
                                      <a:rPr lang="en-US" sz="1200" b="0" i="1" smtClean="0">
                                        <a:solidFill>
                                          <a:schemeClr val="bg1"/>
                                        </a:solidFill>
                                        <a:latin typeface="Cambria Math"/>
                                      </a:rPr>
                                      <m:t>𝐵</m:t>
                                    </m:r>
                                  </m:sup>
                                </m:sSubSup>
                              </m:oMath>
                            </m:oMathPara>
                          </a14:m>
                          <a:endParaRPr lang="en-US" sz="1200" dirty="0">
                            <a:solidFill>
                              <a:schemeClr val="bg1"/>
                            </a:solidFill>
                          </a:endParaRPr>
                        </a:p>
                      </a:txBody>
                      <a:tcPr>
                        <a:solidFill>
                          <a:srgbClr val="FF0000"/>
                        </a:solidFill>
                      </a:tcPr>
                    </a:tc>
                    <a:tc>
                      <a:txBody>
                        <a:bodyPr/>
                        <a:lstStyle/>
                        <a:p>
                          <a:pPr/>
                          <a14:m>
                            <m:oMathPara xmlns:m="http://schemas.openxmlformats.org/officeDocument/2006/math">
                              <m:oMathParaPr>
                                <m:jc m:val="centerGroup"/>
                              </m:oMathParaPr>
                              <m:oMath xmlns:m="http://schemas.openxmlformats.org/officeDocument/2006/math">
                                <m:sSubSup>
                                  <m:sSubSupPr>
                                    <m:ctrlPr>
                                      <a:rPr lang="en-US" sz="1200" i="1" smtClean="0">
                                        <a:solidFill>
                                          <a:schemeClr val="bg1"/>
                                        </a:solidFill>
                                        <a:latin typeface="Cambria Math"/>
                                      </a:rPr>
                                    </m:ctrlPr>
                                  </m:sSubSupPr>
                                  <m:e>
                                    <m:r>
                                      <a:rPr lang="en-US" sz="1200" b="0" i="1" smtClean="0">
                                        <a:solidFill>
                                          <a:schemeClr val="bg1"/>
                                        </a:solidFill>
                                        <a:latin typeface="Cambria Math"/>
                                      </a:rPr>
                                      <m:t>𝑢</m:t>
                                    </m:r>
                                  </m:e>
                                  <m:sub>
                                    <m:sSub>
                                      <m:sSubPr>
                                        <m:ctrlPr>
                                          <a:rPr lang="en-US" sz="1200" i="1" smtClean="0">
                                            <a:solidFill>
                                              <a:schemeClr val="bg1"/>
                                            </a:solidFill>
                                            <a:latin typeface="Cambria Math"/>
                                          </a:rPr>
                                        </m:ctrlPr>
                                      </m:sSubPr>
                                      <m:e>
                                        <m:r>
                                          <a:rPr lang="en-US" sz="1200" smtClean="0">
                                            <a:solidFill>
                                              <a:schemeClr val="bg1"/>
                                            </a:solidFill>
                                            <a:latin typeface="Cambria Math"/>
                                          </a:rPr>
                                          <m:t>𝑥</m:t>
                                        </m:r>
                                      </m:e>
                                      <m:sub>
                                        <m:r>
                                          <a:rPr lang="en-US" sz="1200" b="0" i="0" smtClean="0">
                                            <a:solidFill>
                                              <a:schemeClr val="bg1"/>
                                            </a:solidFill>
                                            <a:latin typeface="Cambria Math"/>
                                          </a:rPr>
                                          <m:t>4</m:t>
                                        </m:r>
                                      </m:sub>
                                    </m:sSub>
                                  </m:sub>
                                  <m:sup>
                                    <m:r>
                                      <a:rPr lang="en-US" sz="1200" b="0" i="1" smtClean="0">
                                        <a:solidFill>
                                          <a:schemeClr val="bg1"/>
                                        </a:solidFill>
                                        <a:latin typeface="Cambria Math"/>
                                      </a:rPr>
                                      <m:t>𝐵</m:t>
                                    </m:r>
                                  </m:sup>
                                </m:sSubSup>
                              </m:oMath>
                            </m:oMathPara>
                          </a14:m>
                          <a:endParaRPr lang="en-US" sz="1200" dirty="0">
                            <a:solidFill>
                              <a:schemeClr val="bg1"/>
                            </a:solidFill>
                          </a:endParaRPr>
                        </a:p>
                      </a:txBody>
                      <a:tcPr>
                        <a:solidFill>
                          <a:srgbClr val="FF0000"/>
                        </a:solidFill>
                      </a:tcPr>
                    </a:tc>
                  </a:tr>
                </a:tbl>
              </a:graphicData>
            </a:graphic>
          </p:graphicFrame>
        </mc:Choice>
        <mc:Fallback xmlns="">
          <p:graphicFrame>
            <p:nvGraphicFramePr>
              <p:cNvPr id="11" name="Table 10"/>
              <p:cNvGraphicFramePr>
                <a:graphicFrameLocks noGrp="1"/>
              </p:cNvGraphicFramePr>
              <p:nvPr>
                <p:extLst>
                  <p:ext uri="{D42A27DB-BD31-4B8C-83A1-F6EECF244321}">
                    <p14:modId xmlns:p14="http://schemas.microsoft.com/office/powerpoint/2010/main" val="4170549834"/>
                  </p:ext>
                </p:extLst>
              </p:nvPr>
            </p:nvGraphicFramePr>
            <p:xfrm>
              <a:off x="3535065" y="5090651"/>
              <a:ext cx="1729486" cy="1750124"/>
            </p:xfrm>
            <a:graphic>
              <a:graphicData uri="http://schemas.openxmlformats.org/drawingml/2006/table">
                <a:tbl>
                  <a:tblPr firstRow="1" bandRow="1">
                    <a:tableStyleId>{073A0DAA-6AF3-43AB-8588-CEC1D06C72B9}</a:tableStyleId>
                  </a:tblPr>
                  <a:tblGrid>
                    <a:gridCol w="430403"/>
                    <a:gridCol w="433578"/>
                    <a:gridCol w="430403"/>
                    <a:gridCol w="435102"/>
                  </a:tblGrid>
                  <a:tr h="274320">
                    <a:tc gridSpan="2">
                      <a:txBody>
                        <a:bodyPr/>
                        <a:lstStyle/>
                        <a:p>
                          <a:pPr algn="ctr"/>
                          <a:r>
                            <a:rPr lang="en-US" sz="1200" dirty="0" smtClean="0"/>
                            <a:t>Phase</a:t>
                          </a:r>
                          <a:r>
                            <a:rPr lang="en-US" sz="1200" baseline="0" dirty="0" smtClean="0"/>
                            <a:t> “A”</a:t>
                          </a:r>
                          <a:endParaRPr lang="en-US" sz="1200" dirty="0"/>
                        </a:p>
                      </a:txBody>
                      <a:tcPr/>
                    </a:tc>
                    <a:tc hMerge="1">
                      <a:txBody>
                        <a:bodyPr/>
                        <a:lstStyle/>
                        <a:p>
                          <a:endParaRPr lang="en-US" dirty="0"/>
                        </a:p>
                      </a:txBody>
                      <a:tcPr/>
                    </a:tc>
                    <a:tc gridSpan="2">
                      <a:txBody>
                        <a:bodyPr/>
                        <a:lstStyle/>
                        <a:p>
                          <a:pPr algn="ctr"/>
                          <a:r>
                            <a:rPr lang="en-US" sz="1200" dirty="0" smtClean="0"/>
                            <a:t>Phase</a:t>
                          </a:r>
                          <a:r>
                            <a:rPr lang="en-US" sz="1200" baseline="0" dirty="0" smtClean="0"/>
                            <a:t> “B”</a:t>
                          </a:r>
                          <a:endParaRPr lang="en-US" sz="1200" dirty="0"/>
                        </a:p>
                      </a:txBody>
                      <a:tcPr/>
                    </a:tc>
                    <a:tc hMerge="1">
                      <a:txBody>
                        <a:bodyPr/>
                        <a:lstStyle/>
                        <a:p>
                          <a:endParaRPr lang="en-US" dirty="0"/>
                        </a:p>
                      </a:txBody>
                      <a:tcPr/>
                    </a:tc>
                  </a:tr>
                  <a:tr h="295847">
                    <a:tc>
                      <a:txBody>
                        <a:bodyPr/>
                        <a:lstStyle/>
                        <a:p>
                          <a:endParaRPr lang="en-US"/>
                        </a:p>
                      </a:txBody>
                      <a:tcPr>
                        <a:blipFill rotWithShape="1">
                          <a:blip r:embed="rId5"/>
                          <a:stretch>
                            <a:fillRect l="-1408" t="-91837" r="-300000" b="-395918"/>
                          </a:stretch>
                        </a:blipFill>
                      </a:tcPr>
                    </a:tc>
                    <a:tc>
                      <a:txBody>
                        <a:bodyPr/>
                        <a:lstStyle/>
                        <a:p>
                          <a:endParaRPr lang="en-US"/>
                        </a:p>
                      </a:txBody>
                      <a:tcPr>
                        <a:blipFill rotWithShape="1">
                          <a:blip r:embed="rId5"/>
                          <a:stretch>
                            <a:fillRect l="-101408" t="-91837" r="-200000" b="-395918"/>
                          </a:stretch>
                        </a:blipFill>
                      </a:tcPr>
                    </a:tc>
                    <a:tc>
                      <a:txBody>
                        <a:bodyPr/>
                        <a:lstStyle/>
                        <a:p>
                          <a:endParaRPr lang="en-US"/>
                        </a:p>
                      </a:txBody>
                      <a:tcPr>
                        <a:blipFill rotWithShape="1">
                          <a:blip r:embed="rId5"/>
                          <a:stretch>
                            <a:fillRect l="-201408" t="-91837" r="-100000" b="-395918"/>
                          </a:stretch>
                        </a:blipFill>
                      </a:tcPr>
                    </a:tc>
                    <a:tc>
                      <a:txBody>
                        <a:bodyPr/>
                        <a:lstStyle/>
                        <a:p>
                          <a:endParaRPr lang="en-US"/>
                        </a:p>
                      </a:txBody>
                      <a:tcPr>
                        <a:blipFill rotWithShape="1">
                          <a:blip r:embed="rId5"/>
                          <a:stretch>
                            <a:fillRect l="-301408" t="-91837" b="-395918"/>
                          </a:stretch>
                        </a:blipFill>
                      </a:tcPr>
                    </a:tc>
                  </a:tr>
                  <a:tr h="294767">
                    <a:tc>
                      <a:txBody>
                        <a:bodyPr/>
                        <a:lstStyle/>
                        <a:p>
                          <a:endParaRPr lang="en-US"/>
                        </a:p>
                      </a:txBody>
                      <a:tcPr>
                        <a:blipFill rotWithShape="1">
                          <a:blip r:embed="rId5"/>
                          <a:stretch>
                            <a:fillRect l="-1408" t="-195833" r="-300000" b="-304167"/>
                          </a:stretch>
                        </a:blipFill>
                      </a:tcPr>
                    </a:tc>
                    <a:tc>
                      <a:txBody>
                        <a:bodyPr/>
                        <a:lstStyle/>
                        <a:p>
                          <a:endParaRPr lang="en-US"/>
                        </a:p>
                      </a:txBody>
                      <a:tcPr>
                        <a:blipFill rotWithShape="1">
                          <a:blip r:embed="rId5"/>
                          <a:stretch>
                            <a:fillRect l="-101408" t="-195833" r="-200000" b="-304167"/>
                          </a:stretch>
                        </a:blipFill>
                      </a:tcPr>
                    </a:tc>
                    <a:tc>
                      <a:txBody>
                        <a:bodyPr/>
                        <a:lstStyle/>
                        <a:p>
                          <a:endParaRPr lang="en-US"/>
                        </a:p>
                      </a:txBody>
                      <a:tcPr>
                        <a:blipFill rotWithShape="1">
                          <a:blip r:embed="rId5"/>
                          <a:stretch>
                            <a:fillRect l="-201408" t="-195833" r="-100000" b="-304167"/>
                          </a:stretch>
                        </a:blipFill>
                      </a:tcPr>
                    </a:tc>
                    <a:tc>
                      <a:txBody>
                        <a:bodyPr/>
                        <a:lstStyle/>
                        <a:p>
                          <a:endParaRPr lang="en-US"/>
                        </a:p>
                      </a:txBody>
                      <a:tcPr>
                        <a:blipFill rotWithShape="1">
                          <a:blip r:embed="rId5"/>
                          <a:stretch>
                            <a:fillRect l="-301408" t="-195833" b="-304167"/>
                          </a:stretch>
                        </a:blipFill>
                      </a:tcPr>
                    </a:tc>
                  </a:tr>
                  <a:tr h="294767">
                    <a:tc>
                      <a:txBody>
                        <a:bodyPr/>
                        <a:lstStyle/>
                        <a:p>
                          <a:endParaRPr lang="en-US"/>
                        </a:p>
                      </a:txBody>
                      <a:tcPr>
                        <a:blipFill rotWithShape="1">
                          <a:blip r:embed="rId5"/>
                          <a:stretch>
                            <a:fillRect l="-1408" t="-295833" r="-300000" b="-204167"/>
                          </a:stretch>
                        </a:blipFill>
                      </a:tcPr>
                    </a:tc>
                    <a:tc>
                      <a:txBody>
                        <a:bodyPr/>
                        <a:lstStyle/>
                        <a:p>
                          <a:endParaRPr lang="en-US"/>
                        </a:p>
                      </a:txBody>
                      <a:tcPr>
                        <a:blipFill rotWithShape="1">
                          <a:blip r:embed="rId5"/>
                          <a:stretch>
                            <a:fillRect l="-101408" t="-295833" r="-200000" b="-204167"/>
                          </a:stretch>
                        </a:blipFill>
                      </a:tcPr>
                    </a:tc>
                    <a:tc>
                      <a:txBody>
                        <a:bodyPr/>
                        <a:lstStyle/>
                        <a:p>
                          <a:endParaRPr lang="en-US"/>
                        </a:p>
                      </a:txBody>
                      <a:tcPr>
                        <a:blipFill rotWithShape="1">
                          <a:blip r:embed="rId5"/>
                          <a:stretch>
                            <a:fillRect l="-201408" t="-295833" r="-100000" b="-204167"/>
                          </a:stretch>
                        </a:blipFill>
                      </a:tcPr>
                    </a:tc>
                    <a:tc>
                      <a:txBody>
                        <a:bodyPr/>
                        <a:lstStyle/>
                        <a:p>
                          <a:endParaRPr lang="en-US"/>
                        </a:p>
                      </a:txBody>
                      <a:tcPr>
                        <a:blipFill rotWithShape="1">
                          <a:blip r:embed="rId5"/>
                          <a:stretch>
                            <a:fillRect l="-301408" t="-295833" b="-204167"/>
                          </a:stretch>
                        </a:blipFill>
                      </a:tcPr>
                    </a:tc>
                  </a:tr>
                  <a:tr h="295656">
                    <a:tc>
                      <a:txBody>
                        <a:bodyPr/>
                        <a:lstStyle/>
                        <a:p>
                          <a:endParaRPr lang="en-US"/>
                        </a:p>
                      </a:txBody>
                      <a:tcPr>
                        <a:blipFill rotWithShape="1">
                          <a:blip r:embed="rId5"/>
                          <a:stretch>
                            <a:fillRect l="-1408" t="-387755" r="-300000" b="-100000"/>
                          </a:stretch>
                        </a:blipFill>
                      </a:tcPr>
                    </a:tc>
                    <a:tc>
                      <a:txBody>
                        <a:bodyPr/>
                        <a:lstStyle/>
                        <a:p>
                          <a:endParaRPr lang="en-US"/>
                        </a:p>
                      </a:txBody>
                      <a:tcPr>
                        <a:blipFill rotWithShape="1">
                          <a:blip r:embed="rId5"/>
                          <a:stretch>
                            <a:fillRect l="-101408" t="-387755" r="-200000" b="-100000"/>
                          </a:stretch>
                        </a:blipFill>
                      </a:tcPr>
                    </a:tc>
                    <a:tc>
                      <a:txBody>
                        <a:bodyPr/>
                        <a:lstStyle/>
                        <a:p>
                          <a:endParaRPr lang="en-US"/>
                        </a:p>
                      </a:txBody>
                      <a:tcPr>
                        <a:blipFill rotWithShape="1">
                          <a:blip r:embed="rId5"/>
                          <a:stretch>
                            <a:fillRect l="-201408" t="-387755" r="-100000" b="-100000"/>
                          </a:stretch>
                        </a:blipFill>
                      </a:tcPr>
                    </a:tc>
                    <a:tc>
                      <a:txBody>
                        <a:bodyPr/>
                        <a:lstStyle/>
                        <a:p>
                          <a:endParaRPr lang="en-US"/>
                        </a:p>
                      </a:txBody>
                      <a:tcPr>
                        <a:blipFill rotWithShape="1">
                          <a:blip r:embed="rId5"/>
                          <a:stretch>
                            <a:fillRect l="-301408" t="-387755" b="-100000"/>
                          </a:stretch>
                        </a:blipFill>
                      </a:tcPr>
                    </a:tc>
                  </a:tr>
                  <a:tr h="294767">
                    <a:tc>
                      <a:txBody>
                        <a:bodyPr/>
                        <a:lstStyle/>
                        <a:p>
                          <a:endParaRPr lang="en-US"/>
                        </a:p>
                      </a:txBody>
                      <a:tcPr>
                        <a:blipFill rotWithShape="1">
                          <a:blip r:embed="rId5"/>
                          <a:stretch>
                            <a:fillRect l="-1408" t="-497917" r="-300000" b="-2083"/>
                          </a:stretch>
                        </a:blipFill>
                      </a:tcPr>
                    </a:tc>
                    <a:tc>
                      <a:txBody>
                        <a:bodyPr/>
                        <a:lstStyle/>
                        <a:p>
                          <a:endParaRPr lang="en-US"/>
                        </a:p>
                      </a:txBody>
                      <a:tcPr>
                        <a:blipFill rotWithShape="1">
                          <a:blip r:embed="rId5"/>
                          <a:stretch>
                            <a:fillRect l="-101408" t="-497917" r="-200000" b="-2083"/>
                          </a:stretch>
                        </a:blipFill>
                      </a:tcPr>
                    </a:tc>
                    <a:tc>
                      <a:txBody>
                        <a:bodyPr/>
                        <a:lstStyle/>
                        <a:p>
                          <a:endParaRPr lang="en-US"/>
                        </a:p>
                      </a:txBody>
                      <a:tcPr>
                        <a:blipFill rotWithShape="1">
                          <a:blip r:embed="rId5"/>
                          <a:stretch>
                            <a:fillRect l="-201408" t="-497917" r="-100000" b="-2083"/>
                          </a:stretch>
                        </a:blipFill>
                      </a:tcPr>
                    </a:tc>
                    <a:tc>
                      <a:txBody>
                        <a:bodyPr/>
                        <a:lstStyle/>
                        <a:p>
                          <a:endParaRPr lang="en-US"/>
                        </a:p>
                      </a:txBody>
                      <a:tcPr>
                        <a:blipFill rotWithShape="1">
                          <a:blip r:embed="rId5"/>
                          <a:stretch>
                            <a:fillRect l="-301408" t="-497917" b="-2083"/>
                          </a:stretch>
                        </a:blipFill>
                      </a:tcPr>
                    </a:tc>
                  </a:tr>
                </a:tbl>
              </a:graphicData>
            </a:graphic>
          </p:graphicFrame>
        </mc:Fallback>
      </mc:AlternateContent>
      <mc:AlternateContent xmlns:mc="http://schemas.openxmlformats.org/markup-compatibility/2006" xmlns:a14="http://schemas.microsoft.com/office/drawing/2010/main">
        <mc:Choice Requires="a14">
          <p:sp>
            <p:nvSpPr>
              <p:cNvPr id="12" name="TextBox 11"/>
              <p:cNvSpPr txBox="1"/>
              <p:nvPr/>
            </p:nvSpPr>
            <p:spPr>
              <a:xfrm>
                <a:off x="5263290" y="6183137"/>
                <a:ext cx="1766630" cy="646331"/>
              </a:xfrm>
              <a:prstGeom prst="rect">
                <a:avLst/>
              </a:prstGeom>
              <a:noFill/>
            </p:spPr>
            <p:txBody>
              <a:bodyPr wrap="square" rtlCol="0">
                <a:spAutoFit/>
              </a:bodyPr>
              <a:lstStyle/>
              <a:p>
                <a14:m>
                  <m:oMath xmlns:m="http://schemas.openxmlformats.org/officeDocument/2006/math">
                    <m:r>
                      <a:rPr lang="en-US" sz="1200" i="1" smtClean="0">
                        <a:solidFill>
                          <a:schemeClr val="accent1"/>
                        </a:solidFill>
                        <a:latin typeface="Cambria Math"/>
                        <a:ea typeface="Cambria Math"/>
                      </a:rPr>
                      <m:t>∎</m:t>
                    </m:r>
                  </m:oMath>
                </a14:m>
                <a:r>
                  <a:rPr lang="en-US" sz="1200" dirty="0" smtClean="0"/>
                  <a:t> Active for phase “A”.</a:t>
                </a:r>
              </a:p>
              <a:p>
                <a14:m>
                  <m:oMath xmlns:m="http://schemas.openxmlformats.org/officeDocument/2006/math">
                    <m:r>
                      <a:rPr lang="en-US" sz="1200" i="1" smtClean="0">
                        <a:solidFill>
                          <a:srgbClr val="FF0000"/>
                        </a:solidFill>
                        <a:latin typeface="Cambria Math"/>
                        <a:ea typeface="Cambria Math"/>
                      </a:rPr>
                      <m:t>∎</m:t>
                    </m:r>
                  </m:oMath>
                </a14:m>
                <a:r>
                  <a:rPr lang="en-US" sz="1200" dirty="0" smtClean="0">
                    <a:solidFill>
                      <a:srgbClr val="FF0000"/>
                    </a:solidFill>
                  </a:rPr>
                  <a:t> </a:t>
                </a:r>
                <a:r>
                  <a:rPr lang="en-US" sz="1200" dirty="0" smtClean="0"/>
                  <a:t>Active for phase “B”.</a:t>
                </a:r>
              </a:p>
              <a:p>
                <a14:m>
                  <m:oMath xmlns:m="http://schemas.openxmlformats.org/officeDocument/2006/math">
                    <m:r>
                      <a:rPr lang="en-US" sz="1200" i="1" smtClean="0">
                        <a:latin typeface="Cambria Math"/>
                        <a:ea typeface="Cambria Math"/>
                      </a:rPr>
                      <m:t>∎</m:t>
                    </m:r>
                  </m:oMath>
                </a14:m>
                <a:r>
                  <a:rPr lang="en-US" sz="1200" dirty="0" smtClean="0"/>
                  <a:t> Inactive.</a:t>
                </a:r>
                <a:endParaRPr lang="en-US" sz="1200" dirty="0"/>
              </a:p>
            </p:txBody>
          </p:sp>
        </mc:Choice>
        <mc:Fallback xmlns="">
          <p:sp>
            <p:nvSpPr>
              <p:cNvPr id="12" name="TextBox 11"/>
              <p:cNvSpPr txBox="1">
                <a:spLocks noRot="1" noChangeAspect="1" noMove="1" noResize="1" noEditPoints="1" noAdjustHandles="1" noChangeArrowheads="1" noChangeShapeType="1" noTextEdit="1"/>
              </p:cNvSpPr>
              <p:nvPr/>
            </p:nvSpPr>
            <p:spPr>
              <a:xfrm>
                <a:off x="5263290" y="6183137"/>
                <a:ext cx="1766630" cy="646331"/>
              </a:xfrm>
              <a:prstGeom prst="rect">
                <a:avLst/>
              </a:prstGeom>
              <a:blipFill rotWithShape="1">
                <a:blip r:embed="rId6"/>
                <a:stretch>
                  <a:fillRect b="-66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38405" y="1316725"/>
                <a:ext cx="3266230" cy="3563861"/>
              </a:xfrm>
              <a:prstGeom prst="rect">
                <a:avLst/>
              </a:prstGeom>
            </p:spPr>
            <p:txBody>
              <a:bodyPr wrap="square">
                <a:spAutoFit/>
              </a:bodyPr>
              <a:lstStyle/>
              <a:p>
                <a:pPr marL="177800" indent="-177800">
                  <a:buFont typeface="Arial" panose="020B0604020202020204" pitchFamily="34" charset="0"/>
                  <a:buChar char="•"/>
                </a:pPr>
                <a:r>
                  <a:rPr lang="en-US" sz="1400" dirty="0" smtClean="0"/>
                  <a:t>Multiple disconnected regions of the same phase may appear during optimization.</a:t>
                </a:r>
              </a:p>
              <a:p>
                <a:pPr marL="177800" indent="-177800">
                  <a:buFont typeface="Arial" panose="020B0604020202020204" pitchFamily="34" charset="0"/>
                  <a:buChar char="•"/>
                </a:pPr>
                <a:r>
                  <a:rPr lang="en-US" sz="1400" b="1" dirty="0" smtClean="0"/>
                  <a:t>Approach</a:t>
                </a:r>
                <a:r>
                  <a:rPr lang="en-US" sz="1400" dirty="0" smtClean="0"/>
                  <a:t>:</a:t>
                </a:r>
              </a:p>
              <a:p>
                <a:pPr marL="346075" lvl="1" indent="-179388">
                  <a:buFont typeface="Arial" panose="020B0604020202020204" pitchFamily="34" charset="0"/>
                  <a:buChar char="•"/>
                </a:pPr>
                <a:r>
                  <a:rPr lang="en-US" sz="1400" dirty="0" smtClean="0"/>
                  <a:t>Augments the standard function space with additional “enriched” degrees-of-freedom.</a:t>
                </a:r>
              </a:p>
              <a:p>
                <a:pPr marL="346075" lvl="1" indent="-179388">
                  <a:buFont typeface="Arial" panose="020B0604020202020204" pitchFamily="34" charset="0"/>
                  <a:buChar char="•"/>
                </a:pPr>
                <a:r>
                  <a:rPr lang="en-US" sz="1400" dirty="0" smtClean="0"/>
                  <a:t>Heaviside enrichment formulation of </a:t>
                </a:r>
                <a:r>
                  <a:rPr lang="en-US" sz="1400" dirty="0" err="1" smtClean="0"/>
                  <a:t>Hansbo</a:t>
                </a:r>
                <a:r>
                  <a:rPr lang="en-US" sz="1400" dirty="0" smtClean="0"/>
                  <a:t> and </a:t>
                </a:r>
                <a:r>
                  <a:rPr lang="en-US" sz="1400" dirty="0" err="1" smtClean="0"/>
                  <a:t>Hansbo</a:t>
                </a:r>
                <a:r>
                  <a:rPr lang="en-US" sz="1400" dirty="0"/>
                  <a:t> </a:t>
                </a:r>
                <a:r>
                  <a:rPr lang="en-US" sz="1400" dirty="0" smtClean="0"/>
                  <a:t>(2004).</a:t>
                </a:r>
              </a:p>
              <a:p>
                <a:endParaRPr lang="en-US" sz="1400" dirty="0" smtClean="0"/>
              </a:p>
              <a:p>
                <a:pPr marL="4763" lvl="1">
                  <a:buNone/>
                </a:pPr>
                <a14:m>
                  <m:oMathPara xmlns:m="http://schemas.openxmlformats.org/officeDocument/2006/math">
                    <m:oMathParaPr>
                      <m:jc m:val="left"/>
                    </m:oMathParaPr>
                    <m:oMath xmlns:m="http://schemas.openxmlformats.org/officeDocument/2006/math">
                      <m:r>
                        <a:rPr lang="en-US" sz="1400" b="1">
                          <a:latin typeface="Cambria Math"/>
                        </a:rPr>
                        <m:t>𝐮</m:t>
                      </m:r>
                      <m:d>
                        <m:dPr>
                          <m:ctrlPr>
                            <a:rPr lang="en-US" sz="1400" b="1" i="1">
                              <a:latin typeface="Cambria Math"/>
                            </a:rPr>
                          </m:ctrlPr>
                        </m:dPr>
                        <m:e>
                          <m:r>
                            <a:rPr lang="en-US" sz="1400" b="1">
                              <a:latin typeface="Cambria Math"/>
                            </a:rPr>
                            <m:t>𝐱</m:t>
                          </m:r>
                        </m:e>
                      </m:d>
                      <m:r>
                        <a:rPr lang="en-US" sz="1400" b="1" i="1">
                          <a:latin typeface="Cambria Math"/>
                        </a:rPr>
                        <m:t>=</m:t>
                      </m:r>
                      <m:nary>
                        <m:naryPr>
                          <m:chr m:val="∑"/>
                          <m:ctrlPr>
                            <a:rPr lang="en-US" sz="1400" i="1">
                              <a:latin typeface="Cambria Math"/>
                            </a:rPr>
                          </m:ctrlPr>
                        </m:naryPr>
                        <m:sub>
                          <m:r>
                            <a:rPr lang="en-US" sz="1400" b="0" i="1" smtClean="0">
                              <a:latin typeface="Cambria Math"/>
                            </a:rPr>
                            <m:t>𝑚</m:t>
                          </m:r>
                          <m:r>
                            <a:rPr lang="en-US" sz="1400" i="1">
                              <a:latin typeface="Cambria Math"/>
                            </a:rPr>
                            <m:t>=1</m:t>
                          </m:r>
                        </m:sub>
                        <m:sup>
                          <m:r>
                            <a:rPr lang="en-US" sz="1400" i="1">
                              <a:latin typeface="Cambria Math"/>
                            </a:rPr>
                            <m:t>𝑀</m:t>
                          </m:r>
                        </m:sup>
                        <m:e>
                          <m:d>
                            <m:dPr>
                              <m:ctrlPr>
                                <a:rPr lang="en-US" sz="1400" i="1">
                                  <a:latin typeface="Cambria Math"/>
                                </a:rPr>
                              </m:ctrlPr>
                            </m:dPr>
                            <m:e>
                              <m:r>
                                <a:rPr lang="en-US" sz="1400" i="1">
                                  <a:latin typeface="Cambria Math"/>
                                </a:rPr>
                                <m:t>𝐻</m:t>
                              </m:r>
                              <m:d>
                                <m:dPr>
                                  <m:ctrlPr>
                                    <a:rPr lang="en-US" sz="1400" i="1">
                                      <a:latin typeface="Cambria Math"/>
                                    </a:rPr>
                                  </m:ctrlPr>
                                </m:dPr>
                                <m:e>
                                  <m:r>
                                    <a:rPr lang="en-US" sz="1400" i="1">
                                      <a:latin typeface="Cambria Math"/>
                                    </a:rPr>
                                    <m:t>−</m:t>
                                  </m:r>
                                  <m:r>
                                    <a:rPr lang="en-US" sz="1400" i="1">
                                      <a:latin typeface="Cambria Math"/>
                                      <a:ea typeface="Cambria Math"/>
                                    </a:rPr>
                                    <m:t>𝜙</m:t>
                                  </m:r>
                                </m:e>
                              </m:d>
                              <m:nary>
                                <m:naryPr>
                                  <m:chr m:val="∑"/>
                                  <m:ctrlPr>
                                    <a:rPr lang="en-US" sz="1400" i="1">
                                      <a:latin typeface="Cambria Math"/>
                                    </a:rPr>
                                  </m:ctrlPr>
                                </m:naryPr>
                                <m:sub>
                                  <m:r>
                                    <m:rPr>
                                      <m:brk m:alnAt="23"/>
                                    </m:rPr>
                                    <a:rPr lang="en-US" sz="1400" i="1">
                                      <a:latin typeface="Cambria Math"/>
                                    </a:rPr>
                                    <m:t>𝑖</m:t>
                                  </m:r>
                                  <m:r>
                                    <a:rPr lang="en-US" sz="1400" i="1">
                                      <a:latin typeface="Cambria Math"/>
                                    </a:rPr>
                                    <m:t>=1</m:t>
                                  </m:r>
                                </m:sub>
                                <m:sup>
                                  <m:r>
                                    <a:rPr lang="en-US" sz="1400" i="1">
                                      <a:latin typeface="Cambria Math"/>
                                    </a:rPr>
                                    <m:t>𝑛</m:t>
                                  </m:r>
                                </m:sup>
                                <m:e>
                                  <m:sSub>
                                    <m:sSubPr>
                                      <m:ctrlPr>
                                        <a:rPr lang="en-US" sz="1400" i="1">
                                          <a:latin typeface="Cambria Math"/>
                                        </a:rPr>
                                      </m:ctrlPr>
                                    </m:sSubPr>
                                    <m:e>
                                      <m:r>
                                        <a:rPr lang="en-US" sz="1400" b="1">
                                          <a:latin typeface="Cambria Math"/>
                                        </a:rPr>
                                        <m:t>𝐍</m:t>
                                      </m:r>
                                    </m:e>
                                    <m:sub>
                                      <m:r>
                                        <a:rPr lang="en-US" sz="1400" i="1">
                                          <a:latin typeface="Cambria Math"/>
                                        </a:rPr>
                                        <m:t>𝑖</m:t>
                                      </m:r>
                                    </m:sub>
                                  </m:sSub>
                                  <m:sSubSup>
                                    <m:sSubSupPr>
                                      <m:ctrlPr>
                                        <a:rPr lang="en-US" sz="1400" i="1">
                                          <a:latin typeface="Cambria Math"/>
                                        </a:rPr>
                                      </m:ctrlPr>
                                    </m:sSubSupPr>
                                    <m:e>
                                      <m:r>
                                        <a:rPr lang="en-US" sz="1400" b="1">
                                          <a:latin typeface="Cambria Math"/>
                                        </a:rPr>
                                        <m:t>𝐮</m:t>
                                      </m:r>
                                    </m:e>
                                    <m:sub>
                                      <m:r>
                                        <a:rPr lang="en-US" sz="1400" i="1">
                                          <a:latin typeface="Cambria Math"/>
                                        </a:rPr>
                                        <m:t>𝑖</m:t>
                                      </m:r>
                                      <m:r>
                                        <a:rPr lang="en-US" sz="1400" i="1">
                                          <a:latin typeface="Cambria Math"/>
                                        </a:rPr>
                                        <m:t>,</m:t>
                                      </m:r>
                                      <m:r>
                                        <a:rPr lang="en-US" sz="1400" i="1">
                                          <a:latin typeface="Cambria Math"/>
                                        </a:rPr>
                                        <m:t>𝑚</m:t>
                                      </m:r>
                                    </m:sub>
                                    <m:sup>
                                      <m:r>
                                        <a:rPr lang="en-US" sz="1400" i="1">
                                          <a:latin typeface="Cambria Math"/>
                                        </a:rPr>
                                        <m:t>𝐴</m:t>
                                      </m:r>
                                    </m:sup>
                                  </m:sSubSup>
                                </m:e>
                              </m:nary>
                              <m:r>
                                <a:rPr lang="en-US" sz="1400" i="1">
                                  <a:latin typeface="Cambria Math"/>
                                </a:rPr>
                                <m:t>+</m:t>
                              </m:r>
                              <m:r>
                                <a:rPr lang="en-US" sz="1400" i="1">
                                  <a:latin typeface="Cambria Math"/>
                                </a:rPr>
                                <m:t>𝐻</m:t>
                              </m:r>
                              <m:d>
                                <m:dPr>
                                  <m:ctrlPr>
                                    <a:rPr lang="en-US" sz="1400" i="1">
                                      <a:latin typeface="Cambria Math"/>
                                    </a:rPr>
                                  </m:ctrlPr>
                                </m:dPr>
                                <m:e>
                                  <m:r>
                                    <a:rPr lang="en-US" sz="1400" i="1">
                                      <a:latin typeface="Cambria Math"/>
                                      <a:ea typeface="Cambria Math"/>
                                    </a:rPr>
                                    <m:t>𝜙</m:t>
                                  </m:r>
                                </m:e>
                              </m:d>
                              <m:nary>
                                <m:naryPr>
                                  <m:chr m:val="∑"/>
                                  <m:ctrlPr>
                                    <a:rPr lang="en-US" sz="1400" i="1">
                                      <a:latin typeface="Cambria Math"/>
                                    </a:rPr>
                                  </m:ctrlPr>
                                </m:naryPr>
                                <m:sub>
                                  <m:r>
                                    <m:rPr>
                                      <m:brk m:alnAt="23"/>
                                    </m:rPr>
                                    <a:rPr lang="en-US" sz="1400" i="1">
                                      <a:latin typeface="Cambria Math"/>
                                    </a:rPr>
                                    <m:t>𝑖</m:t>
                                  </m:r>
                                  <m:r>
                                    <a:rPr lang="en-US" sz="1400" i="1">
                                      <a:latin typeface="Cambria Math"/>
                                    </a:rPr>
                                    <m:t>=1</m:t>
                                  </m:r>
                                </m:sub>
                                <m:sup>
                                  <m:r>
                                    <a:rPr lang="en-US" sz="1400" i="1">
                                      <a:latin typeface="Cambria Math"/>
                                    </a:rPr>
                                    <m:t>𝑛</m:t>
                                  </m:r>
                                </m:sup>
                                <m:e>
                                  <m:sSub>
                                    <m:sSubPr>
                                      <m:ctrlPr>
                                        <a:rPr lang="en-US" sz="1400" i="1">
                                          <a:latin typeface="Cambria Math"/>
                                        </a:rPr>
                                      </m:ctrlPr>
                                    </m:sSubPr>
                                    <m:e>
                                      <m:r>
                                        <a:rPr lang="en-US" sz="1400" b="1">
                                          <a:latin typeface="Cambria Math"/>
                                        </a:rPr>
                                        <m:t>𝐍</m:t>
                                      </m:r>
                                    </m:e>
                                    <m:sub>
                                      <m:r>
                                        <a:rPr lang="en-US" sz="1400" i="1">
                                          <a:latin typeface="Cambria Math"/>
                                        </a:rPr>
                                        <m:t>𝑖</m:t>
                                      </m:r>
                                    </m:sub>
                                  </m:sSub>
                                  <m:sSubSup>
                                    <m:sSubSupPr>
                                      <m:ctrlPr>
                                        <a:rPr lang="en-US" sz="1400" i="1">
                                          <a:latin typeface="Cambria Math"/>
                                        </a:rPr>
                                      </m:ctrlPr>
                                    </m:sSubSupPr>
                                    <m:e>
                                      <m:r>
                                        <a:rPr lang="en-US" sz="1400" b="1">
                                          <a:latin typeface="Cambria Math"/>
                                        </a:rPr>
                                        <m:t>𝐮</m:t>
                                      </m:r>
                                    </m:e>
                                    <m:sub>
                                      <m:r>
                                        <a:rPr lang="en-US" sz="1400" i="1">
                                          <a:latin typeface="Cambria Math"/>
                                        </a:rPr>
                                        <m:t>𝑖</m:t>
                                      </m:r>
                                      <m:r>
                                        <a:rPr lang="en-US" sz="1400" i="1">
                                          <a:latin typeface="Cambria Math"/>
                                        </a:rPr>
                                        <m:t>,</m:t>
                                      </m:r>
                                      <m:r>
                                        <a:rPr lang="en-US" sz="1400" i="1">
                                          <a:latin typeface="Cambria Math"/>
                                        </a:rPr>
                                        <m:t>𝑚</m:t>
                                      </m:r>
                                    </m:sub>
                                    <m:sup>
                                      <m:r>
                                        <a:rPr lang="en-US" sz="1400" i="1">
                                          <a:latin typeface="Cambria Math"/>
                                        </a:rPr>
                                        <m:t>𝐵</m:t>
                                      </m:r>
                                    </m:sup>
                                  </m:sSubSup>
                                </m:e>
                              </m:nary>
                            </m:e>
                          </m:d>
                        </m:e>
                      </m:nary>
                    </m:oMath>
                  </m:oMathPara>
                </a14:m>
                <a:endParaRPr lang="en-US" sz="1400" dirty="0" smtClean="0"/>
              </a:p>
              <a:p>
                <a:pPr marL="400050" lvl="1" indent="0">
                  <a:buNone/>
                </a:pPr>
                <a:endParaRPr lang="en-US" sz="800" dirty="0" smtClean="0"/>
              </a:p>
            </p:txBody>
          </p:sp>
        </mc:Choice>
        <mc:Fallback xmlns="">
          <p:sp>
            <p:nvSpPr>
              <p:cNvPr id="18" name="Rectangle 17"/>
              <p:cNvSpPr>
                <a:spLocks noRot="1" noChangeAspect="1" noMove="1" noResize="1" noEditPoints="1" noAdjustHandles="1" noChangeArrowheads="1" noChangeShapeType="1" noTextEdit="1"/>
              </p:cNvSpPr>
              <p:nvPr/>
            </p:nvSpPr>
            <p:spPr>
              <a:xfrm>
                <a:off x="38405" y="1316725"/>
                <a:ext cx="3266230" cy="3563861"/>
              </a:xfrm>
              <a:prstGeom prst="rect">
                <a:avLst/>
              </a:prstGeom>
              <a:blipFill rotWithShape="1">
                <a:blip r:embed="rId7"/>
                <a:stretch>
                  <a:fillRect l="-187" t="-342" r="-13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9" name="Table 18"/>
              <p:cNvGraphicFramePr>
                <a:graphicFrameLocks noGrp="1"/>
              </p:cNvGraphicFramePr>
              <p:nvPr>
                <p:extLst>
                  <p:ext uri="{D42A27DB-BD31-4B8C-83A1-F6EECF244321}">
                    <p14:modId xmlns:p14="http://schemas.microsoft.com/office/powerpoint/2010/main" val="2233718716"/>
                  </p:ext>
                </p:extLst>
              </p:nvPr>
            </p:nvGraphicFramePr>
            <p:xfrm>
              <a:off x="40210" y="5203575"/>
              <a:ext cx="3535063" cy="1371600"/>
            </p:xfrm>
            <a:graphic>
              <a:graphicData uri="http://schemas.openxmlformats.org/drawingml/2006/table">
                <a:tbl>
                  <a:tblPr bandRow="1">
                    <a:tableStyleId>{5C22544A-7EE6-4342-B048-85BDC9FD1C3A}</a:tableStyleId>
                  </a:tblPr>
                  <a:tblGrid>
                    <a:gridCol w="828655"/>
                    <a:gridCol w="208280"/>
                    <a:gridCol w="2498128"/>
                  </a:tblGrid>
                  <a:tr h="145675">
                    <a:tc>
                      <a:txBody>
                        <a:bodyPr/>
                        <a:lstStyle/>
                        <a:p>
                          <a:pPr/>
                          <a14:m>
                            <m:oMathPara xmlns:m="http://schemas.openxmlformats.org/officeDocument/2006/math">
                              <m:oMathParaPr>
                                <m:jc m:val="left"/>
                              </m:oMathParaPr>
                              <m:oMath xmlns:m="http://schemas.openxmlformats.org/officeDocument/2006/math">
                                <m:r>
                                  <a:rPr lang="en-US" sz="1200" i="1" dirty="0" smtClean="0">
                                    <a:latin typeface="Cambria Math"/>
                                  </a:rPr>
                                  <m:t>𝑚</m:t>
                                </m:r>
                              </m:oMath>
                            </m:oMathPara>
                          </a14:m>
                          <a:endParaRPr lang="en-US" sz="1200" dirty="0"/>
                        </a:p>
                      </a:txBody>
                      <a:tcPr>
                        <a:noFill/>
                      </a:tcPr>
                    </a:tc>
                    <a:tc>
                      <a:txBody>
                        <a:bodyPr/>
                        <a:lstStyle/>
                        <a:p>
                          <a:r>
                            <a:rPr lang="en-US" sz="1400" dirty="0" smtClean="0"/>
                            <a:t>:</a:t>
                          </a:r>
                          <a:endParaRPr lang="en-US" sz="1400" dirty="0"/>
                        </a:p>
                      </a:txBody>
                      <a:tcPr>
                        <a:noFill/>
                      </a:tcPr>
                    </a:tc>
                    <a:tc>
                      <a:txBody>
                        <a:bodyPr/>
                        <a:lstStyle/>
                        <a:p>
                          <a:r>
                            <a:rPr lang="en-US" sz="1200" dirty="0" smtClean="0"/>
                            <a:t>Enrichment level.</a:t>
                          </a:r>
                          <a:endParaRPr lang="en-US" sz="1200" dirty="0"/>
                        </a:p>
                      </a:txBody>
                      <a:tcPr>
                        <a:noFill/>
                      </a:tcPr>
                    </a:tc>
                  </a:tr>
                  <a:tr h="0">
                    <a:tc>
                      <a:txBody>
                        <a:bodyPr/>
                        <a:lstStyle/>
                        <a:p>
                          <a:pPr/>
                          <a14:m>
                            <m:oMathPara xmlns:m="http://schemas.openxmlformats.org/officeDocument/2006/math">
                              <m:oMathParaPr>
                                <m:jc m:val="left"/>
                              </m:oMathParaPr>
                              <m:oMath xmlns:m="http://schemas.openxmlformats.org/officeDocument/2006/math">
                                <m:r>
                                  <a:rPr lang="en-US" sz="1200" i="1" dirty="0" smtClean="0">
                                    <a:latin typeface="Cambria Math"/>
                                  </a:rPr>
                                  <m:t>𝑀</m:t>
                                </m:r>
                              </m:oMath>
                            </m:oMathPara>
                          </a14:m>
                          <a:endParaRPr lang="en-US" sz="1200" dirty="0"/>
                        </a:p>
                      </a:txBody>
                      <a:tcPr>
                        <a:noFill/>
                      </a:tcPr>
                    </a:tc>
                    <a:tc>
                      <a:txBody>
                        <a:bodyPr/>
                        <a:lstStyle/>
                        <a:p>
                          <a:r>
                            <a:rPr lang="en-US" sz="1400" dirty="0" smtClean="0"/>
                            <a:t>:</a:t>
                          </a:r>
                          <a:endParaRPr lang="en-US" sz="1400" dirty="0"/>
                        </a:p>
                      </a:txBody>
                      <a:tcPr>
                        <a:noFill/>
                      </a:tcPr>
                    </a:tc>
                    <a:tc>
                      <a:txBody>
                        <a:bodyPr/>
                        <a:lstStyle/>
                        <a:p>
                          <a:r>
                            <a:rPr lang="en-US" sz="1200" dirty="0" smtClean="0"/>
                            <a:t>Maximum number of enrichment levels</a:t>
                          </a:r>
                          <a:r>
                            <a:rPr lang="en-US" sz="1200" baseline="0" dirty="0" smtClean="0"/>
                            <a:t> for each phase.</a:t>
                          </a:r>
                          <a:endParaRPr lang="en-US" sz="1200" dirty="0"/>
                        </a:p>
                      </a:txBody>
                      <a:tcPr>
                        <a:noFill/>
                      </a:tcPr>
                    </a:tc>
                  </a:tr>
                  <a:tr h="0">
                    <a:tc>
                      <a:txBody>
                        <a:bodyPr/>
                        <a:lstStyle/>
                        <a:p>
                          <a:pPr/>
                          <a14:m>
                            <m:oMathPara xmlns:m="http://schemas.openxmlformats.org/officeDocument/2006/math">
                              <m:oMathParaPr>
                                <m:jc m:val="left"/>
                              </m:oMathParaPr>
                              <m:oMath xmlns:m="http://schemas.openxmlformats.org/officeDocument/2006/math">
                                <m:sSubSup>
                                  <m:sSubSupPr>
                                    <m:ctrlPr>
                                      <a:rPr lang="en-US" sz="1200" i="1" smtClean="0">
                                        <a:latin typeface="Cambria Math"/>
                                      </a:rPr>
                                    </m:ctrlPr>
                                  </m:sSubSupPr>
                                  <m:e>
                                    <m:r>
                                      <a:rPr lang="en-US" sz="1200" b="1" i="0" smtClean="0">
                                        <a:latin typeface="Cambria Math"/>
                                      </a:rPr>
                                      <m:t>𝐮</m:t>
                                    </m:r>
                                  </m:e>
                                  <m:sub>
                                    <m:r>
                                      <a:rPr lang="en-US" sz="1200" b="0" i="1" smtClean="0">
                                        <a:latin typeface="Cambria Math"/>
                                      </a:rPr>
                                      <m:t>𝑖</m:t>
                                    </m:r>
                                    <m:r>
                                      <a:rPr lang="en-US" sz="1200" b="0" i="1" smtClean="0">
                                        <a:latin typeface="Cambria Math"/>
                                      </a:rPr>
                                      <m:t>,</m:t>
                                    </m:r>
                                    <m:r>
                                      <a:rPr lang="en-US" sz="1200" b="0" i="1" smtClean="0">
                                        <a:latin typeface="Cambria Math"/>
                                      </a:rPr>
                                      <m:t>𝑚</m:t>
                                    </m:r>
                                  </m:sub>
                                  <m:sup>
                                    <m:r>
                                      <a:rPr lang="en-US" sz="1200" b="0" i="1" smtClean="0">
                                        <a:latin typeface="Cambria Math"/>
                                      </a:rPr>
                                      <m:t>𝑙</m:t>
                                    </m:r>
                                  </m:sup>
                                </m:sSubSup>
                              </m:oMath>
                            </m:oMathPara>
                          </a14:m>
                          <a:endParaRPr lang="en-US" sz="1200" dirty="0"/>
                        </a:p>
                      </a:txBody>
                      <a:tcPr>
                        <a:noFill/>
                      </a:tcPr>
                    </a:tc>
                    <a:tc>
                      <a:txBody>
                        <a:bodyPr/>
                        <a:lstStyle/>
                        <a:p>
                          <a:r>
                            <a:rPr lang="en-US" sz="1400" dirty="0" smtClean="0"/>
                            <a:t>:</a:t>
                          </a:r>
                          <a:endParaRPr lang="en-US" sz="1400" dirty="0"/>
                        </a:p>
                      </a:txBody>
                      <a:tcPr>
                        <a:noFill/>
                      </a:tcPr>
                    </a:tc>
                    <a:tc>
                      <a:txBody>
                        <a:bodyPr/>
                        <a:lstStyle/>
                        <a:p>
                          <a:r>
                            <a:rPr lang="en-US" sz="1200" dirty="0" smtClean="0"/>
                            <a:t>Vector of degrees-of-freedom.</a:t>
                          </a:r>
                          <a:endParaRPr lang="en-US" sz="1200" dirty="0"/>
                        </a:p>
                      </a:txBody>
                      <a:tcPr>
                        <a:noFill/>
                      </a:tcPr>
                    </a:tc>
                  </a:tr>
                  <a:tr h="298738">
                    <a:tc>
                      <a:txBody>
                        <a:bodyPr/>
                        <a:lstStyle/>
                        <a:p>
                          <a:pPr/>
                          <a14:m>
                            <m:oMathPara xmlns:m="http://schemas.openxmlformats.org/officeDocument/2006/math">
                              <m:oMathParaPr>
                                <m:jc m:val="left"/>
                              </m:oMathParaPr>
                              <m:oMath xmlns:m="http://schemas.openxmlformats.org/officeDocument/2006/math">
                                <m:r>
                                  <a:rPr lang="en-US" sz="1200" i="1" dirty="0" smtClean="0">
                                    <a:latin typeface="Cambria Math"/>
                                  </a:rPr>
                                  <m:t>𝑙</m:t>
                                </m:r>
                                <m:r>
                                  <a:rPr lang="en-US" sz="1200" i="1" dirty="0" smtClean="0">
                                    <a:latin typeface="Cambria Math"/>
                                  </a:rPr>
                                  <m:t>=[</m:t>
                                </m:r>
                                <m:r>
                                  <a:rPr lang="en-US" sz="1200" i="1" dirty="0" smtClean="0">
                                    <a:latin typeface="Cambria Math"/>
                                  </a:rPr>
                                  <m:t>𝐴</m:t>
                                </m:r>
                                <m:r>
                                  <a:rPr lang="en-US" sz="1200" i="1" dirty="0" smtClean="0">
                                    <a:latin typeface="Cambria Math"/>
                                  </a:rPr>
                                  <m:t>,</m:t>
                                </m:r>
                                <m:r>
                                  <a:rPr lang="en-US" sz="1200" i="1" dirty="0" smtClean="0">
                                    <a:latin typeface="Cambria Math"/>
                                  </a:rPr>
                                  <m:t>𝐵</m:t>
                                </m:r>
                                <m:r>
                                  <a:rPr lang="en-US" sz="1200" i="1" dirty="0" smtClean="0">
                                    <a:latin typeface="Cambria Math"/>
                                  </a:rPr>
                                  <m:t>]</m:t>
                                </m:r>
                              </m:oMath>
                            </m:oMathPara>
                          </a14:m>
                          <a:endParaRPr lang="en-US" sz="1200" dirty="0"/>
                        </a:p>
                      </a:txBody>
                      <a:tcPr>
                        <a:noFill/>
                      </a:tcPr>
                    </a:tc>
                    <a:tc>
                      <a:txBody>
                        <a:bodyPr/>
                        <a:lstStyle/>
                        <a:p>
                          <a:r>
                            <a:rPr lang="en-US" sz="1400" dirty="0" smtClean="0"/>
                            <a:t>:</a:t>
                          </a:r>
                          <a:endParaRPr lang="en-US" sz="1400" dirty="0"/>
                        </a:p>
                      </a:txBody>
                      <a:tcPr>
                        <a:noFill/>
                      </a:tcPr>
                    </a:tc>
                    <a:tc>
                      <a:txBody>
                        <a:bodyPr/>
                        <a:lstStyle/>
                        <a:p>
                          <a:r>
                            <a:rPr lang="en-US" sz="1200" dirty="0" smtClean="0"/>
                            <a:t>Phase region.</a:t>
                          </a:r>
                          <a:endParaRPr lang="en-US" sz="1200" dirty="0"/>
                        </a:p>
                      </a:txBody>
                      <a:tcPr>
                        <a:noFill/>
                      </a:tcPr>
                    </a:tc>
                  </a:tr>
                </a:tbl>
              </a:graphicData>
            </a:graphic>
          </p:graphicFrame>
        </mc:Choice>
        <mc:Fallback xmlns="">
          <p:graphicFrame>
            <p:nvGraphicFramePr>
              <p:cNvPr id="19" name="Table 18"/>
              <p:cNvGraphicFramePr>
                <a:graphicFrameLocks noGrp="1"/>
              </p:cNvGraphicFramePr>
              <p:nvPr>
                <p:extLst>
                  <p:ext uri="{D42A27DB-BD31-4B8C-83A1-F6EECF244321}">
                    <p14:modId xmlns:p14="http://schemas.microsoft.com/office/powerpoint/2010/main" val="697190065"/>
                  </p:ext>
                </p:extLst>
              </p:nvPr>
            </p:nvGraphicFramePr>
            <p:xfrm>
              <a:off x="40210" y="5203575"/>
              <a:ext cx="3535063" cy="1371600"/>
            </p:xfrm>
            <a:graphic>
              <a:graphicData uri="http://schemas.openxmlformats.org/drawingml/2006/table">
                <a:tbl>
                  <a:tblPr bandRow="1">
                    <a:tableStyleId>{5C22544A-7EE6-4342-B048-85BDC9FD1C3A}</a:tableStyleId>
                  </a:tblPr>
                  <a:tblGrid>
                    <a:gridCol w="828655"/>
                    <a:gridCol w="208280"/>
                    <a:gridCol w="2498128"/>
                  </a:tblGrid>
                  <a:tr h="304800">
                    <a:tc>
                      <a:txBody>
                        <a:bodyPr/>
                        <a:lstStyle/>
                        <a:p>
                          <a:endParaRPr lang="en-US"/>
                        </a:p>
                      </a:txBody>
                      <a:tcPr>
                        <a:blipFill rotWithShape="1">
                          <a:blip r:embed="rId8"/>
                          <a:stretch>
                            <a:fillRect l="-735" t="-4000" r="-326471" b="-368000"/>
                          </a:stretch>
                        </a:blipFill>
                      </a:tcPr>
                    </a:tc>
                    <a:tc>
                      <a:txBody>
                        <a:bodyPr/>
                        <a:lstStyle/>
                        <a:p>
                          <a:r>
                            <a:rPr lang="en-US" sz="1400" dirty="0" smtClean="0"/>
                            <a:t>:</a:t>
                          </a:r>
                          <a:endParaRPr lang="en-US" sz="1400" dirty="0"/>
                        </a:p>
                      </a:txBody>
                      <a:tcPr>
                        <a:noFill/>
                      </a:tcPr>
                    </a:tc>
                    <a:tc>
                      <a:txBody>
                        <a:bodyPr/>
                        <a:lstStyle/>
                        <a:p>
                          <a:r>
                            <a:rPr lang="en-US" sz="1200" dirty="0" smtClean="0"/>
                            <a:t>Enrichment level.</a:t>
                          </a:r>
                          <a:endParaRPr lang="en-US" sz="1200" dirty="0"/>
                        </a:p>
                      </a:txBody>
                      <a:tcPr>
                        <a:noFill/>
                      </a:tcPr>
                    </a:tc>
                  </a:tr>
                  <a:tr h="457200">
                    <a:tc>
                      <a:txBody>
                        <a:bodyPr/>
                        <a:lstStyle/>
                        <a:p>
                          <a:endParaRPr lang="en-US"/>
                        </a:p>
                      </a:txBody>
                      <a:tcPr>
                        <a:blipFill rotWithShape="1">
                          <a:blip r:embed="rId8"/>
                          <a:stretch>
                            <a:fillRect l="-735" t="-69333" r="-326471" b="-145333"/>
                          </a:stretch>
                        </a:blipFill>
                      </a:tcPr>
                    </a:tc>
                    <a:tc>
                      <a:txBody>
                        <a:bodyPr/>
                        <a:lstStyle/>
                        <a:p>
                          <a:r>
                            <a:rPr lang="en-US" sz="1400" dirty="0" smtClean="0"/>
                            <a:t>:</a:t>
                          </a:r>
                          <a:endParaRPr lang="en-US" sz="1400" dirty="0"/>
                        </a:p>
                      </a:txBody>
                      <a:tcPr>
                        <a:noFill/>
                      </a:tcPr>
                    </a:tc>
                    <a:tc>
                      <a:txBody>
                        <a:bodyPr/>
                        <a:lstStyle/>
                        <a:p>
                          <a:r>
                            <a:rPr lang="en-US" sz="1200" dirty="0" smtClean="0"/>
                            <a:t>Maximum number of enrichment levels</a:t>
                          </a:r>
                          <a:r>
                            <a:rPr lang="en-US" sz="1200" baseline="0" dirty="0" smtClean="0"/>
                            <a:t> for each phase.</a:t>
                          </a:r>
                          <a:endParaRPr lang="en-US" sz="1200" dirty="0"/>
                        </a:p>
                      </a:txBody>
                      <a:tcPr>
                        <a:noFill/>
                      </a:tcPr>
                    </a:tc>
                  </a:tr>
                  <a:tr h="304800">
                    <a:tc>
                      <a:txBody>
                        <a:bodyPr/>
                        <a:lstStyle/>
                        <a:p>
                          <a:endParaRPr lang="en-US"/>
                        </a:p>
                      </a:txBody>
                      <a:tcPr>
                        <a:blipFill rotWithShape="1">
                          <a:blip r:embed="rId8"/>
                          <a:stretch>
                            <a:fillRect l="-735" t="-254000" r="-326471" b="-118000"/>
                          </a:stretch>
                        </a:blipFill>
                      </a:tcPr>
                    </a:tc>
                    <a:tc>
                      <a:txBody>
                        <a:bodyPr/>
                        <a:lstStyle/>
                        <a:p>
                          <a:r>
                            <a:rPr lang="en-US" sz="1400" dirty="0" smtClean="0"/>
                            <a:t>:</a:t>
                          </a:r>
                          <a:endParaRPr lang="en-US" sz="1400" dirty="0"/>
                        </a:p>
                      </a:txBody>
                      <a:tcPr>
                        <a:noFill/>
                      </a:tcPr>
                    </a:tc>
                    <a:tc>
                      <a:txBody>
                        <a:bodyPr/>
                        <a:lstStyle/>
                        <a:p>
                          <a:r>
                            <a:rPr lang="en-US" sz="1200" dirty="0" smtClean="0"/>
                            <a:t>Vector of degrees-of-freedom.</a:t>
                          </a:r>
                          <a:endParaRPr lang="en-US" sz="1200" dirty="0"/>
                        </a:p>
                      </a:txBody>
                      <a:tcPr>
                        <a:noFill/>
                      </a:tcPr>
                    </a:tc>
                  </a:tr>
                  <a:tr h="304800">
                    <a:tc>
                      <a:txBody>
                        <a:bodyPr/>
                        <a:lstStyle/>
                        <a:p>
                          <a:endParaRPr lang="en-US"/>
                        </a:p>
                      </a:txBody>
                      <a:tcPr>
                        <a:blipFill rotWithShape="1">
                          <a:blip r:embed="rId8"/>
                          <a:stretch>
                            <a:fillRect l="-735" t="-354000" r="-326471" b="-18000"/>
                          </a:stretch>
                        </a:blipFill>
                      </a:tcPr>
                    </a:tc>
                    <a:tc>
                      <a:txBody>
                        <a:bodyPr/>
                        <a:lstStyle/>
                        <a:p>
                          <a:r>
                            <a:rPr lang="en-US" sz="1400" dirty="0" smtClean="0"/>
                            <a:t>:</a:t>
                          </a:r>
                          <a:endParaRPr lang="en-US" sz="1400" dirty="0"/>
                        </a:p>
                      </a:txBody>
                      <a:tcPr>
                        <a:noFill/>
                      </a:tcPr>
                    </a:tc>
                    <a:tc>
                      <a:txBody>
                        <a:bodyPr/>
                        <a:lstStyle/>
                        <a:p>
                          <a:r>
                            <a:rPr lang="en-US" sz="1200" dirty="0" smtClean="0"/>
                            <a:t>Phase region.</a:t>
                          </a:r>
                          <a:endParaRPr lang="en-US" sz="1200" dirty="0"/>
                        </a:p>
                      </a:txBody>
                      <a:tcPr>
                        <a:noFill/>
                      </a:tcPr>
                    </a:tc>
                  </a:tr>
                </a:tbl>
              </a:graphicData>
            </a:graphic>
          </p:graphicFrame>
        </mc:Fallback>
      </mc:AlternateContent>
    </p:spTree>
    <p:extLst>
      <p:ext uri="{BB962C8B-B14F-4D97-AF65-F5344CB8AC3E}">
        <p14:creationId xmlns:p14="http://schemas.microsoft.com/office/powerpoint/2010/main" val="366570365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1749" y="4132172"/>
            <a:ext cx="3300572" cy="2258286"/>
          </a:xfrm>
          <a:prstGeom prst="rect">
            <a:avLst/>
          </a:prstGeom>
        </p:spPr>
      </p:pic>
      <p:sp>
        <p:nvSpPr>
          <p:cNvPr id="2" name="Title 1"/>
          <p:cNvSpPr>
            <a:spLocks noGrp="1"/>
          </p:cNvSpPr>
          <p:nvPr>
            <p:ph type="title"/>
          </p:nvPr>
        </p:nvSpPr>
        <p:spPr>
          <a:xfrm>
            <a:off x="461025" y="0"/>
            <a:ext cx="8229600" cy="1143000"/>
          </a:xfrm>
        </p:spPr>
        <p:txBody>
          <a:bodyPr>
            <a:normAutofit/>
          </a:bodyPr>
          <a:lstStyle/>
          <a:p>
            <a:r>
              <a:rPr lang="en-US" sz="3600" b="1" dirty="0" smtClean="0"/>
              <a:t>Issue</a:t>
            </a:r>
            <a:r>
              <a:rPr lang="en-US" sz="3600" dirty="0" smtClean="0"/>
              <a:t>: Ill-conditioned analysis problems</a:t>
            </a:r>
            <a:endParaRPr lang="en-US" sz="3600" dirty="0"/>
          </a:p>
        </p:txBody>
      </p:sp>
      <mc:AlternateContent xmlns:mc="http://schemas.openxmlformats.org/markup-compatibility/2006" xmlns:a14="http://schemas.microsoft.com/office/drawing/2010/main">
        <mc:Choice Requires="a14">
          <p:sp>
            <p:nvSpPr>
              <p:cNvPr id="8" name="Content Placeholder 7"/>
              <p:cNvSpPr>
                <a:spLocks noGrp="1"/>
              </p:cNvSpPr>
              <p:nvPr>
                <p:ph sz="half" idx="2"/>
              </p:nvPr>
            </p:nvSpPr>
            <p:spPr>
              <a:xfrm>
                <a:off x="4648200" y="971080"/>
                <a:ext cx="4038600" cy="2673710"/>
              </a:xfrm>
            </p:spPr>
            <p:txBody>
              <a:bodyPr>
                <a:normAutofit/>
              </a:bodyPr>
              <a:lstStyle/>
              <a:p>
                <a:pPr marL="0" indent="0">
                  <a:buNone/>
                </a:pPr>
                <a:r>
                  <a:rPr lang="en-US" sz="1800" b="1" dirty="0" smtClean="0"/>
                  <a:t>Approach</a:t>
                </a:r>
                <a:r>
                  <a:rPr lang="en-US" sz="1800" dirty="0" smtClean="0"/>
                  <a:t>:</a:t>
                </a:r>
              </a:p>
              <a:p>
                <a:pPr marL="177800" indent="-177800"/>
                <a:r>
                  <a:rPr lang="en-US" sz="1600" dirty="0" smtClean="0"/>
                  <a:t>Balance the influence of all degrees of freedom in the system (Lang et a., 2013).</a:t>
                </a:r>
              </a:p>
              <a:p>
                <a:pPr marL="177800" indent="0">
                  <a:buNone/>
                </a:pPr>
                <a14:m>
                  <m:oMathPara xmlns:m="http://schemas.openxmlformats.org/officeDocument/2006/math">
                    <m:oMathParaPr>
                      <m:jc m:val="left"/>
                    </m:oMathParaPr>
                    <m:oMath xmlns:m="http://schemas.openxmlformats.org/officeDocument/2006/math">
                      <m:sSubSup>
                        <m:sSubSupPr>
                          <m:ctrlPr>
                            <a:rPr lang="en-US" sz="1400" i="1" smtClean="0">
                              <a:latin typeface="Cambria Math"/>
                            </a:rPr>
                          </m:ctrlPr>
                        </m:sSubSupPr>
                        <m:e>
                          <m:r>
                            <a:rPr lang="en-US" sz="1400" b="1" i="0" smtClean="0">
                              <a:latin typeface="Cambria Math"/>
                            </a:rPr>
                            <m:t>𝐓</m:t>
                          </m:r>
                        </m:e>
                        <m:sub>
                          <m:r>
                            <a:rPr lang="en-US" sz="1400" b="0" i="1" smtClean="0">
                              <a:latin typeface="Cambria Math"/>
                            </a:rPr>
                            <m:t>𝑖</m:t>
                          </m:r>
                          <m:r>
                            <a:rPr lang="en-US" sz="1400" b="0" i="1" smtClean="0">
                              <a:latin typeface="Cambria Math"/>
                            </a:rPr>
                            <m:t>,</m:t>
                          </m:r>
                          <m:r>
                            <a:rPr lang="en-US" sz="1400" b="0" i="1" smtClean="0">
                              <a:latin typeface="Cambria Math"/>
                            </a:rPr>
                            <m:t>𝑚</m:t>
                          </m:r>
                        </m:sub>
                        <m:sup>
                          <m:r>
                            <a:rPr lang="en-US" sz="1400" b="0" i="1" smtClean="0">
                              <a:latin typeface="Cambria Math"/>
                            </a:rPr>
                            <m:t>𝑙</m:t>
                          </m:r>
                        </m:sup>
                      </m:sSubSup>
                      <m:r>
                        <a:rPr lang="en-US" sz="1400" b="0" i="1" smtClean="0">
                          <a:latin typeface="Cambria Math"/>
                        </a:rPr>
                        <m:t>=</m:t>
                      </m:r>
                      <m:sSup>
                        <m:sSupPr>
                          <m:ctrlPr>
                            <a:rPr lang="en-US" sz="1400" b="0" i="1" smtClean="0">
                              <a:latin typeface="Cambria Math"/>
                            </a:rPr>
                          </m:ctrlPr>
                        </m:sSupPr>
                        <m:e>
                          <m:d>
                            <m:dPr>
                              <m:ctrlPr>
                                <a:rPr lang="en-US" sz="1400" b="0" i="1" smtClean="0">
                                  <a:latin typeface="Cambria Math"/>
                                </a:rPr>
                              </m:ctrlPr>
                            </m:dPr>
                            <m:e>
                              <m:func>
                                <m:funcPr>
                                  <m:ctrlPr>
                                    <a:rPr lang="en-US" sz="1400" b="0" i="1" smtClean="0">
                                      <a:latin typeface="Cambria Math"/>
                                    </a:rPr>
                                  </m:ctrlPr>
                                </m:funcPr>
                                <m:fName>
                                  <m:limLow>
                                    <m:limLowPr>
                                      <m:ctrlPr>
                                        <a:rPr lang="en-US" sz="1400" b="0" i="1" smtClean="0">
                                          <a:latin typeface="Cambria Math"/>
                                        </a:rPr>
                                      </m:ctrlPr>
                                    </m:limLowPr>
                                    <m:e>
                                      <m:r>
                                        <m:rPr>
                                          <m:sty m:val="p"/>
                                        </m:rPr>
                                        <a:rPr lang="en-US" sz="1400" b="0" i="0" smtClean="0">
                                          <a:latin typeface="Cambria Math"/>
                                        </a:rPr>
                                        <m:t>max</m:t>
                                      </m:r>
                                    </m:e>
                                    <m:lim>
                                      <m:r>
                                        <a:rPr lang="en-US" sz="1400" b="0" i="1" smtClean="0">
                                          <a:latin typeface="Cambria Math"/>
                                        </a:rPr>
                                        <m:t>𝑒</m:t>
                                      </m:r>
                                      <m:r>
                                        <a:rPr lang="en-US" sz="1400" b="0" i="1" smtClean="0">
                                          <a:latin typeface="Cambria Math"/>
                                          <a:ea typeface="Cambria Math"/>
                                        </a:rPr>
                                        <m:t>∈</m:t>
                                      </m:r>
                                      <m:sSub>
                                        <m:sSubPr>
                                          <m:ctrlPr>
                                            <a:rPr lang="en-US" sz="1400" b="0" i="1" smtClean="0">
                                              <a:latin typeface="Cambria Math"/>
                                              <a:ea typeface="Cambria Math"/>
                                            </a:rPr>
                                          </m:ctrlPr>
                                        </m:sSubPr>
                                        <m:e>
                                          <m:r>
                                            <a:rPr lang="en-US" sz="1400" b="0" i="1" smtClean="0">
                                              <a:latin typeface="Cambria Math"/>
                                              <a:ea typeface="Cambria Math"/>
                                            </a:rPr>
                                            <m:t>𝐸</m:t>
                                          </m:r>
                                        </m:e>
                                        <m:sub>
                                          <m:r>
                                            <a:rPr lang="en-US" sz="1400" b="0" i="1" smtClean="0">
                                              <a:latin typeface="Cambria Math"/>
                                              <a:ea typeface="Cambria Math"/>
                                            </a:rPr>
                                            <m:t>𝑖</m:t>
                                          </m:r>
                                        </m:sub>
                                      </m:sSub>
                                    </m:lim>
                                  </m:limLow>
                                </m:fName>
                                <m:e>
                                  <m:f>
                                    <m:fPr>
                                      <m:ctrlPr>
                                        <a:rPr lang="en-US" sz="1400" b="0" i="1" smtClean="0">
                                          <a:latin typeface="Cambria Math"/>
                                        </a:rPr>
                                      </m:ctrlPr>
                                    </m:fPr>
                                    <m:num>
                                      <m:nary>
                                        <m:naryPr>
                                          <m:ctrlPr>
                                            <a:rPr lang="en-US" sz="1400" b="0" i="1" smtClean="0">
                                              <a:latin typeface="Cambria Math"/>
                                            </a:rPr>
                                          </m:ctrlPr>
                                        </m:naryPr>
                                        <m:sub>
                                          <m:sSubSup>
                                            <m:sSubSupPr>
                                              <m:ctrlPr>
                                                <a:rPr lang="en-US" sz="1400" b="0" i="1" smtClean="0">
                                                  <a:latin typeface="Cambria Math"/>
                                                </a:rPr>
                                              </m:ctrlPr>
                                            </m:sSubSupPr>
                                            <m:e>
                                              <m:r>
                                                <m:rPr>
                                                  <m:sty m:val="p"/>
                                                </m:rPr>
                                                <a:rPr lang="el-GR" sz="1400" b="0" i="1" smtClean="0">
                                                  <a:latin typeface="Cambria Math"/>
                                                  <a:ea typeface="Cambria Math"/>
                                                </a:rPr>
                                                <m:t>Ω</m:t>
                                              </m:r>
                                            </m:e>
                                            <m:sub>
                                              <m:r>
                                                <a:rPr lang="en-US" sz="1400" b="0" i="1" smtClean="0">
                                                  <a:latin typeface="Cambria Math"/>
                                                </a:rPr>
                                                <m:t>𝑒</m:t>
                                              </m:r>
                                              <m:r>
                                                <a:rPr lang="en-US" sz="1400" b="0" i="1" smtClean="0">
                                                  <a:latin typeface="Cambria Math"/>
                                                </a:rPr>
                                                <m:t>,</m:t>
                                              </m:r>
                                              <m:r>
                                                <a:rPr lang="en-US" sz="1400" b="0" i="1" smtClean="0">
                                                  <a:latin typeface="Cambria Math"/>
                                                </a:rPr>
                                                <m:t>𝑚</m:t>
                                              </m:r>
                                            </m:sub>
                                            <m:sup>
                                              <m:r>
                                                <a:rPr lang="en-US" sz="1400" b="0" i="1" smtClean="0">
                                                  <a:latin typeface="Cambria Math"/>
                                                </a:rPr>
                                                <m:t>𝑙</m:t>
                                              </m:r>
                                            </m:sup>
                                          </m:sSubSup>
                                        </m:sub>
                                        <m:sup/>
                                        <m:e>
                                          <m:r>
                                            <a:rPr lang="en-US" sz="1400" b="0" i="1" smtClean="0">
                                              <a:latin typeface="Cambria Math"/>
                                              <a:ea typeface="Cambria Math"/>
                                            </a:rPr>
                                            <m:t>𝛻</m:t>
                                          </m:r>
                                          <m:sSub>
                                            <m:sSubPr>
                                              <m:ctrlPr>
                                                <a:rPr lang="en-US" sz="1400" b="0" i="1" smtClean="0">
                                                  <a:latin typeface="Cambria Math"/>
                                                  <a:ea typeface="Cambria Math"/>
                                                </a:rPr>
                                              </m:ctrlPr>
                                            </m:sSubPr>
                                            <m:e>
                                              <m:r>
                                                <a:rPr lang="en-US" sz="1400" b="1" i="0" smtClean="0">
                                                  <a:latin typeface="Cambria Math"/>
                                                  <a:ea typeface="Cambria Math"/>
                                                </a:rPr>
                                                <m:t>𝐍</m:t>
                                              </m:r>
                                            </m:e>
                                            <m:sub>
                                              <m:r>
                                                <a:rPr lang="en-US" sz="1400" b="0" i="1" smtClean="0">
                                                  <a:latin typeface="Cambria Math"/>
                                                  <a:ea typeface="Cambria Math"/>
                                                </a:rPr>
                                                <m:t>𝑖</m:t>
                                              </m:r>
                                            </m:sub>
                                          </m:sSub>
                                          <m:d>
                                            <m:dPr>
                                              <m:ctrlPr>
                                                <a:rPr lang="en-US" sz="1400" b="0" i="1" smtClean="0">
                                                  <a:latin typeface="Cambria Math"/>
                                                  <a:ea typeface="Cambria Math"/>
                                                </a:rPr>
                                              </m:ctrlPr>
                                            </m:dPr>
                                            <m:e>
                                              <m:r>
                                                <a:rPr lang="en-US" sz="1400" b="1" i="0" smtClean="0">
                                                  <a:latin typeface="Cambria Math"/>
                                                  <a:ea typeface="Cambria Math"/>
                                                </a:rPr>
                                                <m:t>𝐱</m:t>
                                              </m:r>
                                            </m:e>
                                          </m:d>
                                          <m:r>
                                            <a:rPr lang="en-US" sz="1400" i="1">
                                              <a:latin typeface="Cambria Math"/>
                                              <a:ea typeface="Cambria Math"/>
                                            </a:rPr>
                                            <m:t>∙</m:t>
                                          </m:r>
                                          <m:r>
                                            <a:rPr lang="en-US" sz="1400" b="0" i="1" smtClean="0">
                                              <a:latin typeface="Cambria Math"/>
                                              <a:ea typeface="Cambria Math"/>
                                            </a:rPr>
                                            <m:t>𝛻</m:t>
                                          </m:r>
                                          <m:sSub>
                                            <m:sSubPr>
                                              <m:ctrlPr>
                                                <a:rPr lang="en-US" sz="1400" b="0" i="1" smtClean="0">
                                                  <a:latin typeface="Cambria Math"/>
                                                  <a:ea typeface="Cambria Math"/>
                                                </a:rPr>
                                              </m:ctrlPr>
                                            </m:sSubPr>
                                            <m:e>
                                              <m:r>
                                                <a:rPr lang="en-US" sz="1400" b="1" i="0" smtClean="0">
                                                  <a:latin typeface="Cambria Math"/>
                                                  <a:ea typeface="Cambria Math"/>
                                                </a:rPr>
                                                <m:t>𝐍</m:t>
                                              </m:r>
                                            </m:e>
                                            <m:sub>
                                              <m:r>
                                                <a:rPr lang="en-US" sz="1400" b="0" i="1" smtClean="0">
                                                  <a:latin typeface="Cambria Math"/>
                                                  <a:ea typeface="Cambria Math"/>
                                                </a:rPr>
                                                <m:t>𝑖</m:t>
                                              </m:r>
                                            </m:sub>
                                          </m:sSub>
                                          <m:d>
                                            <m:dPr>
                                              <m:ctrlPr>
                                                <a:rPr lang="en-US" sz="1400" b="0" i="1" smtClean="0">
                                                  <a:latin typeface="Cambria Math"/>
                                                  <a:ea typeface="Cambria Math"/>
                                                </a:rPr>
                                              </m:ctrlPr>
                                            </m:dPr>
                                            <m:e>
                                              <m:r>
                                                <a:rPr lang="en-US" sz="1400" b="1" i="0" smtClean="0">
                                                  <a:latin typeface="Cambria Math"/>
                                                  <a:ea typeface="Cambria Math"/>
                                                </a:rPr>
                                                <m:t>𝐱</m:t>
                                              </m:r>
                                            </m:e>
                                          </m:d>
                                          <m:r>
                                            <m:rPr>
                                              <m:sty m:val="p"/>
                                            </m:rPr>
                                            <a:rPr lang="en-US" sz="1400" b="0" i="0" smtClean="0">
                                              <a:latin typeface="Cambria Math"/>
                                              <a:ea typeface="Cambria Math"/>
                                            </a:rPr>
                                            <m:t>d</m:t>
                                          </m:r>
                                          <m:r>
                                            <a:rPr lang="en-US" sz="1400" b="1" i="0" smtClean="0">
                                              <a:latin typeface="Cambria Math"/>
                                              <a:ea typeface="Cambria Math"/>
                                            </a:rPr>
                                            <m:t>𝐱</m:t>
                                          </m:r>
                                        </m:e>
                                      </m:nary>
                                    </m:num>
                                    <m:den>
                                      <m:nary>
                                        <m:naryPr>
                                          <m:ctrlPr>
                                            <a:rPr lang="en-US" sz="1400" b="0" i="1" smtClean="0">
                                              <a:latin typeface="Cambria Math"/>
                                            </a:rPr>
                                          </m:ctrlPr>
                                        </m:naryPr>
                                        <m:sub>
                                          <m:sSubSup>
                                            <m:sSubSupPr>
                                              <m:ctrlPr>
                                                <a:rPr lang="en-US" sz="1400" b="0" i="1" smtClean="0">
                                                  <a:latin typeface="Cambria Math"/>
                                                </a:rPr>
                                              </m:ctrlPr>
                                            </m:sSubSupPr>
                                            <m:e>
                                              <m:r>
                                                <m:rPr>
                                                  <m:sty m:val="p"/>
                                                </m:rPr>
                                                <a:rPr lang="el-GR" sz="1400" b="0" i="1" smtClean="0">
                                                  <a:latin typeface="Cambria Math"/>
                                                  <a:ea typeface="Cambria Math"/>
                                                </a:rPr>
                                                <m:t>Ω</m:t>
                                              </m:r>
                                            </m:e>
                                            <m:sub>
                                              <m:r>
                                                <a:rPr lang="en-US" sz="1400" b="0" i="1" smtClean="0">
                                                  <a:latin typeface="Cambria Math"/>
                                                </a:rPr>
                                                <m:t>𝑒</m:t>
                                              </m:r>
                                            </m:sub>
                                            <m:sup/>
                                          </m:sSubSup>
                                        </m:sub>
                                        <m:sup/>
                                        <m:e>
                                          <m:r>
                                            <a:rPr lang="en-US" sz="1400" b="0" i="1" smtClean="0">
                                              <a:latin typeface="Cambria Math"/>
                                              <a:ea typeface="Cambria Math"/>
                                            </a:rPr>
                                            <m:t>𝛻</m:t>
                                          </m:r>
                                          <m:sSub>
                                            <m:sSubPr>
                                              <m:ctrlPr>
                                                <a:rPr lang="en-US" sz="1400" b="0" i="1" smtClean="0">
                                                  <a:latin typeface="Cambria Math"/>
                                                  <a:ea typeface="Cambria Math"/>
                                                </a:rPr>
                                              </m:ctrlPr>
                                            </m:sSubPr>
                                            <m:e>
                                              <m:r>
                                                <a:rPr lang="en-US" sz="1400" b="1" i="0" smtClean="0">
                                                  <a:latin typeface="Cambria Math"/>
                                                  <a:ea typeface="Cambria Math"/>
                                                </a:rPr>
                                                <m:t>𝐍</m:t>
                                              </m:r>
                                            </m:e>
                                            <m:sub>
                                              <m:r>
                                                <a:rPr lang="en-US" sz="1400" b="0" i="1" smtClean="0">
                                                  <a:latin typeface="Cambria Math"/>
                                                  <a:ea typeface="Cambria Math"/>
                                                </a:rPr>
                                                <m:t>𝑖</m:t>
                                              </m:r>
                                            </m:sub>
                                          </m:sSub>
                                          <m:d>
                                            <m:dPr>
                                              <m:ctrlPr>
                                                <a:rPr lang="en-US" sz="1400" b="0" i="1" smtClean="0">
                                                  <a:latin typeface="Cambria Math"/>
                                                  <a:ea typeface="Cambria Math"/>
                                                </a:rPr>
                                              </m:ctrlPr>
                                            </m:dPr>
                                            <m:e>
                                              <m:r>
                                                <a:rPr lang="en-US" sz="1400" b="1" i="0" smtClean="0">
                                                  <a:latin typeface="Cambria Math"/>
                                                  <a:ea typeface="Cambria Math"/>
                                                </a:rPr>
                                                <m:t>𝐱</m:t>
                                              </m:r>
                                            </m:e>
                                          </m:d>
                                          <m:r>
                                            <a:rPr lang="en-US" sz="1400" i="1">
                                              <a:latin typeface="Cambria Math"/>
                                              <a:ea typeface="Cambria Math"/>
                                            </a:rPr>
                                            <m:t>∙</m:t>
                                          </m:r>
                                          <m:r>
                                            <a:rPr lang="en-US" sz="1400" b="0" i="1" smtClean="0">
                                              <a:latin typeface="Cambria Math"/>
                                              <a:ea typeface="Cambria Math"/>
                                            </a:rPr>
                                            <m:t>𝛻</m:t>
                                          </m:r>
                                          <m:sSub>
                                            <m:sSubPr>
                                              <m:ctrlPr>
                                                <a:rPr lang="en-US" sz="1400" b="0" i="1" smtClean="0">
                                                  <a:latin typeface="Cambria Math"/>
                                                  <a:ea typeface="Cambria Math"/>
                                                </a:rPr>
                                              </m:ctrlPr>
                                            </m:sSubPr>
                                            <m:e>
                                              <m:r>
                                                <a:rPr lang="en-US" sz="1400" b="1" i="0" smtClean="0">
                                                  <a:latin typeface="Cambria Math"/>
                                                  <a:ea typeface="Cambria Math"/>
                                                </a:rPr>
                                                <m:t>𝐍</m:t>
                                              </m:r>
                                            </m:e>
                                            <m:sub>
                                              <m:r>
                                                <a:rPr lang="en-US" sz="1400" b="0" i="1" smtClean="0">
                                                  <a:latin typeface="Cambria Math"/>
                                                  <a:ea typeface="Cambria Math"/>
                                                </a:rPr>
                                                <m:t>𝑖</m:t>
                                              </m:r>
                                            </m:sub>
                                          </m:sSub>
                                          <m:d>
                                            <m:dPr>
                                              <m:ctrlPr>
                                                <a:rPr lang="en-US" sz="1400" b="0" i="1" smtClean="0">
                                                  <a:latin typeface="Cambria Math"/>
                                                  <a:ea typeface="Cambria Math"/>
                                                </a:rPr>
                                              </m:ctrlPr>
                                            </m:dPr>
                                            <m:e>
                                              <m:r>
                                                <a:rPr lang="en-US" sz="1400" b="1" i="0" smtClean="0">
                                                  <a:latin typeface="Cambria Math"/>
                                                  <a:ea typeface="Cambria Math"/>
                                                </a:rPr>
                                                <m:t>𝐱</m:t>
                                              </m:r>
                                            </m:e>
                                          </m:d>
                                          <m:r>
                                            <m:rPr>
                                              <m:sty m:val="p"/>
                                            </m:rPr>
                                            <a:rPr lang="en-US" sz="1400" b="0" i="0" smtClean="0">
                                              <a:latin typeface="Cambria Math"/>
                                              <a:ea typeface="Cambria Math"/>
                                            </a:rPr>
                                            <m:t>d</m:t>
                                          </m:r>
                                          <m:r>
                                            <a:rPr lang="en-US" sz="1400" b="1" i="0" smtClean="0">
                                              <a:latin typeface="Cambria Math"/>
                                              <a:ea typeface="Cambria Math"/>
                                            </a:rPr>
                                            <m:t>𝐱</m:t>
                                          </m:r>
                                        </m:e>
                                      </m:nary>
                                    </m:den>
                                  </m:f>
                                </m:e>
                              </m:func>
                            </m:e>
                          </m:d>
                        </m:e>
                        <m:sup>
                          <m:r>
                            <a:rPr lang="en-US" sz="1400" b="0" i="1" smtClean="0">
                              <a:latin typeface="Cambria Math"/>
                            </a:rPr>
                            <m:t>−1/2</m:t>
                          </m:r>
                        </m:sup>
                      </m:sSup>
                    </m:oMath>
                  </m:oMathPara>
                </a14:m>
                <a:endParaRPr lang="en-US" sz="1400" dirty="0"/>
              </a:p>
            </p:txBody>
          </p:sp>
        </mc:Choice>
        <mc:Fallback xmlns="">
          <p:sp>
            <p:nvSpPr>
              <p:cNvPr id="8" name="Content Placeholder 7"/>
              <p:cNvSpPr>
                <a:spLocks noGrp="1" noRot="1" noChangeAspect="1" noMove="1" noResize="1" noEditPoints="1" noAdjustHandles="1" noChangeArrowheads="1" noChangeShapeType="1" noTextEdit="1"/>
              </p:cNvSpPr>
              <p:nvPr>
                <p:ph sz="half" idx="2"/>
              </p:nvPr>
            </p:nvSpPr>
            <p:spPr>
              <a:xfrm>
                <a:off x="4648200" y="971080"/>
                <a:ext cx="4038600" cy="2673710"/>
              </a:xfrm>
              <a:blipFill rotWithShape="1">
                <a:blip r:embed="rId4"/>
                <a:stretch>
                  <a:fillRect l="-1360" t="-1139"/>
                </a:stretch>
              </a:blipFill>
            </p:spPr>
            <p:txBody>
              <a:bodyPr/>
              <a:lstStyle/>
              <a:p>
                <a:r>
                  <a:rPr lang="en-US">
                    <a:noFill/>
                  </a:rPr>
                  <a:t> </a:t>
                </a:r>
              </a:p>
            </p:txBody>
          </p:sp>
        </mc:Fallback>
      </mc:AlternateContent>
      <p:sp>
        <p:nvSpPr>
          <p:cNvPr id="6" name="TextBox 5"/>
          <p:cNvSpPr txBox="1"/>
          <p:nvPr/>
        </p:nvSpPr>
        <p:spPr>
          <a:xfrm>
            <a:off x="457200" y="971080"/>
            <a:ext cx="4114800"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Changes in topology may cause vanishing zone of influence for certain degrees-of-freedom.</a:t>
            </a:r>
            <a:r>
              <a:rPr lang="en-US" sz="1600" dirty="0" smtClean="0">
                <a:sym typeface="Wingdings"/>
              </a:rPr>
              <a:t> </a:t>
            </a:r>
          </a:p>
          <a:p>
            <a:pPr marL="285750" lvl="1" indent="-285750">
              <a:buFont typeface="Arial" panose="020B0604020202020204" pitchFamily="34" charset="0"/>
              <a:buChar char="•"/>
            </a:pPr>
            <a:r>
              <a:rPr lang="en-US" sz="1600" dirty="0"/>
              <a:t>Ill-conditioning </a:t>
            </a:r>
            <a:r>
              <a:rPr lang="en-US" sz="1600" dirty="0" smtClean="0"/>
              <a:t>is </a:t>
            </a:r>
            <a:r>
              <a:rPr lang="en-US" sz="1600" b="1" dirty="0"/>
              <a:t>more pronounced in 3D </a:t>
            </a:r>
            <a:r>
              <a:rPr lang="en-US" sz="1600" dirty="0"/>
              <a:t>(more intersection patterns</a:t>
            </a:r>
            <a:r>
              <a:rPr lang="en-US" sz="1600" dirty="0" smtClean="0"/>
              <a:t>).</a:t>
            </a:r>
            <a:endParaRPr lang="en-US" sz="1600" dirty="0"/>
          </a:p>
        </p:txBody>
      </p:sp>
      <p:sp>
        <p:nvSpPr>
          <p:cNvPr id="10" name="Rectangle 9"/>
          <p:cNvSpPr/>
          <p:nvPr/>
        </p:nvSpPr>
        <p:spPr>
          <a:xfrm>
            <a:off x="457200" y="5878220"/>
            <a:ext cx="4114800" cy="584775"/>
          </a:xfrm>
          <a:prstGeom prst="rect">
            <a:avLst/>
          </a:prstGeom>
        </p:spPr>
        <p:txBody>
          <a:bodyPr wrap="square">
            <a:spAutoFit/>
          </a:bodyPr>
          <a:lstStyle/>
          <a:p>
            <a:pPr marL="285750" indent="-285750">
              <a:buFont typeface="Arial" panose="020B0604020202020204" pitchFamily="34" charset="0"/>
              <a:buChar char="•"/>
            </a:pPr>
            <a:r>
              <a:rPr lang="en-US" sz="1600" dirty="0" smtClean="0"/>
              <a:t>The condition number of the stiffness matrix increases. </a:t>
            </a:r>
            <a:r>
              <a:rPr lang="en-US" sz="1600" dirty="0" smtClean="0">
                <a:sym typeface="Wingdings"/>
              </a:rPr>
              <a:t></a:t>
            </a:r>
            <a:endParaRPr lang="en-US" sz="1600" dirty="0" smtClean="0"/>
          </a:p>
        </p:txBody>
      </p:sp>
      <mc:AlternateContent xmlns:mc="http://schemas.openxmlformats.org/markup-compatibility/2006" xmlns:a14="http://schemas.microsoft.com/office/drawing/2010/main">
        <mc:Choice Requires="a14">
          <p:graphicFrame>
            <p:nvGraphicFramePr>
              <p:cNvPr id="13" name="Table 12"/>
              <p:cNvGraphicFramePr>
                <a:graphicFrameLocks noGrp="1"/>
              </p:cNvGraphicFramePr>
              <p:nvPr>
                <p:extLst>
                  <p:ext uri="{D42A27DB-BD31-4B8C-83A1-F6EECF244321}">
                    <p14:modId xmlns:p14="http://schemas.microsoft.com/office/powerpoint/2010/main" val="1589375751"/>
                  </p:ext>
                </p:extLst>
              </p:nvPr>
            </p:nvGraphicFramePr>
            <p:xfrm>
              <a:off x="4840835" y="2818499"/>
              <a:ext cx="3437638" cy="840931"/>
            </p:xfrm>
            <a:graphic>
              <a:graphicData uri="http://schemas.openxmlformats.org/drawingml/2006/table">
                <a:tbl>
                  <a:tblPr bandRow="1">
                    <a:tableStyleId>{5C22544A-7EE6-4342-B048-85BDC9FD1C3A}</a:tableStyleId>
                  </a:tblPr>
                  <a:tblGrid>
                    <a:gridCol w="439103"/>
                    <a:gridCol w="271780"/>
                    <a:gridCol w="2726755"/>
                  </a:tblGrid>
                  <a:tr h="460587">
                    <a:tc>
                      <a:txBody>
                        <a:bodyPr/>
                        <a:lstStyle/>
                        <a:p>
                          <a:pPr/>
                          <a14:m>
                            <m:oMathPara xmlns:m="http://schemas.openxmlformats.org/officeDocument/2006/math">
                              <m:oMathParaPr>
                                <m:jc m:val="left"/>
                              </m:oMathParaPr>
                              <m:oMath xmlns:m="http://schemas.openxmlformats.org/officeDocument/2006/math">
                                <m:sSub>
                                  <m:sSubPr>
                                    <m:ctrlPr>
                                      <a:rPr lang="en-US" sz="1400" b="0" i="1" smtClean="0">
                                        <a:latin typeface="Cambria Math"/>
                                        <a:ea typeface="Cambria Math"/>
                                      </a:rPr>
                                    </m:ctrlPr>
                                  </m:sSubPr>
                                  <m:e>
                                    <m:r>
                                      <a:rPr lang="en-US" sz="1400" b="0" i="1" smtClean="0">
                                        <a:latin typeface="Cambria Math"/>
                                        <a:ea typeface="Cambria Math"/>
                                      </a:rPr>
                                      <m:t>𝐸</m:t>
                                    </m:r>
                                  </m:e>
                                  <m:sub>
                                    <m:r>
                                      <a:rPr lang="en-US" sz="1400" b="0" i="1" smtClean="0">
                                        <a:latin typeface="Cambria Math"/>
                                        <a:ea typeface="Cambria Math"/>
                                      </a:rPr>
                                      <m:t>𝑖</m:t>
                                    </m:r>
                                  </m:sub>
                                </m:sSub>
                              </m:oMath>
                            </m:oMathPara>
                          </a14:m>
                          <a:endParaRPr lang="en-US" sz="1400" dirty="0"/>
                        </a:p>
                      </a:txBody>
                      <a:tcPr>
                        <a:noFill/>
                      </a:tcPr>
                    </a:tc>
                    <a:tc>
                      <a:txBody>
                        <a:bodyPr/>
                        <a:lstStyle/>
                        <a:p>
                          <a:r>
                            <a:rPr lang="en-US" sz="1400" dirty="0" smtClean="0"/>
                            <a:t>:</a:t>
                          </a:r>
                          <a:endParaRPr lang="en-US" sz="1400" dirty="0"/>
                        </a:p>
                      </a:txBody>
                      <a:tcPr>
                        <a:noFill/>
                      </a:tcPr>
                    </a:tc>
                    <a:tc>
                      <a:txBody>
                        <a:bodyPr/>
                        <a:lstStyle/>
                        <a:p>
                          <a:r>
                            <a:rPr lang="en-US" sz="1400" b="0" i="0" u="none" strike="noStrike" kern="1200" baseline="0" dirty="0" smtClean="0">
                              <a:solidFill>
                                <a:schemeClr val="dk1"/>
                              </a:solidFill>
                              <a:latin typeface="+mn-lt"/>
                              <a:ea typeface="+mn-ea"/>
                              <a:cs typeface="+mn-cs"/>
                            </a:rPr>
                            <a:t>Set of elements connected to node </a:t>
                          </a:r>
                          <a14:m>
                            <m:oMath xmlns:m="http://schemas.openxmlformats.org/officeDocument/2006/math">
                              <m:r>
                                <a:rPr lang="en-US" sz="1400" b="0" i="1" u="none" strike="noStrike" kern="1200" baseline="0" dirty="0" smtClean="0">
                                  <a:solidFill>
                                    <a:schemeClr val="dk1"/>
                                  </a:solidFill>
                                  <a:latin typeface="Cambria Math"/>
                                  <a:ea typeface="+mn-ea"/>
                                  <a:cs typeface="+mn-cs"/>
                                </a:rPr>
                                <m:t>𝑖</m:t>
                              </m:r>
                              <m:r>
                                <a:rPr lang="en-US" sz="1400" b="0" i="1" u="none" strike="noStrike" kern="1200" baseline="0" dirty="0" smtClean="0">
                                  <a:solidFill>
                                    <a:schemeClr val="dk1"/>
                                  </a:solidFill>
                                  <a:latin typeface="Cambria Math"/>
                                  <a:ea typeface="+mn-ea"/>
                                  <a:cs typeface="+mn-cs"/>
                                </a:rPr>
                                <m:t>.</m:t>
                              </m:r>
                            </m:oMath>
                          </a14:m>
                          <a:endParaRPr lang="en-US" sz="1100" dirty="0"/>
                        </a:p>
                      </a:txBody>
                      <a:tcPr>
                        <a:noFill/>
                      </a:tcPr>
                    </a:tc>
                  </a:tr>
                  <a:tr h="270933">
                    <a:tc>
                      <a:txBody>
                        <a:bodyPr/>
                        <a:lstStyle/>
                        <a:p>
                          <a:pPr/>
                          <a14:m>
                            <m:oMathPara xmlns:m="http://schemas.openxmlformats.org/officeDocument/2006/math">
                              <m:oMathParaPr>
                                <m:jc m:val="left"/>
                              </m:oMathParaPr>
                              <m:oMath xmlns:m="http://schemas.openxmlformats.org/officeDocument/2006/math">
                                <m:sSubSup>
                                  <m:sSubSupPr>
                                    <m:ctrlPr>
                                      <a:rPr lang="en-US" sz="1400" b="0" i="1" smtClean="0">
                                        <a:latin typeface="Cambria Math"/>
                                      </a:rPr>
                                    </m:ctrlPr>
                                  </m:sSubSupPr>
                                  <m:e>
                                    <m:r>
                                      <m:rPr>
                                        <m:sty m:val="p"/>
                                      </m:rPr>
                                      <a:rPr lang="el-GR" sz="1400" b="0" i="1" smtClean="0">
                                        <a:latin typeface="Cambria Math"/>
                                        <a:ea typeface="Cambria Math"/>
                                      </a:rPr>
                                      <m:t>Ω</m:t>
                                    </m:r>
                                  </m:e>
                                  <m:sub>
                                    <m:r>
                                      <a:rPr lang="en-US" sz="1400" b="0" i="1" smtClean="0">
                                        <a:latin typeface="Cambria Math"/>
                                      </a:rPr>
                                      <m:t>𝑒</m:t>
                                    </m:r>
                                    <m:r>
                                      <a:rPr lang="en-US" sz="1400" b="0" i="1" smtClean="0">
                                        <a:latin typeface="Cambria Math"/>
                                      </a:rPr>
                                      <m:t>,</m:t>
                                    </m:r>
                                    <m:r>
                                      <a:rPr lang="en-US" sz="1400" b="0" i="1" smtClean="0">
                                        <a:latin typeface="Cambria Math"/>
                                      </a:rPr>
                                      <m:t>𝑚</m:t>
                                    </m:r>
                                  </m:sub>
                                  <m:sup>
                                    <m:r>
                                      <a:rPr lang="en-US" sz="1400" b="0" i="1" smtClean="0">
                                        <a:latin typeface="Cambria Math"/>
                                      </a:rPr>
                                      <m:t>𝑙</m:t>
                                    </m:r>
                                  </m:sup>
                                </m:sSubSup>
                              </m:oMath>
                            </m:oMathPara>
                          </a14:m>
                          <a:endParaRPr lang="en-US" sz="1400" dirty="0"/>
                        </a:p>
                      </a:txBody>
                      <a:tcPr>
                        <a:noFill/>
                      </a:tcPr>
                    </a:tc>
                    <a:tc>
                      <a:txBody>
                        <a:bodyPr/>
                        <a:lstStyle/>
                        <a:p>
                          <a:r>
                            <a:rPr lang="en-US" sz="1400" dirty="0" smtClean="0"/>
                            <a:t>:</a:t>
                          </a:r>
                          <a:endParaRPr lang="en-US" sz="1400" dirty="0"/>
                        </a:p>
                      </a:txBody>
                      <a:tcPr>
                        <a:noFill/>
                      </a:tcPr>
                    </a:tc>
                    <a:tc>
                      <a:txBody>
                        <a:bodyPr/>
                        <a:lstStyle/>
                        <a:p>
                          <a:r>
                            <a:rPr lang="en-US" sz="1400" dirty="0" smtClean="0"/>
                            <a:t>Element</a:t>
                          </a:r>
                          <a:r>
                            <a:rPr lang="en-US" sz="1400" baseline="0" dirty="0" smtClean="0"/>
                            <a:t> domain of phase </a:t>
                          </a:r>
                          <a14:m>
                            <m:oMath xmlns:m="http://schemas.openxmlformats.org/officeDocument/2006/math">
                              <m:r>
                                <a:rPr lang="en-US" sz="1400" i="1" baseline="0" dirty="0" smtClean="0">
                                  <a:latin typeface="Cambria Math"/>
                                </a:rPr>
                                <m:t>𝑙</m:t>
                              </m:r>
                            </m:oMath>
                          </a14:m>
                          <a:r>
                            <a:rPr lang="en-US" sz="1400" baseline="0" dirty="0" smtClean="0"/>
                            <a:t>.</a:t>
                          </a:r>
                          <a:endParaRPr lang="en-US" sz="1400" dirty="0"/>
                        </a:p>
                      </a:txBody>
                      <a:tcPr>
                        <a:noFill/>
                      </a:tcPr>
                    </a:tc>
                  </a:tr>
                </a:tbl>
              </a:graphicData>
            </a:graphic>
          </p:graphicFrame>
        </mc:Choice>
        <mc:Fallback xmlns="">
          <p:graphicFrame>
            <p:nvGraphicFramePr>
              <p:cNvPr id="13" name="Table 12"/>
              <p:cNvGraphicFramePr>
                <a:graphicFrameLocks noGrp="1"/>
              </p:cNvGraphicFramePr>
              <p:nvPr>
                <p:extLst>
                  <p:ext uri="{D42A27DB-BD31-4B8C-83A1-F6EECF244321}">
                    <p14:modId xmlns:p14="http://schemas.microsoft.com/office/powerpoint/2010/main" val="104599157"/>
                  </p:ext>
                </p:extLst>
              </p:nvPr>
            </p:nvGraphicFramePr>
            <p:xfrm>
              <a:off x="4840835" y="2818499"/>
              <a:ext cx="3437638" cy="840931"/>
            </p:xfrm>
            <a:graphic>
              <a:graphicData uri="http://schemas.openxmlformats.org/drawingml/2006/table">
                <a:tbl>
                  <a:tblPr bandRow="1">
                    <a:tableStyleId>{5C22544A-7EE6-4342-B048-85BDC9FD1C3A}</a:tableStyleId>
                  </a:tblPr>
                  <a:tblGrid>
                    <a:gridCol w="439103"/>
                    <a:gridCol w="271780"/>
                    <a:gridCol w="2726755"/>
                  </a:tblGrid>
                  <a:tr h="518160">
                    <a:tc>
                      <a:txBody>
                        <a:bodyPr/>
                        <a:lstStyle/>
                        <a:p>
                          <a:endParaRPr lang="en-US"/>
                        </a:p>
                      </a:txBody>
                      <a:tcPr>
                        <a:blipFill rotWithShape="1">
                          <a:blip r:embed="rId5"/>
                          <a:stretch>
                            <a:fillRect t="-2353" r="-684722" b="-70588"/>
                          </a:stretch>
                        </a:blipFill>
                      </a:tcPr>
                    </a:tc>
                    <a:tc>
                      <a:txBody>
                        <a:bodyPr/>
                        <a:lstStyle/>
                        <a:p>
                          <a:r>
                            <a:rPr lang="en-US" sz="1400" dirty="0" smtClean="0"/>
                            <a:t>:</a:t>
                          </a:r>
                          <a:endParaRPr lang="en-US" sz="1400" dirty="0"/>
                        </a:p>
                      </a:txBody>
                      <a:tcPr>
                        <a:noFill/>
                      </a:tcPr>
                    </a:tc>
                    <a:tc>
                      <a:txBody>
                        <a:bodyPr/>
                        <a:lstStyle/>
                        <a:p>
                          <a:endParaRPr lang="en-US"/>
                        </a:p>
                      </a:txBody>
                      <a:tcPr>
                        <a:blipFill rotWithShape="1">
                          <a:blip r:embed="rId5"/>
                          <a:stretch>
                            <a:fillRect l="-26174" t="-2353" r="-224" b="-70588"/>
                          </a:stretch>
                        </a:blipFill>
                      </a:tcPr>
                    </a:tc>
                  </a:tr>
                  <a:tr h="322771">
                    <a:tc>
                      <a:txBody>
                        <a:bodyPr/>
                        <a:lstStyle/>
                        <a:p>
                          <a:endParaRPr lang="en-US"/>
                        </a:p>
                      </a:txBody>
                      <a:tcPr>
                        <a:blipFill rotWithShape="1">
                          <a:blip r:embed="rId5"/>
                          <a:stretch>
                            <a:fillRect t="-164151" r="-684722" b="-13208"/>
                          </a:stretch>
                        </a:blipFill>
                      </a:tcPr>
                    </a:tc>
                    <a:tc>
                      <a:txBody>
                        <a:bodyPr/>
                        <a:lstStyle/>
                        <a:p>
                          <a:r>
                            <a:rPr lang="en-US" sz="1400" dirty="0" smtClean="0"/>
                            <a:t>:</a:t>
                          </a:r>
                          <a:endParaRPr lang="en-US" sz="1400" dirty="0"/>
                        </a:p>
                      </a:txBody>
                      <a:tcPr>
                        <a:noFill/>
                      </a:tcPr>
                    </a:tc>
                    <a:tc>
                      <a:txBody>
                        <a:bodyPr/>
                        <a:lstStyle/>
                        <a:p>
                          <a:endParaRPr lang="en-US"/>
                        </a:p>
                      </a:txBody>
                      <a:tcPr>
                        <a:blipFill rotWithShape="1">
                          <a:blip r:embed="rId5"/>
                          <a:stretch>
                            <a:fillRect l="-26174" t="-164151" r="-224" b="-13208"/>
                          </a:stretch>
                        </a:blipFill>
                      </a:tcPr>
                    </a:tc>
                  </a:tr>
                </a:tbl>
              </a:graphicData>
            </a:graphic>
          </p:graphicFrame>
        </mc:Fallback>
      </mc:AlternateContent>
      <mc:AlternateContent xmlns:mc="http://schemas.openxmlformats.org/markup-compatibility/2006" xmlns:a14="http://schemas.microsoft.com/office/drawing/2010/main">
        <mc:Choice Requires="a14">
          <p:sp>
            <p:nvSpPr>
              <p:cNvPr id="14" name="Content Placeholder 7"/>
              <p:cNvSpPr txBox="1">
                <a:spLocks/>
              </p:cNvSpPr>
              <p:nvPr/>
            </p:nvSpPr>
            <p:spPr>
              <a:xfrm>
                <a:off x="4642735" y="3621025"/>
                <a:ext cx="4038600" cy="587957"/>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177800" indent="-177800"/>
                <a:r>
                  <a:rPr lang="en-US" sz="1700" dirty="0" smtClean="0"/>
                  <a:t>Constraint degrees-of-freedom</a:t>
                </a:r>
              </a:p>
              <a:p>
                <a:pPr marL="57150" indent="0">
                  <a:buNone/>
                </a:pPr>
                <a14:m>
                  <m:oMathPara xmlns:m="http://schemas.openxmlformats.org/officeDocument/2006/math">
                    <m:oMathParaPr>
                      <m:jc m:val="center"/>
                    </m:oMathParaPr>
                    <m:oMath xmlns:m="http://schemas.openxmlformats.org/officeDocument/2006/math">
                      <m:sSubSup>
                        <m:sSubSupPr>
                          <m:ctrlPr>
                            <a:rPr lang="en-US" sz="1600" i="1" smtClean="0">
                              <a:latin typeface="Cambria Math"/>
                            </a:rPr>
                          </m:ctrlPr>
                        </m:sSubSupPr>
                        <m:e>
                          <m:r>
                            <a:rPr lang="en-US" sz="1600" b="1" i="0" smtClean="0">
                              <a:latin typeface="Cambria Math"/>
                            </a:rPr>
                            <m:t>𝐓</m:t>
                          </m:r>
                        </m:e>
                        <m:sub>
                          <m:r>
                            <a:rPr lang="en-US" sz="1600" b="0" i="1" smtClean="0">
                              <a:latin typeface="Cambria Math"/>
                            </a:rPr>
                            <m:t>𝑖</m:t>
                          </m:r>
                          <m:r>
                            <a:rPr lang="en-US" sz="1600" b="0" i="1" smtClean="0">
                              <a:latin typeface="Cambria Math"/>
                            </a:rPr>
                            <m:t>,</m:t>
                          </m:r>
                          <m:r>
                            <a:rPr lang="en-US" sz="1600" b="0" i="1" smtClean="0">
                              <a:latin typeface="Cambria Math"/>
                            </a:rPr>
                            <m:t>𝑚</m:t>
                          </m:r>
                        </m:sub>
                        <m:sup>
                          <m:r>
                            <a:rPr lang="en-US" sz="1600" b="0" i="1" smtClean="0">
                              <a:latin typeface="Cambria Math"/>
                            </a:rPr>
                            <m:t>𝑙</m:t>
                          </m:r>
                        </m:sup>
                      </m:sSubSup>
                      <m:r>
                        <a:rPr lang="en-US" sz="1600" b="0" i="0" smtClean="0">
                          <a:latin typeface="Cambria Math"/>
                        </a:rPr>
                        <m:t>&gt;</m:t>
                      </m:r>
                      <m:sSub>
                        <m:sSubPr>
                          <m:ctrlPr>
                            <a:rPr lang="en-US" sz="1600" b="0" i="1" smtClean="0">
                              <a:latin typeface="Cambria Math"/>
                            </a:rPr>
                          </m:ctrlPr>
                        </m:sSubPr>
                        <m:e>
                          <m:r>
                            <a:rPr lang="en-US" sz="1600" b="1" i="0" smtClean="0">
                              <a:latin typeface="Cambria Math"/>
                            </a:rPr>
                            <m:t>𝐓</m:t>
                          </m:r>
                        </m:e>
                        <m:sub>
                          <m:r>
                            <a:rPr lang="en-US" sz="1600" b="0" i="1" smtClean="0">
                              <a:latin typeface="Cambria Math"/>
                            </a:rPr>
                            <m:t>𝑡𝑜𝑙</m:t>
                          </m:r>
                        </m:sub>
                      </m:sSub>
                    </m:oMath>
                  </m:oMathPara>
                </a14:m>
                <a:endParaRPr lang="en-US" sz="1600" dirty="0" smtClean="0"/>
              </a:p>
            </p:txBody>
          </p:sp>
        </mc:Choice>
        <mc:Fallback xmlns="">
          <p:sp>
            <p:nvSpPr>
              <p:cNvPr id="14" name="Content Placeholder 7"/>
              <p:cNvSpPr txBox="1">
                <a:spLocks noRot="1" noChangeAspect="1" noMove="1" noResize="1" noEditPoints="1" noAdjustHandles="1" noChangeArrowheads="1" noChangeShapeType="1" noTextEdit="1"/>
              </p:cNvSpPr>
              <p:nvPr/>
            </p:nvSpPr>
            <p:spPr>
              <a:xfrm>
                <a:off x="4642735" y="3621025"/>
                <a:ext cx="4038600" cy="587957"/>
              </a:xfrm>
              <a:prstGeom prst="rect">
                <a:avLst/>
              </a:prstGeom>
              <a:blipFill rotWithShape="1">
                <a:blip r:embed="rId6"/>
                <a:stretch>
                  <a:fillRect l="-604" t="-7292"/>
                </a:stretch>
              </a:blipFill>
            </p:spPr>
            <p:txBody>
              <a:bodyPr/>
              <a:lstStyle/>
              <a:p>
                <a:r>
                  <a:rPr lang="en-US">
                    <a:noFill/>
                  </a:rPr>
                  <a:t> </a:t>
                </a:r>
              </a:p>
            </p:txBody>
          </p:sp>
        </mc:Fallback>
      </mc:AlternateContent>
      <p:pic>
        <p:nvPicPr>
          <p:cNvPr id="19" name="Content Placeholder 18"/>
          <p:cNvPicPr>
            <a:picLocks noGrp="1" noChangeAspect="1"/>
          </p:cNvPicPr>
          <p:nvPr>
            <p:ph sz="half" idx="1"/>
          </p:nvPr>
        </p:nvPicPr>
        <p:blipFill>
          <a:blip r:embed="rId7" cstate="print">
            <a:extLst>
              <a:ext uri="{28A0092B-C50C-407E-A947-70E740481C1C}">
                <a14:useLocalDpi xmlns:a14="http://schemas.microsoft.com/office/drawing/2010/main" val="0"/>
              </a:ext>
            </a:extLst>
          </a:blip>
          <a:stretch>
            <a:fillRect/>
          </a:stretch>
        </p:blipFill>
        <p:spPr>
          <a:xfrm>
            <a:off x="457200" y="2432378"/>
            <a:ext cx="4038600" cy="2763252"/>
          </a:xfrm>
        </p:spPr>
      </p:pic>
      <mc:AlternateContent xmlns:mc="http://schemas.openxmlformats.org/markup-compatibility/2006" xmlns:a14="http://schemas.microsoft.com/office/drawing/2010/main">
        <mc:Choice Requires="a14">
          <p:sp>
            <p:nvSpPr>
              <p:cNvPr id="20" name="Rectangle 19"/>
              <p:cNvSpPr/>
              <p:nvPr/>
            </p:nvSpPr>
            <p:spPr>
              <a:xfrm>
                <a:off x="457200" y="5122299"/>
                <a:ext cx="4114800" cy="611001"/>
              </a:xfrm>
              <a:prstGeom prst="rect">
                <a:avLst/>
              </a:prstGeom>
            </p:spPr>
            <p:txBody>
              <a:bodyPr wrap="square">
                <a:spAutoFit/>
              </a:bodyPr>
              <a:lstStyle/>
              <a:p>
                <a:pPr algn="ctr"/>
                <a:r>
                  <a:rPr lang="en-US" sz="1600" dirty="0" smtClean="0">
                    <a:solidFill>
                      <a:schemeClr val="tx1"/>
                    </a:solidFill>
                  </a:rPr>
                  <a:t>Example of vanishing zone of influence for </a:t>
                </a:r>
                <a14:m>
                  <m:oMath xmlns:m="http://schemas.openxmlformats.org/officeDocument/2006/math">
                    <m:sSubSup>
                      <m:sSubSupPr>
                        <m:ctrlPr>
                          <a:rPr lang="en-US" sz="1600" i="1" smtClean="0">
                            <a:solidFill>
                              <a:schemeClr val="tx1"/>
                            </a:solidFill>
                            <a:latin typeface="Cambria Math"/>
                          </a:rPr>
                        </m:ctrlPr>
                      </m:sSubSupPr>
                      <m:e>
                        <m:r>
                          <a:rPr lang="en-US" sz="1600" b="0" i="1" smtClean="0">
                            <a:solidFill>
                              <a:schemeClr val="tx1"/>
                            </a:solidFill>
                            <a:latin typeface="Cambria Math"/>
                          </a:rPr>
                          <m:t>𝑢</m:t>
                        </m:r>
                      </m:e>
                      <m:sub>
                        <m:sSub>
                          <m:sSubPr>
                            <m:ctrlPr>
                              <a:rPr lang="en-US" sz="1600" i="1" smtClean="0">
                                <a:solidFill>
                                  <a:schemeClr val="tx1"/>
                                </a:solidFill>
                                <a:latin typeface="Cambria Math"/>
                              </a:rPr>
                            </m:ctrlPr>
                          </m:sSubPr>
                          <m:e>
                            <m:r>
                              <a:rPr lang="en-US" sz="1600" smtClean="0">
                                <a:solidFill>
                                  <a:schemeClr val="tx1"/>
                                </a:solidFill>
                                <a:latin typeface="Cambria Math"/>
                              </a:rPr>
                              <m:t>𝑥</m:t>
                            </m:r>
                          </m:e>
                          <m:sub>
                            <m:r>
                              <a:rPr lang="en-US" sz="1600" b="0" i="0" smtClean="0">
                                <a:solidFill>
                                  <a:schemeClr val="tx1"/>
                                </a:solidFill>
                                <a:latin typeface="Cambria Math"/>
                              </a:rPr>
                              <m:t>1</m:t>
                            </m:r>
                          </m:sub>
                        </m:sSub>
                      </m:sub>
                      <m:sup>
                        <m:r>
                          <a:rPr lang="en-US" sz="1600" b="0" i="1" smtClean="0">
                            <a:solidFill>
                              <a:schemeClr val="tx1"/>
                            </a:solidFill>
                            <a:latin typeface="Cambria Math"/>
                          </a:rPr>
                          <m:t>𝐵</m:t>
                        </m:r>
                      </m:sup>
                    </m:sSubSup>
                  </m:oMath>
                </a14:m>
                <a:r>
                  <a:rPr lang="en-US" sz="1600" dirty="0" smtClean="0">
                    <a:solidFill>
                      <a:schemeClr val="tx1"/>
                    </a:solidFill>
                  </a:rPr>
                  <a:t> and </a:t>
                </a:r>
                <a14:m>
                  <m:oMath xmlns:m="http://schemas.openxmlformats.org/officeDocument/2006/math">
                    <m:sSubSup>
                      <m:sSubSupPr>
                        <m:ctrlPr>
                          <a:rPr lang="en-US" sz="1600" i="1" smtClean="0">
                            <a:solidFill>
                              <a:schemeClr val="tx1"/>
                            </a:solidFill>
                            <a:latin typeface="Cambria Math"/>
                          </a:rPr>
                        </m:ctrlPr>
                      </m:sSubSupPr>
                      <m:e>
                        <m:r>
                          <a:rPr lang="en-US" sz="1600" b="0" i="1" smtClean="0">
                            <a:solidFill>
                              <a:schemeClr val="tx1"/>
                            </a:solidFill>
                            <a:latin typeface="Cambria Math"/>
                          </a:rPr>
                          <m:t>𝑢</m:t>
                        </m:r>
                      </m:e>
                      <m:sub>
                        <m:sSub>
                          <m:sSubPr>
                            <m:ctrlPr>
                              <a:rPr lang="en-US" sz="1600" i="1" smtClean="0">
                                <a:solidFill>
                                  <a:schemeClr val="tx1"/>
                                </a:solidFill>
                                <a:latin typeface="Cambria Math"/>
                              </a:rPr>
                            </m:ctrlPr>
                          </m:sSubPr>
                          <m:e>
                            <m:r>
                              <a:rPr lang="en-US" sz="1600" smtClean="0">
                                <a:solidFill>
                                  <a:schemeClr val="tx1"/>
                                </a:solidFill>
                                <a:latin typeface="Cambria Math"/>
                              </a:rPr>
                              <m:t>𝑥</m:t>
                            </m:r>
                          </m:e>
                          <m:sub>
                            <m:r>
                              <a:rPr lang="en-US" sz="1600" b="0" i="1" smtClean="0">
                                <a:solidFill>
                                  <a:schemeClr val="tx1"/>
                                </a:solidFill>
                                <a:latin typeface="Cambria Math"/>
                              </a:rPr>
                              <m:t>1</m:t>
                            </m:r>
                          </m:sub>
                        </m:sSub>
                      </m:sub>
                      <m:sup>
                        <m:r>
                          <a:rPr lang="en-US" sz="1600" b="0" i="1" smtClean="0">
                            <a:solidFill>
                              <a:schemeClr val="tx1"/>
                            </a:solidFill>
                            <a:latin typeface="Cambria Math"/>
                          </a:rPr>
                          <m:t>𝐵</m:t>
                        </m:r>
                      </m:sup>
                    </m:sSubSup>
                  </m:oMath>
                </a14:m>
                <a:r>
                  <a:rPr lang="en-US" sz="1600" dirty="0" smtClean="0">
                    <a:solidFill>
                      <a:schemeClr val="tx1"/>
                    </a:solidFill>
                  </a:rPr>
                  <a:t>.</a:t>
                </a:r>
              </a:p>
            </p:txBody>
          </p:sp>
        </mc:Choice>
        <mc:Fallback xmlns="">
          <p:sp>
            <p:nvSpPr>
              <p:cNvPr id="20" name="Rectangle 19"/>
              <p:cNvSpPr>
                <a:spLocks noRot="1" noChangeAspect="1" noMove="1" noResize="1" noEditPoints="1" noAdjustHandles="1" noChangeArrowheads="1" noChangeShapeType="1" noTextEdit="1"/>
              </p:cNvSpPr>
              <p:nvPr/>
            </p:nvSpPr>
            <p:spPr>
              <a:xfrm>
                <a:off x="457200" y="5122299"/>
                <a:ext cx="4114800" cy="611001"/>
              </a:xfrm>
              <a:prstGeom prst="rect">
                <a:avLst/>
              </a:prstGeom>
              <a:blipFill rotWithShape="1">
                <a:blip r:embed="rId8"/>
                <a:stretch>
                  <a:fillRect t="-2970" r="-1185" b="-8911"/>
                </a:stretch>
              </a:blipFill>
            </p:spPr>
            <p:txBody>
              <a:bodyPr/>
              <a:lstStyle/>
              <a:p>
                <a:r>
                  <a:rPr lang="en-US">
                    <a:noFill/>
                  </a:rPr>
                  <a:t> </a:t>
                </a:r>
              </a:p>
            </p:txBody>
          </p:sp>
        </mc:Fallback>
      </mc:AlternateContent>
      <p:sp>
        <p:nvSpPr>
          <p:cNvPr id="3" name="Rectangle 2"/>
          <p:cNvSpPr/>
          <p:nvPr/>
        </p:nvSpPr>
        <p:spPr>
          <a:xfrm>
            <a:off x="4642735" y="6300675"/>
            <a:ext cx="4501265" cy="584775"/>
          </a:xfrm>
          <a:prstGeom prst="rect">
            <a:avLst/>
          </a:prstGeom>
        </p:spPr>
        <p:txBody>
          <a:bodyPr wrap="square">
            <a:spAutoFit/>
          </a:bodyPr>
          <a:lstStyle/>
          <a:p>
            <a:pPr marL="177800" indent="-177800">
              <a:buFont typeface="Arial" panose="020B0604020202020204" pitchFamily="34" charset="0"/>
              <a:buChar char="•"/>
            </a:pPr>
            <a:r>
              <a:rPr lang="en-US" sz="1600" dirty="0" smtClean="0"/>
              <a:t>Preconditioner expanded to 3D and built upon enrichment information.</a:t>
            </a:r>
          </a:p>
        </p:txBody>
      </p:sp>
    </p:spTree>
    <p:extLst>
      <p:ext uri="{BB962C8B-B14F-4D97-AF65-F5344CB8AC3E}">
        <p14:creationId xmlns:p14="http://schemas.microsoft.com/office/powerpoint/2010/main" val="105806750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57200" y="58510"/>
                <a:ext cx="8229600" cy="1143000"/>
              </a:xfrm>
            </p:spPr>
            <p:txBody>
              <a:bodyPr>
                <a:normAutofit fontScale="90000"/>
              </a:bodyPr>
              <a:lstStyle/>
              <a:p>
                <a:r>
                  <a:rPr lang="en-US" b="1" dirty="0" smtClean="0"/>
                  <a:t>Issue</a:t>
                </a:r>
                <a:r>
                  <a:rPr lang="en-US" dirty="0" smtClean="0"/>
                  <a:t>: Ensure continuity of solution at phase boundary </a:t>
                </a:r>
                <a14:m>
                  <m:oMath xmlns:m="http://schemas.openxmlformats.org/officeDocument/2006/math">
                    <m:sSub>
                      <m:sSubPr>
                        <m:ctrlPr>
                          <a:rPr lang="en-US" i="1" smtClean="0">
                            <a:solidFill>
                              <a:srgbClr val="00B050"/>
                            </a:solidFill>
                            <a:latin typeface="Cambria Math"/>
                          </a:rPr>
                        </m:ctrlPr>
                      </m:sSubPr>
                      <m:e>
                        <m:r>
                          <m:rPr>
                            <m:sty m:val="p"/>
                          </m:rPr>
                          <a:rPr lang="el-GR" i="1" smtClean="0">
                            <a:solidFill>
                              <a:srgbClr val="00B050"/>
                            </a:solidFill>
                            <a:latin typeface="Cambria Math"/>
                            <a:ea typeface="Cambria Math"/>
                          </a:rPr>
                          <m:t>Γ</m:t>
                        </m:r>
                      </m:e>
                      <m:sub>
                        <m:r>
                          <a:rPr lang="en-US" i="1" smtClean="0">
                            <a:solidFill>
                              <a:srgbClr val="00B050"/>
                            </a:solidFill>
                            <a:latin typeface="Cambria Math"/>
                            <a:ea typeface="Cambria Math"/>
                          </a:rPr>
                          <m:t>𝜙</m:t>
                        </m:r>
                        <m:r>
                          <a:rPr lang="en-US" b="0" i="1" smtClean="0">
                            <a:solidFill>
                              <a:srgbClr val="00B050"/>
                            </a:solidFill>
                            <a:latin typeface="Cambria Math"/>
                            <a:ea typeface="Cambria Math"/>
                          </a:rPr>
                          <m:t>=0</m:t>
                        </m:r>
                      </m:sub>
                    </m:sSub>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7200" y="58510"/>
                <a:ext cx="8229600" cy="1143000"/>
              </a:xfrm>
              <a:blipFill rotWithShape="1">
                <a:blip r:embed="rId3"/>
                <a:stretch>
                  <a:fillRect l="-2000" t="-20321" r="-3556" b="-27807"/>
                </a:stretch>
              </a:blipFill>
            </p:spPr>
            <p:txBody>
              <a:bodyPr/>
              <a:lstStyle/>
              <a:p>
                <a:r>
                  <a:rPr lang="en-US">
                    <a:noFill/>
                  </a:rPr>
                  <a:t> </a:t>
                </a:r>
              </a:p>
            </p:txBody>
          </p:sp>
        </mc:Fallback>
      </mc:AlternateContent>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9265" y="1362678"/>
            <a:ext cx="1828800" cy="1828800"/>
          </a:xfrm>
          <a:prstGeom prst="rect">
            <a:avLst/>
          </a:prstGeom>
        </p:spPr>
      </p:pic>
      <p:grpSp>
        <p:nvGrpSpPr>
          <p:cNvPr id="22" name="Group 21"/>
          <p:cNvGrpSpPr/>
          <p:nvPr/>
        </p:nvGrpSpPr>
        <p:grpSpPr>
          <a:xfrm>
            <a:off x="2382915" y="1163105"/>
            <a:ext cx="1267365" cy="1960429"/>
            <a:chOff x="2190890" y="1477437"/>
            <a:chExt cx="1267365" cy="1960429"/>
          </a:xfrm>
        </p:grpSpPr>
        <mc:AlternateContent xmlns:mc="http://schemas.openxmlformats.org/markup-compatibility/2006" xmlns:a14="http://schemas.microsoft.com/office/drawing/2010/main">
          <mc:Choice Requires="a14">
            <p:sp>
              <p:nvSpPr>
                <p:cNvPr id="4" name="TextBox 3"/>
                <p:cNvSpPr txBox="1"/>
                <p:nvPr/>
              </p:nvSpPr>
              <p:spPr>
                <a:xfrm>
                  <a:off x="2190890" y="1477437"/>
                  <a:ext cx="126736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0" smtClean="0">
                            <a:latin typeface="Cambria Math"/>
                          </a:rPr>
                          <m:t>𝐮</m:t>
                        </m:r>
                        <m:d>
                          <m:dPr>
                            <m:ctrlPr>
                              <a:rPr lang="en-US" sz="1600" b="1" i="1" smtClean="0">
                                <a:latin typeface="Cambria Math"/>
                              </a:rPr>
                            </m:ctrlPr>
                          </m:dPr>
                          <m:e>
                            <m:r>
                              <a:rPr lang="en-US" sz="1600" b="1" i="0" smtClean="0">
                                <a:latin typeface="Cambria Math"/>
                              </a:rPr>
                              <m:t>𝐱</m:t>
                            </m:r>
                          </m:e>
                        </m:d>
                      </m:oMath>
                    </m:oMathPara>
                  </a14:m>
                  <a:endParaRPr lang="en-US" b="1" dirty="0"/>
                </a:p>
              </p:txBody>
            </p:sp>
          </mc:Choice>
          <mc:Fallback xmlns="">
            <p:sp>
              <p:nvSpPr>
                <p:cNvPr id="4" name="TextBox 3"/>
                <p:cNvSpPr txBox="1">
                  <a:spLocks noRot="1" noChangeAspect="1" noMove="1" noResize="1" noEditPoints="1" noAdjustHandles="1" noChangeArrowheads="1" noChangeShapeType="1" noTextEdit="1"/>
                </p:cNvSpPr>
                <p:nvPr/>
              </p:nvSpPr>
              <p:spPr>
                <a:xfrm>
                  <a:off x="2190890" y="1477437"/>
                  <a:ext cx="1267365" cy="338554"/>
                </a:xfrm>
                <a:prstGeom prst="rect">
                  <a:avLst/>
                </a:prstGeom>
                <a:blipFill rotWithShape="1">
                  <a:blip r:embed="rId5"/>
                  <a:stretch>
                    <a:fillRect/>
                  </a:stretch>
                </a:blipFill>
              </p:spPr>
              <p:txBody>
                <a:bodyPr/>
                <a:lstStyle/>
                <a:p>
                  <a:r>
                    <a:rPr lang="en-US">
                      <a:noFill/>
                    </a:rPr>
                    <a:t> </a:t>
                  </a:r>
                </a:p>
              </p:txBody>
            </p:sp>
          </mc:Fallback>
        </mc:AlternateContent>
        <p:cxnSp>
          <p:nvCxnSpPr>
            <p:cNvPr id="6" name="Straight Arrow Connector 5"/>
            <p:cNvCxnSpPr/>
            <p:nvPr/>
          </p:nvCxnSpPr>
          <p:spPr>
            <a:xfrm>
              <a:off x="2190890" y="1744951"/>
              <a:ext cx="0" cy="169291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190890" y="1752037"/>
              <a:ext cx="126736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190890" y="2591410"/>
              <a:ext cx="1267365"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3016597" y="1752037"/>
              <a:ext cx="57608" cy="83937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2613345" y="2591408"/>
              <a:ext cx="403252" cy="816733"/>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24572" y="3072370"/>
              <a:ext cx="633683" cy="307777"/>
            </a:xfrm>
            <a:prstGeom prst="rect">
              <a:avLst/>
            </a:prstGeom>
            <a:noFill/>
          </p:spPr>
          <p:txBody>
            <a:bodyPr wrap="square" rtlCol="0">
              <a:spAutoFit/>
            </a:bodyPr>
            <a:lstStyle/>
            <a:p>
              <a:r>
                <a:rPr lang="en-US" sz="1400" dirty="0" smtClean="0"/>
                <a:t>Kinks</a:t>
              </a:r>
              <a:endParaRPr lang="en-US" dirty="0"/>
            </a:p>
          </p:txBody>
        </p:sp>
      </p:grpSp>
      <p:grpSp>
        <p:nvGrpSpPr>
          <p:cNvPr id="23" name="Group 22"/>
          <p:cNvGrpSpPr/>
          <p:nvPr/>
        </p:nvGrpSpPr>
        <p:grpSpPr>
          <a:xfrm>
            <a:off x="3765495" y="1165922"/>
            <a:ext cx="1344175" cy="1960429"/>
            <a:chOff x="3880710" y="1480254"/>
            <a:chExt cx="1344175" cy="1960429"/>
          </a:xfrm>
        </p:grpSpPr>
        <mc:AlternateContent xmlns:mc="http://schemas.openxmlformats.org/markup-compatibility/2006" xmlns:a14="http://schemas.microsoft.com/office/drawing/2010/main">
          <mc:Choice Requires="a14">
            <p:sp>
              <p:nvSpPr>
                <p:cNvPr id="12" name="TextBox 11"/>
                <p:cNvSpPr txBox="1"/>
                <p:nvPr/>
              </p:nvSpPr>
              <p:spPr>
                <a:xfrm>
                  <a:off x="3880710" y="1480254"/>
                  <a:ext cx="126736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0" smtClean="0">
                            <a:latin typeface="Cambria Math"/>
                          </a:rPr>
                          <m:t>𝐮</m:t>
                        </m:r>
                        <m:d>
                          <m:dPr>
                            <m:ctrlPr>
                              <a:rPr lang="en-US" sz="1600" b="1" i="1" smtClean="0">
                                <a:latin typeface="Cambria Math"/>
                              </a:rPr>
                            </m:ctrlPr>
                          </m:dPr>
                          <m:e>
                            <m:r>
                              <a:rPr lang="en-US" sz="1600" b="1" i="0" smtClean="0">
                                <a:latin typeface="Cambria Math"/>
                              </a:rPr>
                              <m:t>𝐱</m:t>
                            </m:r>
                          </m:e>
                        </m:d>
                      </m:oMath>
                    </m:oMathPara>
                  </a14:m>
                  <a:endParaRPr lang="en-US" b="1" dirty="0"/>
                </a:p>
              </p:txBody>
            </p:sp>
          </mc:Choice>
          <mc:Fallback xmlns="">
            <p:sp>
              <p:nvSpPr>
                <p:cNvPr id="12" name="TextBox 11"/>
                <p:cNvSpPr txBox="1">
                  <a:spLocks noRot="1" noChangeAspect="1" noMove="1" noResize="1" noEditPoints="1" noAdjustHandles="1" noChangeArrowheads="1" noChangeShapeType="1" noTextEdit="1"/>
                </p:cNvSpPr>
                <p:nvPr/>
              </p:nvSpPr>
              <p:spPr>
                <a:xfrm>
                  <a:off x="3880710" y="1480254"/>
                  <a:ext cx="1267365" cy="338554"/>
                </a:xfrm>
                <a:prstGeom prst="rect">
                  <a:avLst/>
                </a:prstGeom>
                <a:blipFill rotWithShape="1">
                  <a:blip r:embed="rId6"/>
                  <a:stretch>
                    <a:fillRect/>
                  </a:stretch>
                </a:blipFill>
              </p:spPr>
              <p:txBody>
                <a:bodyPr/>
                <a:lstStyle/>
                <a:p>
                  <a:r>
                    <a:rPr lang="en-US">
                      <a:noFill/>
                    </a:rPr>
                    <a:t> </a:t>
                  </a:r>
                </a:p>
              </p:txBody>
            </p:sp>
          </mc:Fallback>
        </mc:AlternateContent>
        <p:cxnSp>
          <p:nvCxnSpPr>
            <p:cNvPr id="13" name="Straight Arrow Connector 12"/>
            <p:cNvCxnSpPr/>
            <p:nvPr/>
          </p:nvCxnSpPr>
          <p:spPr>
            <a:xfrm>
              <a:off x="3880710" y="1747768"/>
              <a:ext cx="0" cy="169291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880710" y="1754854"/>
              <a:ext cx="126736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880710" y="2594227"/>
              <a:ext cx="1267365"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4245557" y="1764926"/>
              <a:ext cx="57608" cy="83937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4303165" y="2594225"/>
              <a:ext cx="403252" cy="816733"/>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514392" y="3075187"/>
              <a:ext cx="710493" cy="307777"/>
            </a:xfrm>
            <a:prstGeom prst="rect">
              <a:avLst/>
            </a:prstGeom>
            <a:noFill/>
          </p:spPr>
          <p:txBody>
            <a:bodyPr wrap="square" rtlCol="0">
              <a:spAutoFit/>
            </a:bodyPr>
            <a:lstStyle/>
            <a:p>
              <a:r>
                <a:rPr lang="en-US" sz="1400" dirty="0" smtClean="0"/>
                <a:t>Jumps</a:t>
              </a:r>
              <a:endParaRPr lang="en-US" dirty="0"/>
            </a:p>
          </p:txBody>
        </p:sp>
      </p:grpSp>
      <mc:AlternateContent xmlns:mc="http://schemas.openxmlformats.org/markup-compatibility/2006" xmlns:a14="http://schemas.microsoft.com/office/drawing/2010/main">
        <mc:Choice Requires="a14">
          <p:sp>
            <p:nvSpPr>
              <p:cNvPr id="19" name="Rectangle 18"/>
              <p:cNvSpPr/>
              <p:nvPr/>
            </p:nvSpPr>
            <p:spPr>
              <a:xfrm>
                <a:off x="5148075" y="1683909"/>
                <a:ext cx="3538725" cy="1200329"/>
              </a:xfrm>
              <a:prstGeom prst="rect">
                <a:avLst/>
              </a:prstGeom>
            </p:spPr>
            <p:txBody>
              <a:bodyPr wrap="square">
                <a:spAutoFit/>
              </a:bodyPr>
              <a:lstStyle/>
              <a:p>
                <a:pPr marL="285750" indent="-285750">
                  <a:buFont typeface="Arial" panose="020B0604020202020204" pitchFamily="34" charset="0"/>
                  <a:buChar char="•"/>
                </a:pPr>
                <a:r>
                  <a:rPr lang="en-US" dirty="0"/>
                  <a:t>The Heaviside function allows for discontinuities of the states </a:t>
                </a:r>
                <a14:m>
                  <m:oMath xmlns:m="http://schemas.openxmlformats.org/officeDocument/2006/math">
                    <m:r>
                      <a:rPr lang="en-US" b="1">
                        <a:latin typeface="Cambria Math"/>
                      </a:rPr>
                      <m:t>𝐮</m:t>
                    </m:r>
                  </m:oMath>
                </a14:m>
                <a:r>
                  <a:rPr lang="en-US" dirty="0"/>
                  <a:t> along the phase boundaries.</a:t>
                </a:r>
              </a:p>
            </p:txBody>
          </p:sp>
        </mc:Choice>
        <mc:Fallback xmlns="">
          <p:sp>
            <p:nvSpPr>
              <p:cNvPr id="19" name="Rectangle 18"/>
              <p:cNvSpPr>
                <a:spLocks noRot="1" noChangeAspect="1" noMove="1" noResize="1" noEditPoints="1" noAdjustHandles="1" noChangeArrowheads="1" noChangeShapeType="1" noTextEdit="1"/>
              </p:cNvSpPr>
              <p:nvPr/>
            </p:nvSpPr>
            <p:spPr>
              <a:xfrm>
                <a:off x="5148075" y="1683909"/>
                <a:ext cx="3538725" cy="1200329"/>
              </a:xfrm>
              <a:prstGeom prst="rect">
                <a:avLst/>
              </a:prstGeom>
              <a:blipFill rotWithShape="1">
                <a:blip r:embed="rId7"/>
                <a:stretch>
                  <a:fillRect l="-1207" t="-2538" r="-1552" b="-71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0" y="3147565"/>
                <a:ext cx="9144000" cy="3499291"/>
              </a:xfrm>
              <a:prstGeom prst="rect">
                <a:avLst/>
              </a:prstGeom>
            </p:spPr>
            <p:txBody>
              <a:bodyPr wrap="square">
                <a:spAutoFit/>
              </a:bodyPr>
              <a:lstStyle/>
              <a:p>
                <a:pPr marL="166688" indent="-166688">
                  <a:buFont typeface="Arial" panose="020B0604020202020204" pitchFamily="34" charset="0"/>
                  <a:buChar char="•"/>
                </a:pPr>
                <a:r>
                  <a:rPr lang="en-US" b="1" dirty="0"/>
                  <a:t>Hypothesis</a:t>
                </a:r>
                <a:r>
                  <a:rPr lang="en-US" dirty="0"/>
                  <a:t>:</a:t>
                </a:r>
              </a:p>
              <a:p>
                <a:pPr marL="512763" lvl="1" indent="-166688">
                  <a:buFont typeface="Arial" panose="020B0604020202020204" pitchFamily="34" charset="0"/>
                  <a:buChar char="•"/>
                </a:pPr>
                <a:r>
                  <a:rPr lang="en-US" dirty="0"/>
                  <a:t>Can we accurately </a:t>
                </a:r>
                <a:r>
                  <a:rPr lang="en-US" b="1" dirty="0"/>
                  <a:t>enforce boundary conditions</a:t>
                </a:r>
                <a:r>
                  <a:rPr lang="en-US" dirty="0"/>
                  <a:t> on the phase interface without extensive </a:t>
                </a:r>
                <a:r>
                  <a:rPr lang="en-US" b="1" dirty="0"/>
                  <a:t>mesh refinement</a:t>
                </a:r>
                <a:r>
                  <a:rPr lang="en-US" dirty="0"/>
                  <a:t>?</a:t>
                </a:r>
              </a:p>
              <a:p>
                <a:pPr marL="512763" lvl="1" indent="-166688">
                  <a:buFont typeface="Arial" panose="020B0604020202020204" pitchFamily="34" charset="0"/>
                  <a:buChar char="•"/>
                </a:pPr>
                <a:r>
                  <a:rPr lang="en-US" dirty="0"/>
                  <a:t>Can we ensure continuity of solution? </a:t>
                </a:r>
                <a14:m>
                  <m:oMath xmlns:m="http://schemas.openxmlformats.org/officeDocument/2006/math">
                    <m:sSup>
                      <m:sSupPr>
                        <m:ctrlPr>
                          <a:rPr lang="en-US" i="1">
                            <a:latin typeface="Cambria Math"/>
                          </a:rPr>
                        </m:ctrlPr>
                      </m:sSupPr>
                      <m:e>
                        <m:r>
                          <a:rPr lang="en-US" b="1">
                            <a:latin typeface="Cambria Math"/>
                          </a:rPr>
                          <m:t>𝐮</m:t>
                        </m:r>
                      </m:e>
                      <m:sup>
                        <m:r>
                          <a:rPr lang="en-US" i="1">
                            <a:latin typeface="Cambria Math"/>
                          </a:rPr>
                          <m:t>𝐴</m:t>
                        </m:r>
                      </m:sup>
                    </m:sSup>
                    <m:r>
                      <a:rPr lang="en-US" i="1">
                        <a:latin typeface="Cambria Math"/>
                      </a:rPr>
                      <m:t>=</m:t>
                    </m:r>
                    <m:sSup>
                      <m:sSupPr>
                        <m:ctrlPr>
                          <a:rPr lang="en-US" i="1">
                            <a:latin typeface="Cambria Math"/>
                          </a:rPr>
                        </m:ctrlPr>
                      </m:sSupPr>
                      <m:e>
                        <m:r>
                          <a:rPr lang="en-US" b="1">
                            <a:latin typeface="Cambria Math"/>
                          </a:rPr>
                          <m:t>𝐮</m:t>
                        </m:r>
                      </m:e>
                      <m:sup>
                        <m:r>
                          <a:rPr lang="en-US" i="1">
                            <a:latin typeface="Cambria Math"/>
                          </a:rPr>
                          <m:t>𝐵</m:t>
                        </m:r>
                      </m:sup>
                    </m:sSup>
                    <m:r>
                      <a:rPr lang="en-US" i="1">
                        <a:latin typeface="Cambria Math"/>
                      </a:rPr>
                      <m:t> </m:t>
                    </m:r>
                    <m:r>
                      <m:rPr>
                        <m:sty m:val="p"/>
                      </m:rPr>
                      <a:rPr lang="en-US">
                        <a:latin typeface="Cambria Math"/>
                      </a:rPr>
                      <m:t>on</m:t>
                    </m:r>
                    <m:r>
                      <a:rPr lang="en-US">
                        <a:latin typeface="Cambria Math"/>
                      </a:rPr>
                      <m:t> </m:t>
                    </m:r>
                    <m:sSub>
                      <m:sSubPr>
                        <m:ctrlPr>
                          <a:rPr lang="en-US" i="1">
                            <a:latin typeface="Cambria Math"/>
                          </a:rPr>
                        </m:ctrlPr>
                      </m:sSubPr>
                      <m:e>
                        <m:r>
                          <m:rPr>
                            <m:sty m:val="p"/>
                          </m:rPr>
                          <a:rPr lang="el-GR" i="1">
                            <a:latin typeface="Cambria Math"/>
                            <a:ea typeface="Cambria Math"/>
                          </a:rPr>
                          <m:t>Γ</m:t>
                        </m:r>
                      </m:e>
                      <m:sub>
                        <m:r>
                          <a:rPr lang="en-US" i="1">
                            <a:latin typeface="Cambria Math"/>
                            <a:ea typeface="Cambria Math"/>
                          </a:rPr>
                          <m:t>𝜙</m:t>
                        </m:r>
                        <m:r>
                          <a:rPr lang="en-US" i="1">
                            <a:latin typeface="Cambria Math"/>
                            <a:ea typeface="Cambria Math"/>
                          </a:rPr>
                          <m:t>=0</m:t>
                        </m:r>
                      </m:sub>
                    </m:sSub>
                  </m:oMath>
                </a14:m>
                <a:r>
                  <a:rPr lang="en-US" dirty="0"/>
                  <a:t> for “material-material” problems.</a:t>
                </a:r>
              </a:p>
              <a:p>
                <a:pPr marL="166688" indent="-166688">
                  <a:buFont typeface="Arial" panose="020B0604020202020204" pitchFamily="34" charset="0"/>
                  <a:buChar char="•"/>
                </a:pPr>
                <a:r>
                  <a:rPr lang="en-US" b="1" dirty="0" smtClean="0"/>
                  <a:t>Approach</a:t>
                </a:r>
                <a:r>
                  <a:rPr lang="en-US" dirty="0"/>
                  <a:t>:</a:t>
                </a:r>
              </a:p>
              <a:p>
                <a:pPr marL="512763" lvl="1" indent="-166688">
                  <a:buFont typeface="Arial" panose="020B0604020202020204" pitchFamily="34" charset="0"/>
                  <a:buChar char="•"/>
                </a:pPr>
                <a:r>
                  <a:rPr lang="en-US" dirty="0"/>
                  <a:t>Stabilized Lagrange multipliers.</a:t>
                </a:r>
              </a:p>
              <a:p>
                <a:pPr marL="512763" lvl="1"/>
                <a14:m>
                  <m:oMathPara xmlns:m="http://schemas.openxmlformats.org/officeDocument/2006/math">
                    <m:oMathParaPr>
                      <m:jc m:val="left"/>
                    </m:oMathParaPr>
                    <m:oMath xmlns:m="http://schemas.openxmlformats.org/officeDocument/2006/math">
                      <m:nary>
                        <m:naryPr>
                          <m:ctrlPr>
                            <a:rPr lang="en-US" sz="1600" i="1">
                              <a:latin typeface="Cambria Math"/>
                            </a:rPr>
                          </m:ctrlPr>
                        </m:naryPr>
                        <m:sub>
                          <m:r>
                            <m:rPr>
                              <m:brk m:alnAt="23"/>
                            </m:rPr>
                            <a:rPr lang="en-US" sz="1600" i="1">
                              <a:latin typeface="Cambria Math"/>
                              <a:ea typeface="Cambria Math"/>
                            </a:rPr>
                            <m:t>𝜙</m:t>
                          </m:r>
                          <m:r>
                            <a:rPr lang="en-US" sz="1600" i="1">
                              <a:latin typeface="Cambria Math"/>
                              <a:ea typeface="Cambria Math"/>
                            </a:rPr>
                            <m:t>=0</m:t>
                          </m:r>
                        </m:sub>
                        <m:sup/>
                        <m:e>
                          <m:r>
                            <m:rPr>
                              <m:sty m:val="p"/>
                            </m:rPr>
                            <a:rPr lang="el-GR" sz="1600" i="1">
                              <a:latin typeface="Cambria Math"/>
                              <a:ea typeface="Cambria Math"/>
                            </a:rPr>
                            <m:t>δ</m:t>
                          </m:r>
                          <m:r>
                            <a:rPr lang="el-GR" sz="1600" b="1" i="1">
                              <a:latin typeface="Cambria Math"/>
                              <a:ea typeface="Cambria Math"/>
                            </a:rPr>
                            <m:t>𝝀</m:t>
                          </m:r>
                          <m:r>
                            <a:rPr lang="el-GR" sz="1600" b="1" i="1">
                              <a:latin typeface="Cambria Math"/>
                              <a:ea typeface="Cambria Math"/>
                            </a:rPr>
                            <m:t>∙</m:t>
                          </m:r>
                          <m:d>
                            <m:dPr>
                              <m:ctrlPr>
                                <a:rPr lang="el-GR" sz="1600" b="1" i="1">
                                  <a:latin typeface="Cambria Math"/>
                                  <a:ea typeface="Cambria Math"/>
                                </a:rPr>
                              </m:ctrlPr>
                            </m:dPr>
                            <m:e>
                              <m:r>
                                <a:rPr lang="el-GR" sz="1600" b="1" i="1">
                                  <a:latin typeface="Cambria Math"/>
                                  <a:ea typeface="Cambria Math"/>
                                </a:rPr>
                                <m:t>𝝀</m:t>
                              </m:r>
                              <m:r>
                                <a:rPr lang="en-US" sz="1600" b="1" i="1">
                                  <a:latin typeface="Cambria Math"/>
                                  <a:ea typeface="Cambria Math"/>
                                </a:rPr>
                                <m:t>−</m:t>
                              </m:r>
                              <m:d>
                                <m:dPr>
                                  <m:ctrlPr>
                                    <a:rPr lang="en-US" sz="1600" b="1" i="1">
                                      <a:latin typeface="Cambria Math"/>
                                      <a:ea typeface="Cambria Math"/>
                                    </a:rPr>
                                  </m:ctrlPr>
                                </m:dPr>
                                <m:e>
                                  <m:f>
                                    <m:fPr>
                                      <m:ctrlPr>
                                        <a:rPr lang="en-US" sz="1600" i="1">
                                          <a:latin typeface="Cambria Math"/>
                                          <a:ea typeface="Cambria Math"/>
                                        </a:rPr>
                                      </m:ctrlPr>
                                    </m:fPr>
                                    <m:num>
                                      <m:r>
                                        <a:rPr lang="en-US" sz="1600" i="1">
                                          <a:latin typeface="Cambria Math"/>
                                          <a:ea typeface="Cambria Math"/>
                                        </a:rPr>
                                        <m:t>1</m:t>
                                      </m:r>
                                    </m:num>
                                    <m:den>
                                      <m:r>
                                        <a:rPr lang="en-US" sz="1600" i="1">
                                          <a:latin typeface="Cambria Math"/>
                                          <a:ea typeface="Cambria Math"/>
                                        </a:rPr>
                                        <m:t>2</m:t>
                                      </m:r>
                                    </m:den>
                                  </m:f>
                                  <m:d>
                                    <m:dPr>
                                      <m:ctrlPr>
                                        <a:rPr lang="en-US" sz="1600" b="1" i="1">
                                          <a:latin typeface="Cambria Math"/>
                                          <a:ea typeface="Cambria Math"/>
                                        </a:rPr>
                                      </m:ctrlPr>
                                    </m:dPr>
                                    <m:e>
                                      <m:sSup>
                                        <m:sSupPr>
                                          <m:ctrlPr>
                                            <a:rPr lang="en-US" sz="1600" b="1" i="1">
                                              <a:latin typeface="Cambria Math"/>
                                              <a:ea typeface="Cambria Math"/>
                                            </a:rPr>
                                          </m:ctrlPr>
                                        </m:sSupPr>
                                        <m:e>
                                          <m:r>
                                            <a:rPr lang="en-US" sz="1600" b="1" i="1">
                                              <a:latin typeface="Cambria Math"/>
                                              <a:ea typeface="Cambria Math"/>
                                            </a:rPr>
                                            <m:t>𝝈</m:t>
                                          </m:r>
                                        </m:e>
                                        <m:sup>
                                          <m:r>
                                            <a:rPr lang="en-US" sz="1600" i="1">
                                              <a:latin typeface="Cambria Math"/>
                                              <a:ea typeface="Cambria Math"/>
                                            </a:rPr>
                                            <m:t>𝐴</m:t>
                                          </m:r>
                                        </m:sup>
                                      </m:sSup>
                                      <m:r>
                                        <a:rPr lang="en-US" sz="1600" b="1" i="1">
                                          <a:latin typeface="Cambria Math"/>
                                          <a:ea typeface="Cambria Math"/>
                                        </a:rPr>
                                        <m:t>+</m:t>
                                      </m:r>
                                      <m:sSup>
                                        <m:sSupPr>
                                          <m:ctrlPr>
                                            <a:rPr lang="en-US" sz="1600" b="1" i="1">
                                              <a:latin typeface="Cambria Math"/>
                                              <a:ea typeface="Cambria Math"/>
                                            </a:rPr>
                                          </m:ctrlPr>
                                        </m:sSupPr>
                                        <m:e>
                                          <m:r>
                                            <a:rPr lang="en-US" sz="1600" b="1" i="1">
                                              <a:latin typeface="Cambria Math"/>
                                              <a:ea typeface="Cambria Math"/>
                                            </a:rPr>
                                            <m:t>𝝈</m:t>
                                          </m:r>
                                        </m:e>
                                        <m:sup>
                                          <m:r>
                                            <a:rPr lang="en-US" sz="1600" i="1">
                                              <a:latin typeface="Cambria Math"/>
                                              <a:ea typeface="Cambria Math"/>
                                            </a:rPr>
                                            <m:t>𝐵</m:t>
                                          </m:r>
                                        </m:sup>
                                      </m:sSup>
                                    </m:e>
                                  </m:d>
                                </m:e>
                              </m:d>
                              <m:r>
                                <a:rPr lang="en-US" sz="1600" b="1" i="1">
                                  <a:latin typeface="Cambria Math"/>
                                  <a:ea typeface="Cambria Math"/>
                                </a:rPr>
                                <m:t>∙</m:t>
                              </m:r>
                              <m:sSub>
                                <m:sSubPr>
                                  <m:ctrlPr>
                                    <a:rPr lang="en-US" sz="1600" b="1" i="1">
                                      <a:latin typeface="Cambria Math"/>
                                      <a:ea typeface="Cambria Math"/>
                                    </a:rPr>
                                  </m:ctrlPr>
                                </m:sSubPr>
                                <m:e>
                                  <m:r>
                                    <a:rPr lang="en-US" sz="1600" b="1">
                                      <a:latin typeface="Cambria Math"/>
                                      <a:ea typeface="Cambria Math"/>
                                    </a:rPr>
                                    <m:t>𝐧</m:t>
                                  </m:r>
                                </m:e>
                                <m:sub>
                                  <m:sSub>
                                    <m:sSubPr>
                                      <m:ctrlPr>
                                        <a:rPr lang="en-US" sz="1600" b="1" i="1">
                                          <a:latin typeface="Cambria Math"/>
                                          <a:ea typeface="Cambria Math"/>
                                        </a:rPr>
                                      </m:ctrlPr>
                                    </m:sSubPr>
                                    <m:e>
                                      <m:r>
                                        <m:rPr>
                                          <m:sty m:val="p"/>
                                        </m:rPr>
                                        <a:rPr lang="en-US" sz="1600">
                                          <a:latin typeface="Cambria Math"/>
                                          <a:ea typeface="Cambria Math"/>
                                        </a:rPr>
                                        <m:t>Γ</m:t>
                                      </m:r>
                                    </m:e>
                                    <m:sub>
                                      <m:r>
                                        <m:rPr>
                                          <m:brk m:alnAt="23"/>
                                        </m:rPr>
                                        <a:rPr lang="en-US" sz="1600" i="1">
                                          <a:latin typeface="Cambria Math"/>
                                          <a:ea typeface="Cambria Math"/>
                                        </a:rPr>
                                        <m:t>𝜙</m:t>
                                      </m:r>
                                      <m:r>
                                        <a:rPr lang="en-US" sz="1600" i="1">
                                          <a:latin typeface="Cambria Math"/>
                                          <a:ea typeface="Cambria Math"/>
                                        </a:rPr>
                                        <m:t>=0</m:t>
                                      </m:r>
                                    </m:sub>
                                  </m:sSub>
                                </m:sub>
                              </m:sSub>
                            </m:e>
                          </m:d>
                          <m:r>
                            <m:rPr>
                              <m:sty m:val="p"/>
                            </m:rPr>
                            <a:rPr lang="en-US" sz="1600">
                              <a:latin typeface="Cambria Math"/>
                            </a:rPr>
                            <m:t>d</m:t>
                          </m:r>
                          <m:r>
                            <m:rPr>
                              <m:sty m:val="p"/>
                            </m:rPr>
                            <a:rPr lang="el-GR" sz="1600" i="1">
                              <a:latin typeface="Cambria Math"/>
                              <a:ea typeface="Cambria Math"/>
                            </a:rPr>
                            <m:t>Γ</m:t>
                          </m:r>
                        </m:e>
                      </m:nary>
                      <m:r>
                        <a:rPr lang="en-US" sz="1600">
                          <a:latin typeface="Cambria Math"/>
                        </a:rPr>
                        <m:t>−</m:t>
                      </m:r>
                      <m:nary>
                        <m:naryPr>
                          <m:ctrlPr>
                            <a:rPr lang="en-US" sz="1600" i="1">
                              <a:latin typeface="Cambria Math"/>
                            </a:rPr>
                          </m:ctrlPr>
                        </m:naryPr>
                        <m:sub>
                          <m:r>
                            <m:rPr>
                              <m:brk m:alnAt="23"/>
                            </m:rPr>
                            <a:rPr lang="en-US" sz="1600" i="1">
                              <a:latin typeface="Cambria Math"/>
                              <a:ea typeface="Cambria Math"/>
                            </a:rPr>
                            <m:t>𝜙</m:t>
                          </m:r>
                          <m:r>
                            <a:rPr lang="en-US" sz="1600" i="1">
                              <a:latin typeface="Cambria Math"/>
                              <a:ea typeface="Cambria Math"/>
                            </a:rPr>
                            <m:t>=0</m:t>
                          </m:r>
                        </m:sub>
                        <m:sup/>
                        <m:e>
                          <m:r>
                            <m:rPr>
                              <m:sty m:val="p"/>
                            </m:rPr>
                            <a:rPr lang="el-GR" sz="1600" i="1">
                              <a:latin typeface="Cambria Math"/>
                              <a:ea typeface="Cambria Math"/>
                            </a:rPr>
                            <m:t>δ</m:t>
                          </m:r>
                          <m:r>
                            <a:rPr lang="el-GR" sz="1600" b="1" i="1">
                              <a:latin typeface="Cambria Math"/>
                              <a:ea typeface="Cambria Math"/>
                            </a:rPr>
                            <m:t>𝝀</m:t>
                          </m:r>
                          <m:r>
                            <a:rPr lang="el-GR" sz="1600" b="1" i="1">
                              <a:latin typeface="Cambria Math"/>
                              <a:ea typeface="Cambria Math"/>
                            </a:rPr>
                            <m:t>∙</m:t>
                          </m:r>
                          <m:d>
                            <m:dPr>
                              <m:ctrlPr>
                                <a:rPr lang="el-GR" sz="1600" b="1" i="1">
                                  <a:latin typeface="Cambria Math"/>
                                  <a:ea typeface="Cambria Math"/>
                                </a:rPr>
                              </m:ctrlPr>
                            </m:dPr>
                            <m:e>
                              <m:sSup>
                                <m:sSupPr>
                                  <m:ctrlPr>
                                    <a:rPr lang="el-GR" sz="1600" b="1" i="1">
                                      <a:latin typeface="Cambria Math"/>
                                      <a:ea typeface="Cambria Math"/>
                                    </a:rPr>
                                  </m:ctrlPr>
                                </m:sSupPr>
                                <m:e>
                                  <m:r>
                                    <a:rPr lang="en-US" sz="1600" b="1">
                                      <a:latin typeface="Cambria Math"/>
                                      <a:ea typeface="Cambria Math"/>
                                    </a:rPr>
                                    <m:t>𝐮</m:t>
                                  </m:r>
                                </m:e>
                                <m:sup>
                                  <m:r>
                                    <a:rPr lang="en-US" sz="1600" i="1">
                                      <a:latin typeface="Cambria Math"/>
                                      <a:ea typeface="Cambria Math"/>
                                    </a:rPr>
                                    <m:t>𝐴</m:t>
                                  </m:r>
                                </m:sup>
                              </m:sSup>
                              <m:r>
                                <a:rPr lang="en-US" sz="1600" b="1" i="1">
                                  <a:latin typeface="Cambria Math"/>
                                  <a:ea typeface="Cambria Math"/>
                                </a:rPr>
                                <m:t>−</m:t>
                              </m:r>
                              <m:sSup>
                                <m:sSupPr>
                                  <m:ctrlPr>
                                    <a:rPr lang="en-US" sz="1600" b="1" i="1">
                                      <a:latin typeface="Cambria Math"/>
                                      <a:ea typeface="Cambria Math"/>
                                    </a:rPr>
                                  </m:ctrlPr>
                                </m:sSupPr>
                                <m:e>
                                  <m:r>
                                    <a:rPr lang="en-US" sz="1600" b="1">
                                      <a:latin typeface="Cambria Math"/>
                                      <a:ea typeface="Cambria Math"/>
                                    </a:rPr>
                                    <m:t>𝐮</m:t>
                                  </m:r>
                                </m:e>
                                <m:sup>
                                  <m:r>
                                    <a:rPr lang="en-US" sz="1600" i="1">
                                      <a:latin typeface="Cambria Math"/>
                                      <a:ea typeface="Cambria Math"/>
                                    </a:rPr>
                                    <m:t>𝐵</m:t>
                                  </m:r>
                                </m:sup>
                              </m:sSup>
                            </m:e>
                          </m:d>
                          <m:r>
                            <m:rPr>
                              <m:sty m:val="p"/>
                            </m:rPr>
                            <a:rPr lang="en-US" sz="1600">
                              <a:latin typeface="Cambria Math"/>
                            </a:rPr>
                            <m:t>d</m:t>
                          </m:r>
                          <m:r>
                            <m:rPr>
                              <m:sty m:val="p"/>
                            </m:rPr>
                            <a:rPr lang="el-GR" sz="1600" i="1">
                              <a:latin typeface="Cambria Math"/>
                              <a:ea typeface="Cambria Math"/>
                            </a:rPr>
                            <m:t>Γ</m:t>
                          </m:r>
                        </m:e>
                      </m:nary>
                      <m:r>
                        <a:rPr lang="en-US" sz="1600">
                          <a:latin typeface="Cambria Math"/>
                          <a:ea typeface="Cambria Math"/>
                        </a:rPr>
                        <m:t>−</m:t>
                      </m:r>
                      <m:nary>
                        <m:naryPr>
                          <m:ctrlPr>
                            <a:rPr lang="en-US" sz="1600" i="1">
                              <a:latin typeface="Cambria Math"/>
                            </a:rPr>
                          </m:ctrlPr>
                        </m:naryPr>
                        <m:sub>
                          <m:r>
                            <m:rPr>
                              <m:brk m:alnAt="23"/>
                            </m:rPr>
                            <a:rPr lang="en-US" sz="1600" i="1">
                              <a:latin typeface="Cambria Math"/>
                              <a:ea typeface="Cambria Math"/>
                            </a:rPr>
                            <m:t>𝜙</m:t>
                          </m:r>
                          <m:r>
                            <a:rPr lang="en-US" sz="1600" i="1">
                              <a:latin typeface="Cambria Math"/>
                              <a:ea typeface="Cambria Math"/>
                            </a:rPr>
                            <m:t>=0</m:t>
                          </m:r>
                        </m:sub>
                        <m:sup/>
                        <m:e>
                          <m:r>
                            <m:rPr>
                              <m:sty m:val="p"/>
                            </m:rPr>
                            <a:rPr lang="el-GR" sz="1600" i="1">
                              <a:latin typeface="Cambria Math"/>
                              <a:ea typeface="Cambria Math"/>
                            </a:rPr>
                            <m:t>δ</m:t>
                          </m:r>
                          <m:d>
                            <m:dPr>
                              <m:ctrlPr>
                                <a:rPr lang="el-GR" sz="1600" b="1" i="1">
                                  <a:latin typeface="Cambria Math"/>
                                  <a:ea typeface="Cambria Math"/>
                                </a:rPr>
                              </m:ctrlPr>
                            </m:dPr>
                            <m:e>
                              <m:sSup>
                                <m:sSupPr>
                                  <m:ctrlPr>
                                    <a:rPr lang="el-GR" sz="1600" b="1" i="1">
                                      <a:latin typeface="Cambria Math"/>
                                      <a:ea typeface="Cambria Math"/>
                                    </a:rPr>
                                  </m:ctrlPr>
                                </m:sSupPr>
                                <m:e>
                                  <m:r>
                                    <a:rPr lang="en-US" sz="1600" b="1">
                                      <a:latin typeface="Cambria Math"/>
                                      <a:ea typeface="Cambria Math"/>
                                    </a:rPr>
                                    <m:t>𝐮</m:t>
                                  </m:r>
                                </m:e>
                                <m:sup>
                                  <m:r>
                                    <a:rPr lang="en-US" sz="1600" i="1">
                                      <a:latin typeface="Cambria Math"/>
                                      <a:ea typeface="Cambria Math"/>
                                    </a:rPr>
                                    <m:t>𝐴</m:t>
                                  </m:r>
                                </m:sup>
                              </m:sSup>
                              <m:r>
                                <a:rPr lang="en-US" sz="1600" b="1" i="1">
                                  <a:latin typeface="Cambria Math"/>
                                  <a:ea typeface="Cambria Math"/>
                                </a:rPr>
                                <m:t>−</m:t>
                              </m:r>
                              <m:sSup>
                                <m:sSupPr>
                                  <m:ctrlPr>
                                    <a:rPr lang="en-US" sz="1600" b="1" i="1">
                                      <a:latin typeface="Cambria Math"/>
                                      <a:ea typeface="Cambria Math"/>
                                    </a:rPr>
                                  </m:ctrlPr>
                                </m:sSupPr>
                                <m:e>
                                  <m:r>
                                    <a:rPr lang="en-US" sz="1600" b="1">
                                      <a:latin typeface="Cambria Math"/>
                                      <a:ea typeface="Cambria Math"/>
                                    </a:rPr>
                                    <m:t>𝐮</m:t>
                                  </m:r>
                                </m:e>
                                <m:sup>
                                  <m:r>
                                    <a:rPr lang="en-US" sz="1600" i="1">
                                      <a:latin typeface="Cambria Math"/>
                                      <a:ea typeface="Cambria Math"/>
                                    </a:rPr>
                                    <m:t>𝐵</m:t>
                                  </m:r>
                                </m:sup>
                              </m:sSup>
                            </m:e>
                          </m:d>
                          <m:r>
                            <a:rPr lang="el-GR" sz="1600" b="1" i="1">
                              <a:latin typeface="Cambria Math"/>
                              <a:ea typeface="Cambria Math"/>
                            </a:rPr>
                            <m:t>∙</m:t>
                          </m:r>
                          <m:r>
                            <a:rPr lang="el-GR" sz="1600" b="1" i="1">
                              <a:latin typeface="Cambria Math"/>
                              <a:ea typeface="Cambria Math"/>
                            </a:rPr>
                            <m:t>𝝀</m:t>
                          </m:r>
                          <m:r>
                            <m:rPr>
                              <m:sty m:val="p"/>
                            </m:rPr>
                            <a:rPr lang="en-US" sz="1600">
                              <a:latin typeface="Cambria Math"/>
                            </a:rPr>
                            <m:t>d</m:t>
                          </m:r>
                          <m:r>
                            <m:rPr>
                              <m:sty m:val="p"/>
                            </m:rPr>
                            <a:rPr lang="el-GR" sz="1600" i="1">
                              <a:latin typeface="Cambria Math"/>
                              <a:ea typeface="Cambria Math"/>
                            </a:rPr>
                            <m:t>Γ</m:t>
                          </m:r>
                        </m:e>
                      </m:nary>
                    </m:oMath>
                  </m:oMathPara>
                </a14:m>
                <a:endParaRPr lang="en-US" sz="1600" dirty="0"/>
              </a:p>
              <a:p>
                <a:pPr marL="512763" lvl="1" indent="-166688">
                  <a:buFont typeface="Arial" panose="020B0604020202020204" pitchFamily="34" charset="0"/>
                  <a:buChar char="•"/>
                </a:pPr>
                <a:r>
                  <a:rPr lang="en-US" dirty="0" err="1"/>
                  <a:t>Nitsche</a:t>
                </a:r>
                <a:r>
                  <a:rPr lang="en-US" dirty="0"/>
                  <a:t> method (penalty enforcement).</a:t>
                </a:r>
              </a:p>
              <a:p>
                <a:pPr marL="512763" lvl="1" indent="-166688">
                  <a:buFont typeface="Arial" panose="020B0604020202020204" pitchFamily="34" charset="0"/>
                  <a:buChar char="•"/>
                </a:pPr>
                <a:r>
                  <a:rPr lang="en-US" dirty="0"/>
                  <a:t>Proper treatment of interface conditions is key to obtaining accurate solution gradient along interface. </a:t>
                </a:r>
                <a:r>
                  <a:rPr lang="en-US" dirty="0" smtClean="0">
                    <a:sym typeface="Wingdings"/>
                  </a:rPr>
                  <a:t></a:t>
                </a:r>
              </a:p>
            </p:txBody>
          </p:sp>
        </mc:Choice>
        <mc:Fallback xmlns="">
          <p:sp>
            <p:nvSpPr>
              <p:cNvPr id="21" name="Rectangle 20"/>
              <p:cNvSpPr>
                <a:spLocks noRot="1" noChangeAspect="1" noMove="1" noResize="1" noEditPoints="1" noAdjustHandles="1" noChangeArrowheads="1" noChangeShapeType="1" noTextEdit="1"/>
              </p:cNvSpPr>
              <p:nvPr/>
            </p:nvSpPr>
            <p:spPr>
              <a:xfrm>
                <a:off x="0" y="3147565"/>
                <a:ext cx="9144000" cy="3499291"/>
              </a:xfrm>
              <a:prstGeom prst="rect">
                <a:avLst/>
              </a:prstGeom>
              <a:blipFill rotWithShape="1">
                <a:blip r:embed="rId8"/>
                <a:stretch>
                  <a:fillRect l="-400" t="-871" b="-1916"/>
                </a:stretch>
              </a:blipFill>
            </p:spPr>
            <p:txBody>
              <a:bodyPr/>
              <a:lstStyle/>
              <a:p>
                <a:r>
                  <a:rPr lang="en-US">
                    <a:noFill/>
                  </a:rPr>
                  <a:t> </a:t>
                </a:r>
              </a:p>
            </p:txBody>
          </p:sp>
        </mc:Fallback>
      </mc:AlternateContent>
    </p:spTree>
    <p:extLst>
      <p:ext uri="{BB962C8B-B14F-4D97-AF65-F5344CB8AC3E}">
        <p14:creationId xmlns:p14="http://schemas.microsoft.com/office/powerpoint/2010/main" val="395062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Issue</a:t>
            </a:r>
            <a:r>
              <a:rPr lang="en-US" dirty="0" smtClean="0"/>
              <a:t>: Controlling the shape of the level set function</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47155"/>
            <a:ext cx="3200400" cy="2200275"/>
          </a:xfrm>
          <a:prstGeom prst="rect">
            <a:avLst/>
          </a:prstGeom>
        </p:spPr>
      </p:pic>
      <p:sp>
        <p:nvSpPr>
          <p:cNvPr id="6" name="Rectangle 5"/>
          <p:cNvSpPr/>
          <p:nvPr/>
        </p:nvSpPr>
        <p:spPr>
          <a:xfrm>
            <a:off x="3200399" y="1547155"/>
            <a:ext cx="2562155" cy="1569660"/>
          </a:xfrm>
          <a:prstGeom prst="rect">
            <a:avLst/>
          </a:prstGeom>
        </p:spPr>
        <p:txBody>
          <a:bodyPr wrap="square">
            <a:spAutoFit/>
          </a:bodyPr>
          <a:lstStyle/>
          <a:p>
            <a:r>
              <a:rPr lang="en-US" sz="1600" b="1" dirty="0"/>
              <a:t>Motivation</a:t>
            </a:r>
            <a:r>
              <a:rPr lang="en-US" sz="1600" dirty="0"/>
              <a:t>:</a:t>
            </a:r>
          </a:p>
          <a:p>
            <a:pPr marL="228600" indent="-228600">
              <a:buFont typeface="Arial" panose="020B0604020202020204" pitchFamily="34" charset="0"/>
              <a:buChar char="•"/>
            </a:pPr>
            <a:r>
              <a:rPr lang="en-US" sz="1600" dirty="0"/>
              <a:t>Emergence of numerical artifacts in optimization problem.</a:t>
            </a:r>
          </a:p>
          <a:p>
            <a:pPr marL="228600" indent="-228600">
              <a:buFont typeface="Arial" panose="020B0604020202020204" pitchFamily="34" charset="0"/>
              <a:buChar char="•"/>
            </a:pPr>
            <a:r>
              <a:rPr lang="en-US" sz="1600" dirty="0"/>
              <a:t>Convergence to local minima</a:t>
            </a:r>
            <a:r>
              <a:rPr lang="en-US" sz="1600" dirty="0" smtClean="0"/>
              <a:t>.</a:t>
            </a:r>
          </a:p>
        </p:txBody>
      </p:sp>
      <p:sp>
        <p:nvSpPr>
          <p:cNvPr id="7" name="Rectangle 6"/>
          <p:cNvSpPr/>
          <p:nvPr/>
        </p:nvSpPr>
        <p:spPr>
          <a:xfrm>
            <a:off x="5927456" y="3762505"/>
            <a:ext cx="3216544" cy="1815882"/>
          </a:xfrm>
          <a:prstGeom prst="rect">
            <a:avLst/>
          </a:prstGeom>
        </p:spPr>
        <p:txBody>
          <a:bodyPr wrap="square">
            <a:spAutoFit/>
          </a:bodyPr>
          <a:lstStyle/>
          <a:p>
            <a:r>
              <a:rPr lang="en-US" sz="1600" b="1" dirty="0" smtClean="0"/>
              <a:t>Open issues</a:t>
            </a:r>
            <a:r>
              <a:rPr lang="en-US" sz="1600" dirty="0" smtClean="0"/>
              <a:t>:</a:t>
            </a:r>
          </a:p>
          <a:p>
            <a:pPr marL="166688" indent="-166688">
              <a:buFont typeface="Arial" panose="020B0604020202020204" pitchFamily="34" charset="0"/>
              <a:buChar char="•"/>
            </a:pPr>
            <a:r>
              <a:rPr lang="en-US" sz="1600" dirty="0" smtClean="0"/>
              <a:t>What </a:t>
            </a:r>
            <a:r>
              <a:rPr lang="en-US" sz="1600" dirty="0"/>
              <a:t>are the effects </a:t>
            </a:r>
            <a:r>
              <a:rPr lang="en-US" sz="1600" dirty="0" smtClean="0"/>
              <a:t>of applying </a:t>
            </a:r>
            <a:r>
              <a:rPr lang="en-US" sz="1600" dirty="0"/>
              <a:t>a </a:t>
            </a:r>
            <a:r>
              <a:rPr lang="en-US" sz="1600" b="1" dirty="0"/>
              <a:t>perimeter </a:t>
            </a:r>
            <a:r>
              <a:rPr lang="en-US" sz="1600" b="1" dirty="0" smtClean="0"/>
              <a:t>constraint </a:t>
            </a:r>
            <a:r>
              <a:rPr lang="en-US" sz="1600" dirty="0" smtClean="0"/>
              <a:t>in 3D?</a:t>
            </a:r>
          </a:p>
          <a:p>
            <a:pPr marL="166688" indent="-166688">
              <a:buFont typeface="Arial" panose="020B0604020202020204" pitchFamily="34" charset="0"/>
              <a:buChar char="•"/>
            </a:pPr>
            <a:r>
              <a:rPr lang="en-US" sz="1600" dirty="0"/>
              <a:t>Does </a:t>
            </a:r>
            <a:r>
              <a:rPr lang="en-US" sz="1600" dirty="0" smtClean="0"/>
              <a:t>it provide</a:t>
            </a:r>
            <a:r>
              <a:rPr lang="en-US" sz="1600" b="1" dirty="0" smtClean="0"/>
              <a:t> local shape control</a:t>
            </a:r>
            <a:r>
              <a:rPr lang="en-US" sz="1600" dirty="0" smtClean="0"/>
              <a:t>? </a:t>
            </a:r>
            <a:r>
              <a:rPr lang="en-US" sz="1600" dirty="0"/>
              <a:t>e.g. minimum feature </a:t>
            </a:r>
            <a:r>
              <a:rPr lang="en-US" sz="1600" dirty="0" smtClean="0"/>
              <a:t>size?</a:t>
            </a:r>
            <a:endParaRPr lang="en-US" sz="1600" dirty="0" smtClean="0">
              <a:sym typeface="Wingdings"/>
            </a:endParaRPr>
          </a:p>
        </p:txBody>
      </p:sp>
      <mc:AlternateContent xmlns:mc="http://schemas.openxmlformats.org/markup-compatibility/2006" xmlns:a14="http://schemas.microsoft.com/office/drawing/2010/main">
        <mc:Choice Requires="a14">
          <p:sp>
            <p:nvSpPr>
              <p:cNvPr id="8" name="Rectangle 7"/>
              <p:cNvSpPr/>
              <p:nvPr/>
            </p:nvSpPr>
            <p:spPr>
              <a:xfrm>
                <a:off x="3112610" y="3424181"/>
                <a:ext cx="1261482" cy="307777"/>
              </a:xfrm>
              <a:prstGeom prst="rect">
                <a:avLst/>
              </a:prstGeom>
            </p:spPr>
            <p:txBody>
              <a:bodyPr wrap="square">
                <a:spAutoFit/>
              </a:bodyPr>
              <a:lstStyle/>
              <a:p>
                <a:r>
                  <a:rPr lang="en-US" sz="1400" dirty="0"/>
                  <a:t>Minimize </a:t>
                </a:r>
                <a14:m>
                  <m:oMath xmlns:m="http://schemas.openxmlformats.org/officeDocument/2006/math">
                    <m:sSub>
                      <m:sSubPr>
                        <m:ctrlPr>
                          <a:rPr lang="en-US" sz="1400" i="1">
                            <a:latin typeface="Cambria Math"/>
                          </a:rPr>
                        </m:ctrlPr>
                      </m:sSubPr>
                      <m:e>
                        <m:r>
                          <a:rPr lang="en-US" sz="1400" i="1">
                            <a:latin typeface="Cambria Math"/>
                            <a:ea typeface="Cambria Math"/>
                          </a:rPr>
                          <m:t>ℱ</m:t>
                        </m:r>
                      </m:e>
                      <m:sub>
                        <m:r>
                          <m:rPr>
                            <m:sty m:val="p"/>
                          </m:rPr>
                          <a:rPr lang="en-US" sz="1400">
                            <a:latin typeface="Cambria Math"/>
                          </a:rPr>
                          <m:t>SE</m:t>
                        </m:r>
                      </m:sub>
                    </m:sSub>
                  </m:oMath>
                </a14:m>
                <a:endParaRPr lang="en-US" sz="1400" dirty="0"/>
              </a:p>
            </p:txBody>
          </p:sp>
        </mc:Choice>
        <mc:Fallback xmlns="">
          <p:sp>
            <p:nvSpPr>
              <p:cNvPr id="8" name="Rectangle 7"/>
              <p:cNvSpPr>
                <a:spLocks noRot="1" noChangeAspect="1" noMove="1" noResize="1" noEditPoints="1" noAdjustHandles="1" noChangeArrowheads="1" noChangeShapeType="1" noTextEdit="1"/>
              </p:cNvSpPr>
              <p:nvPr/>
            </p:nvSpPr>
            <p:spPr>
              <a:xfrm>
                <a:off x="3112610" y="3424181"/>
                <a:ext cx="1261482" cy="307777"/>
              </a:xfrm>
              <a:prstGeom prst="rect">
                <a:avLst/>
              </a:prstGeom>
              <a:blipFill rotWithShape="1">
                <a:blip r:embed="rId4"/>
                <a:stretch>
                  <a:fillRect l="-1449" t="-2000" b="-20000"/>
                </a:stretch>
              </a:blipFill>
            </p:spPr>
            <p:txBody>
              <a:bodyPr/>
              <a:lstStyle/>
              <a:p>
                <a:r>
                  <a:rPr lang="en-US">
                    <a:noFill/>
                  </a:rPr>
                  <a:t> </a:t>
                </a:r>
              </a:p>
            </p:txBody>
          </p:sp>
        </mc:Fallback>
      </mc:AlternateContent>
      <p:sp>
        <p:nvSpPr>
          <p:cNvPr id="9" name="Rectangle 8"/>
          <p:cNvSpPr/>
          <p:nvPr/>
        </p:nvSpPr>
        <p:spPr>
          <a:xfrm>
            <a:off x="0" y="3731958"/>
            <a:ext cx="2728560" cy="3046988"/>
          </a:xfrm>
          <a:prstGeom prst="rect">
            <a:avLst/>
          </a:prstGeom>
        </p:spPr>
        <p:txBody>
          <a:bodyPr wrap="square">
            <a:spAutoFit/>
          </a:bodyPr>
          <a:lstStyle/>
          <a:p>
            <a:r>
              <a:rPr lang="en-US" sz="1600" b="1" dirty="0"/>
              <a:t>Hypothesis</a:t>
            </a:r>
            <a:r>
              <a:rPr lang="en-US" sz="1600" dirty="0"/>
              <a:t>:</a:t>
            </a:r>
          </a:p>
          <a:p>
            <a:pPr marL="166688" indent="-166688">
              <a:buFont typeface="Arial" panose="020B0604020202020204" pitchFamily="34" charset="0"/>
              <a:buChar char="•"/>
            </a:pPr>
            <a:r>
              <a:rPr lang="en-US" sz="1600" dirty="0"/>
              <a:t>We can control the shape of the design through regularization techniques</a:t>
            </a:r>
            <a:r>
              <a:rPr lang="en-US" sz="1600" dirty="0" smtClean="0"/>
              <a:t>.</a:t>
            </a:r>
          </a:p>
          <a:p>
            <a:r>
              <a:rPr lang="en-US" sz="1600" b="1" dirty="0"/>
              <a:t>Objective</a:t>
            </a:r>
            <a:r>
              <a:rPr lang="en-US" sz="1600" dirty="0"/>
              <a:t>:</a:t>
            </a:r>
          </a:p>
          <a:p>
            <a:pPr marL="166688" indent="-166688">
              <a:buFont typeface="Arial" panose="020B0604020202020204" pitchFamily="34" charset="0"/>
              <a:buChar char="•"/>
            </a:pPr>
            <a:r>
              <a:rPr lang="en-US" sz="1600" dirty="0"/>
              <a:t>Use regularization technique to:</a:t>
            </a:r>
          </a:p>
          <a:p>
            <a:pPr lvl="1" indent="-234950">
              <a:buFont typeface="Arial" panose="020B0604020202020204" pitchFamily="34" charset="0"/>
              <a:buChar char="•"/>
            </a:pPr>
            <a:r>
              <a:rPr lang="en-US" sz="1600" dirty="0"/>
              <a:t>Avoid local minima with poor performance.</a:t>
            </a:r>
          </a:p>
          <a:p>
            <a:pPr lvl="1" indent="-234950">
              <a:buFont typeface="Arial" panose="020B0604020202020204" pitchFamily="34" charset="0"/>
              <a:buChar char="•"/>
            </a:pPr>
            <a:r>
              <a:rPr lang="en-US" sz="1600" b="1" dirty="0"/>
              <a:t>Control geometrical properties</a:t>
            </a:r>
            <a:r>
              <a:rPr lang="en-US" sz="1600" b="1" dirty="0" smtClean="0"/>
              <a:t>.</a:t>
            </a:r>
            <a:endParaRPr lang="en-US" sz="1600" b="1" dirty="0"/>
          </a:p>
        </p:txBody>
      </p:sp>
      <mc:AlternateContent xmlns:mc="http://schemas.openxmlformats.org/markup-compatibility/2006" xmlns:a14="http://schemas.microsoft.com/office/drawing/2010/main">
        <mc:Choice Requires="a14">
          <p:sp>
            <p:nvSpPr>
              <p:cNvPr id="10" name="Rectangle 9"/>
              <p:cNvSpPr/>
              <p:nvPr/>
            </p:nvSpPr>
            <p:spPr>
              <a:xfrm>
                <a:off x="2728560" y="4494220"/>
                <a:ext cx="1516248" cy="7731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i="1">
                              <a:latin typeface="Cambria Math"/>
                              <a:ea typeface="Cambria Math"/>
                            </a:rPr>
                            <m:t>ℱ</m:t>
                          </m:r>
                        </m:e>
                        <m:sub>
                          <m:r>
                            <m:rPr>
                              <m:sty m:val="p"/>
                            </m:rPr>
                            <a:rPr lang="en-US">
                              <a:latin typeface="Cambria Math"/>
                            </a:rPr>
                            <m:t>P</m:t>
                          </m:r>
                        </m:sub>
                      </m:sSub>
                      <m:r>
                        <a:rPr lang="en-US" i="1">
                          <a:latin typeface="Cambria Math"/>
                        </a:rPr>
                        <m:t>=</m:t>
                      </m:r>
                      <m:nary>
                        <m:naryPr>
                          <m:ctrlPr>
                            <a:rPr lang="en-US" i="1">
                              <a:latin typeface="Cambria Math"/>
                            </a:rPr>
                          </m:ctrlPr>
                        </m:naryPr>
                        <m:sub>
                          <m:r>
                            <a:rPr lang="en-US" i="1">
                              <a:latin typeface="Cambria Math"/>
                              <a:ea typeface="Cambria Math"/>
                            </a:rPr>
                            <m:t>𝜙</m:t>
                          </m:r>
                          <m:r>
                            <a:rPr lang="en-US" i="1">
                              <a:latin typeface="Cambria Math"/>
                              <a:ea typeface="Cambria Math"/>
                            </a:rPr>
                            <m:t>=0</m:t>
                          </m:r>
                        </m:sub>
                        <m:sup/>
                        <m:e>
                          <m:r>
                            <m:rPr>
                              <m:sty m:val="p"/>
                            </m:rPr>
                            <a:rPr lang="en-US">
                              <a:latin typeface="Cambria Math"/>
                            </a:rPr>
                            <m:t>d</m:t>
                          </m:r>
                          <m:r>
                            <m:rPr>
                              <m:sty m:val="p"/>
                            </m:rPr>
                            <a:rPr lang="el-GR" i="1">
                              <a:latin typeface="Cambria Math"/>
                              <a:ea typeface="Cambria Math"/>
                            </a:rPr>
                            <m:t>Γ</m:t>
                          </m:r>
                        </m:e>
                      </m:nary>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2728560" y="4494220"/>
                <a:ext cx="1516248" cy="773160"/>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2728560" y="5267380"/>
                <a:ext cx="1978939" cy="7731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i="1">
                              <a:latin typeface="Cambria Math"/>
                              <a:ea typeface="Cambria Math"/>
                            </a:rPr>
                            <m:t>ℱ</m:t>
                          </m:r>
                        </m:e>
                        <m:sub>
                          <m:r>
                            <a:rPr lang="en-US" b="1" i="0" smtClean="0">
                              <a:latin typeface="Cambria Math"/>
                              <a:ea typeface="Cambria Math"/>
                            </a:rPr>
                            <m:t>𝐧</m:t>
                          </m:r>
                        </m:sub>
                      </m:sSub>
                      <m:r>
                        <a:rPr lang="en-US" i="1">
                          <a:latin typeface="Cambria Math"/>
                        </a:rPr>
                        <m:t>=</m:t>
                      </m:r>
                      <m:nary>
                        <m:naryPr>
                          <m:ctrlPr>
                            <a:rPr lang="en-US" i="1">
                              <a:latin typeface="Cambria Math"/>
                            </a:rPr>
                          </m:ctrlPr>
                        </m:naryPr>
                        <m:sub>
                          <m:r>
                            <a:rPr lang="en-US" i="1">
                              <a:latin typeface="Cambria Math"/>
                              <a:ea typeface="Cambria Math"/>
                            </a:rPr>
                            <m:t>𝜙</m:t>
                          </m:r>
                          <m:r>
                            <a:rPr lang="en-US" i="1">
                              <a:latin typeface="Cambria Math"/>
                              <a:ea typeface="Cambria Math"/>
                            </a:rPr>
                            <m:t>=0</m:t>
                          </m:r>
                        </m:sub>
                        <m:sup/>
                        <m:e>
                          <m:r>
                            <a:rPr lang="en-US" i="1" smtClean="0">
                              <a:latin typeface="Cambria Math"/>
                              <a:ea typeface="Cambria Math"/>
                            </a:rPr>
                            <m:t>𝛻</m:t>
                          </m:r>
                          <m:r>
                            <a:rPr lang="en-US" i="1" smtClean="0">
                              <a:latin typeface="Cambria Math"/>
                              <a:ea typeface="Cambria Math"/>
                            </a:rPr>
                            <m:t>∙</m:t>
                          </m:r>
                          <m:r>
                            <a:rPr lang="en-US" b="1" i="0" smtClean="0">
                              <a:latin typeface="Cambria Math"/>
                              <a:ea typeface="Cambria Math"/>
                            </a:rPr>
                            <m:t>𝐧</m:t>
                          </m:r>
                          <m:r>
                            <a:rPr lang="en-US" b="1" i="0" smtClean="0">
                              <a:latin typeface="Cambria Math"/>
                              <a:ea typeface="Cambria Math"/>
                            </a:rPr>
                            <m:t> </m:t>
                          </m:r>
                          <m:r>
                            <m:rPr>
                              <m:sty m:val="p"/>
                            </m:rPr>
                            <a:rPr lang="en-US">
                              <a:latin typeface="Cambria Math"/>
                            </a:rPr>
                            <m:t>d</m:t>
                          </m:r>
                          <m:r>
                            <m:rPr>
                              <m:sty m:val="p"/>
                            </m:rPr>
                            <a:rPr lang="el-GR" i="1">
                              <a:latin typeface="Cambria Math"/>
                              <a:ea typeface="Cambria Math"/>
                            </a:rPr>
                            <m:t>Γ</m:t>
                          </m:r>
                        </m:e>
                      </m:nary>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2728560" y="5267380"/>
                <a:ext cx="1978939" cy="773160"/>
              </a:xfrm>
              <a:prstGeom prst="rect">
                <a:avLst/>
              </a:prstGeom>
              <a:blipFill rotWithShape="1">
                <a:blip r:embed="rId6"/>
                <a:stretch>
                  <a:fillRect/>
                </a:stretch>
              </a:blipFill>
            </p:spPr>
            <p:txBody>
              <a:bodyPr/>
              <a:lstStyle/>
              <a:p>
                <a:r>
                  <a:rPr lang="en-US">
                    <a:noFill/>
                  </a:rPr>
                  <a:t> </a:t>
                </a:r>
              </a:p>
            </p:txBody>
          </p:sp>
        </mc:Fallback>
      </mc:AlternateContent>
      <p:sp>
        <p:nvSpPr>
          <p:cNvPr id="12" name="TextBox 11"/>
          <p:cNvSpPr txBox="1"/>
          <p:nvPr/>
        </p:nvSpPr>
        <p:spPr>
          <a:xfrm>
            <a:off x="4707499" y="4741861"/>
            <a:ext cx="1219957" cy="338554"/>
          </a:xfrm>
          <a:prstGeom prst="rect">
            <a:avLst/>
          </a:prstGeom>
          <a:noFill/>
        </p:spPr>
        <p:txBody>
          <a:bodyPr wrap="square" rtlCol="0">
            <a:spAutoFit/>
          </a:bodyPr>
          <a:lstStyle/>
          <a:p>
            <a:r>
              <a:rPr lang="en-US" sz="1600" dirty="0" smtClean="0"/>
              <a:t>Perimeter</a:t>
            </a:r>
            <a:endParaRPr lang="en-US" dirty="0"/>
          </a:p>
        </p:txBody>
      </p:sp>
      <p:sp>
        <p:nvSpPr>
          <p:cNvPr id="13" name="TextBox 12"/>
          <p:cNvSpPr txBox="1"/>
          <p:nvPr/>
        </p:nvSpPr>
        <p:spPr>
          <a:xfrm>
            <a:off x="4707499" y="5509961"/>
            <a:ext cx="1219957" cy="338554"/>
          </a:xfrm>
          <a:prstGeom prst="rect">
            <a:avLst/>
          </a:prstGeom>
          <a:noFill/>
        </p:spPr>
        <p:txBody>
          <a:bodyPr wrap="square" rtlCol="0">
            <a:spAutoFit/>
          </a:bodyPr>
          <a:lstStyle/>
          <a:p>
            <a:r>
              <a:rPr lang="en-US" sz="1600" dirty="0" smtClean="0"/>
              <a:t>Curvature</a:t>
            </a:r>
            <a:endParaRPr lang="en-US" dirty="0"/>
          </a:p>
        </p:txBody>
      </p:sp>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27456" y="1547155"/>
            <a:ext cx="3200400" cy="2200275"/>
          </a:xfrm>
          <a:prstGeom prst="rect">
            <a:avLst/>
          </a:prstGeom>
        </p:spPr>
      </p:pic>
      <mc:AlternateContent xmlns:mc="http://schemas.openxmlformats.org/markup-compatibility/2006" xmlns:a14="http://schemas.microsoft.com/office/drawing/2010/main">
        <mc:Choice Requires="a14">
          <p:sp>
            <p:nvSpPr>
              <p:cNvPr id="15" name="Rectangle 14"/>
              <p:cNvSpPr/>
              <p:nvPr/>
            </p:nvSpPr>
            <p:spPr>
              <a:xfrm>
                <a:off x="4339918" y="3424181"/>
                <a:ext cx="1691472" cy="307777"/>
              </a:xfrm>
              <a:prstGeom prst="rect">
                <a:avLst/>
              </a:prstGeom>
            </p:spPr>
            <p:txBody>
              <a:bodyPr wrap="square">
                <a:spAutoFit/>
              </a:bodyPr>
              <a:lstStyle/>
              <a:p>
                <a:pPr algn="r"/>
                <a:r>
                  <a:rPr lang="en-US" sz="1400" dirty="0" smtClean="0"/>
                  <a:t>Minimize </a:t>
                </a:r>
                <a14:m>
                  <m:oMath xmlns:m="http://schemas.openxmlformats.org/officeDocument/2006/math">
                    <m:sSub>
                      <m:sSubPr>
                        <m:ctrlPr>
                          <a:rPr lang="en-US" sz="1400" i="1">
                            <a:latin typeface="Cambria Math"/>
                          </a:rPr>
                        </m:ctrlPr>
                      </m:sSubPr>
                      <m:e>
                        <m:r>
                          <a:rPr lang="en-US" sz="1400" i="1">
                            <a:latin typeface="Cambria Math"/>
                            <a:ea typeface="Cambria Math"/>
                          </a:rPr>
                          <m:t>ℱ</m:t>
                        </m:r>
                      </m:e>
                      <m:sub>
                        <m:r>
                          <m:rPr>
                            <m:sty m:val="p"/>
                          </m:rPr>
                          <a:rPr lang="en-US" sz="1400">
                            <a:latin typeface="Cambria Math"/>
                          </a:rPr>
                          <m:t>SE</m:t>
                        </m:r>
                      </m:sub>
                    </m:sSub>
                    <m:r>
                      <a:rPr lang="en-US" sz="1400" b="0" i="1" smtClean="0">
                        <a:latin typeface="Cambria Math"/>
                      </a:rPr>
                      <m:t>+</m:t>
                    </m:r>
                    <m:sSub>
                      <m:sSubPr>
                        <m:ctrlPr>
                          <a:rPr lang="en-US" sz="1400" i="1">
                            <a:latin typeface="Cambria Math"/>
                          </a:rPr>
                        </m:ctrlPr>
                      </m:sSubPr>
                      <m:e>
                        <m:r>
                          <a:rPr lang="en-US" sz="1400" i="1">
                            <a:latin typeface="Cambria Math"/>
                            <a:ea typeface="Cambria Math"/>
                          </a:rPr>
                          <m:t>ℱ</m:t>
                        </m:r>
                      </m:e>
                      <m:sub>
                        <m:r>
                          <m:rPr>
                            <m:sty m:val="p"/>
                          </m:rPr>
                          <a:rPr lang="en-US" sz="1400">
                            <a:latin typeface="Cambria Math"/>
                          </a:rPr>
                          <m:t>P</m:t>
                        </m:r>
                      </m:sub>
                    </m:sSub>
                  </m:oMath>
                </a14:m>
                <a:endParaRPr lang="en-US" sz="1400" dirty="0"/>
              </a:p>
            </p:txBody>
          </p:sp>
        </mc:Choice>
        <mc:Fallback xmlns="">
          <p:sp>
            <p:nvSpPr>
              <p:cNvPr id="15" name="Rectangle 14"/>
              <p:cNvSpPr>
                <a:spLocks noRot="1" noChangeAspect="1" noMove="1" noResize="1" noEditPoints="1" noAdjustHandles="1" noChangeArrowheads="1" noChangeShapeType="1" noTextEdit="1"/>
              </p:cNvSpPr>
              <p:nvPr/>
            </p:nvSpPr>
            <p:spPr>
              <a:xfrm>
                <a:off x="4339918" y="3424181"/>
                <a:ext cx="1691472" cy="307777"/>
              </a:xfrm>
              <a:prstGeom prst="rect">
                <a:avLst/>
              </a:prstGeom>
              <a:blipFill rotWithShape="1">
                <a:blip r:embed="rId8"/>
                <a:stretch>
                  <a:fillRect t="-2000" b="-20000"/>
                </a:stretch>
              </a:blipFill>
            </p:spPr>
            <p:txBody>
              <a:bodyPr/>
              <a:lstStyle/>
              <a:p>
                <a:r>
                  <a:rPr lang="en-US">
                    <a:noFill/>
                  </a:rPr>
                  <a:t> </a:t>
                </a:r>
              </a:p>
            </p:txBody>
          </p:sp>
        </mc:Fallback>
      </mc:AlternateContent>
    </p:spTree>
    <p:extLst>
      <p:ext uri="{BB962C8B-B14F-4D97-AF65-F5344CB8AC3E}">
        <p14:creationId xmlns:p14="http://schemas.microsoft.com/office/powerpoint/2010/main" val="2242080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0535"/>
            <a:ext cx="8229600" cy="1143000"/>
          </a:xfrm>
        </p:spPr>
        <p:txBody>
          <a:bodyPr>
            <a:normAutofit fontScale="90000"/>
          </a:bodyPr>
          <a:lstStyle/>
          <a:p>
            <a:r>
              <a:rPr lang="en-US" b="1" dirty="0" smtClean="0"/>
              <a:t>Issue</a:t>
            </a:r>
            <a:r>
              <a:rPr lang="en-US" dirty="0" smtClean="0"/>
              <a:t>: Emergence of numerical geometrical artifacts</a:t>
            </a:r>
            <a:endParaRPr lang="en-US" dirty="0"/>
          </a:p>
        </p:txBody>
      </p:sp>
      <mc:AlternateContent xmlns:mc="http://schemas.openxmlformats.org/markup-compatibility/2006" xmlns:a14="http://schemas.microsoft.com/office/drawing/2010/main">
        <mc:Choice Requires="a14">
          <p:sp>
            <p:nvSpPr>
              <p:cNvPr id="10" name="TextBox 9"/>
              <p:cNvSpPr txBox="1"/>
              <p:nvPr/>
            </p:nvSpPr>
            <p:spPr>
              <a:xfrm>
                <a:off x="385854" y="4087037"/>
                <a:ext cx="8602719" cy="2147639"/>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t>Approach</a:t>
                </a:r>
                <a:r>
                  <a:rPr lang="en-US" dirty="0" smtClean="0"/>
                  <a:t>:</a:t>
                </a:r>
              </a:p>
              <a:p>
                <a:pPr marL="692150" lvl="1" indent="-234950">
                  <a:buFont typeface="Arial" panose="020B0604020202020204" pitchFamily="34" charset="0"/>
                  <a:buChar char="•"/>
                </a:pPr>
                <a:r>
                  <a:rPr lang="en-US" dirty="0" smtClean="0"/>
                  <a:t>Adding </a:t>
                </a:r>
                <a:r>
                  <a:rPr lang="en-US" dirty="0"/>
                  <a:t>soft springs between every </a:t>
                </a:r>
                <a:r>
                  <a:rPr lang="en-US" dirty="0" smtClean="0"/>
                  <a:t>material point </a:t>
                </a:r>
                <a:r>
                  <a:rPr lang="en-US" dirty="0"/>
                  <a:t>and a fictitious </a:t>
                </a:r>
                <a:r>
                  <a:rPr lang="en-US" dirty="0" smtClean="0"/>
                  <a:t>support.</a:t>
                </a:r>
              </a:p>
              <a:p>
                <a:pPr/>
                <a14:m>
                  <m:oMathPara xmlns:m="http://schemas.openxmlformats.org/officeDocument/2006/math">
                    <m:oMathParaPr>
                      <m:jc m:val="centerGroup"/>
                    </m:oMathParaPr>
                    <m:oMath xmlns:m="http://schemas.openxmlformats.org/officeDocument/2006/math">
                      <m:nary>
                        <m:naryPr>
                          <m:ctrlPr>
                            <a:rPr lang="en-US" i="1" smtClean="0">
                              <a:latin typeface="Cambria Math"/>
                            </a:rPr>
                          </m:ctrlPr>
                        </m:naryPr>
                        <m:sub/>
                        <m:sup/>
                        <m:e>
                          <m:sSub>
                            <m:sSubPr>
                              <m:ctrlPr>
                                <a:rPr lang="en-US" i="1" smtClean="0">
                                  <a:latin typeface="Cambria Math"/>
                                </a:rPr>
                              </m:ctrlPr>
                            </m:sSubPr>
                            <m:e>
                              <m:r>
                                <a:rPr lang="en-US" b="0" i="1" smtClean="0">
                                  <a:latin typeface="Cambria Math"/>
                                </a:rPr>
                                <m:t>𝑘</m:t>
                              </m:r>
                            </m:e>
                            <m:sub>
                              <m:r>
                                <a:rPr lang="en-US" b="0" i="1" smtClean="0">
                                  <a:latin typeface="Cambria Math"/>
                                </a:rPr>
                                <m:t>𝐴</m:t>
                              </m:r>
                            </m:sub>
                          </m:sSub>
                          <m:r>
                            <a:rPr lang="en-US" b="1" i="0" smtClean="0">
                              <a:latin typeface="Cambria Math"/>
                            </a:rPr>
                            <m:t>𝐍</m:t>
                          </m:r>
                          <m:r>
                            <a:rPr lang="en-US" b="1" i="1" smtClean="0">
                              <a:latin typeface="Cambria Math"/>
                              <a:ea typeface="Cambria Math"/>
                            </a:rPr>
                            <m:t>∙</m:t>
                          </m:r>
                          <m:r>
                            <a:rPr lang="en-US" b="1" i="0" smtClean="0">
                              <a:latin typeface="Cambria Math"/>
                            </a:rPr>
                            <m:t>𝐮</m:t>
                          </m:r>
                          <m:r>
                            <m:rPr>
                              <m:sty m:val="p"/>
                            </m:rPr>
                            <a:rPr lang="en-US" b="0" i="0" smtClean="0">
                              <a:latin typeface="Cambria Math"/>
                            </a:rPr>
                            <m:t>d</m:t>
                          </m:r>
                          <m:sSup>
                            <m:sSupPr>
                              <m:ctrlPr>
                                <a:rPr lang="en-US" b="0" i="1" smtClean="0">
                                  <a:latin typeface="Cambria Math"/>
                                </a:rPr>
                              </m:ctrlPr>
                            </m:sSupPr>
                            <m:e>
                              <m:r>
                                <m:rPr>
                                  <m:sty m:val="p"/>
                                </m:rPr>
                                <a:rPr lang="el-GR" b="0" i="1" smtClean="0">
                                  <a:latin typeface="Cambria Math"/>
                                  <a:ea typeface="Cambria Math"/>
                                </a:rPr>
                                <m:t>Ω</m:t>
                              </m:r>
                            </m:e>
                            <m:sup>
                              <m:r>
                                <a:rPr lang="en-US" b="0" i="1" smtClean="0">
                                  <a:latin typeface="Cambria Math"/>
                                </a:rPr>
                                <m:t>𝐴</m:t>
                              </m:r>
                            </m:sup>
                          </m:sSup>
                        </m:e>
                      </m:nary>
                    </m:oMath>
                  </m:oMathPara>
                </a14:m>
                <a:endParaRPr lang="en-US" dirty="0" smtClean="0"/>
              </a:p>
              <a:p>
                <a:pPr marL="692150" lvl="1" indent="-234950">
                  <a:buFont typeface="Arial" panose="020B0604020202020204" pitchFamily="34" charset="0"/>
                  <a:buChar char="•"/>
                </a:pPr>
                <a14:m>
                  <m:oMath xmlns:m="http://schemas.openxmlformats.org/officeDocument/2006/math">
                    <m:sSub>
                      <m:sSubPr>
                        <m:ctrlPr>
                          <a:rPr lang="en-US" i="1" smtClean="0">
                            <a:latin typeface="Cambria Math"/>
                          </a:rPr>
                        </m:ctrlPr>
                      </m:sSubPr>
                      <m:e>
                        <m:r>
                          <a:rPr lang="en-US" b="0" i="1" smtClean="0">
                            <a:latin typeface="Cambria Math"/>
                          </a:rPr>
                          <m:t>𝑘</m:t>
                        </m:r>
                      </m:e>
                      <m:sub>
                        <m:r>
                          <a:rPr lang="en-US" b="0" i="1" smtClean="0">
                            <a:latin typeface="Cambria Math"/>
                          </a:rPr>
                          <m:t>𝐴</m:t>
                        </m:r>
                      </m:sub>
                    </m:sSub>
                  </m:oMath>
                </a14:m>
                <a:r>
                  <a:rPr lang="en-US" dirty="0" smtClean="0"/>
                  <a:t> </a:t>
                </a:r>
                <a:r>
                  <a:rPr lang="en-US" dirty="0"/>
                  <a:t>denotes the stiffness of the distributed system </a:t>
                </a:r>
                <a:r>
                  <a:rPr lang="en-US" dirty="0" smtClean="0"/>
                  <a:t>of springs, </a:t>
                </a:r>
                <a14:m>
                  <m:oMath xmlns:m="http://schemas.openxmlformats.org/officeDocument/2006/math">
                    <m:sSup>
                      <m:sSupPr>
                        <m:ctrlPr>
                          <a:rPr lang="en-US" i="1" smtClean="0">
                            <a:latin typeface="Cambria Math"/>
                          </a:rPr>
                        </m:ctrlPr>
                      </m:sSupPr>
                      <m:e>
                        <m:r>
                          <a:rPr lang="en-US" b="0" i="1" smtClean="0">
                            <a:latin typeface="Cambria Math"/>
                          </a:rPr>
                          <m:t>10</m:t>
                        </m:r>
                      </m:e>
                      <m:sup>
                        <m:r>
                          <a:rPr lang="en-US" b="0" i="1" smtClean="0">
                            <a:latin typeface="Cambria Math"/>
                          </a:rPr>
                          <m:t>−6</m:t>
                        </m:r>
                      </m:sup>
                    </m:sSup>
                  </m:oMath>
                </a14:m>
                <a:r>
                  <a:rPr lang="en-US" dirty="0" smtClean="0"/>
                  <a:t>, for all examples.</a:t>
                </a:r>
              </a:p>
              <a:p>
                <a:pPr marL="692150" lvl="1" indent="-234950">
                  <a:buFont typeface="Arial" panose="020B0604020202020204" pitchFamily="34" charset="0"/>
                  <a:buChar char="•"/>
                </a:pPr>
                <a:r>
                  <a:rPr lang="en-US" dirty="0" smtClean="0"/>
                  <a:t>Minimize perimeter of </a:t>
                </a:r>
                <a14:m>
                  <m:oMath xmlns:m="http://schemas.openxmlformats.org/officeDocument/2006/math">
                    <m:sSub>
                      <m:sSubPr>
                        <m:ctrlPr>
                          <a:rPr lang="en-US" i="1" smtClean="0">
                            <a:latin typeface="Cambria Math"/>
                          </a:rPr>
                        </m:ctrlPr>
                      </m:sSubPr>
                      <m:e>
                        <m:r>
                          <m:rPr>
                            <m:sty m:val="p"/>
                          </m:rPr>
                          <a:rPr lang="el-GR" i="1" smtClean="0">
                            <a:latin typeface="Cambria Math"/>
                            <a:ea typeface="Cambria Math"/>
                          </a:rPr>
                          <m:t>Γ</m:t>
                        </m:r>
                      </m:e>
                      <m:sub>
                        <m:r>
                          <a:rPr lang="en-US" i="1" smtClean="0">
                            <a:latin typeface="Cambria Math"/>
                            <a:ea typeface="Cambria Math"/>
                          </a:rPr>
                          <m:t>𝜙</m:t>
                        </m:r>
                        <m:r>
                          <a:rPr lang="en-US" b="0" i="1" smtClean="0">
                            <a:latin typeface="Cambria Math"/>
                            <a:ea typeface="Cambria Math"/>
                          </a:rPr>
                          <m:t>=0</m:t>
                        </m:r>
                      </m:sub>
                    </m:sSub>
                  </m:oMath>
                </a14:m>
                <a:r>
                  <a:rPr lang="en-US" dirty="0" smtClean="0"/>
                  <a:t> with </a:t>
                </a:r>
                <a14:m>
                  <m:oMath xmlns:m="http://schemas.openxmlformats.org/officeDocument/2006/math">
                    <m:sSub>
                      <m:sSubPr>
                        <m:ctrlPr>
                          <a:rPr lang="en-US" i="1">
                            <a:latin typeface="Cambria Math"/>
                          </a:rPr>
                        </m:ctrlPr>
                      </m:sSubPr>
                      <m:e>
                        <m:r>
                          <a:rPr lang="en-US" i="1">
                            <a:latin typeface="Cambria Math"/>
                            <a:ea typeface="Cambria Math"/>
                          </a:rPr>
                          <m:t>ℱ</m:t>
                        </m:r>
                      </m:e>
                      <m:sub>
                        <m:r>
                          <m:rPr>
                            <m:sty m:val="p"/>
                          </m:rPr>
                          <a:rPr lang="en-US">
                            <a:latin typeface="Cambria Math"/>
                          </a:rPr>
                          <m:t>P</m:t>
                        </m:r>
                      </m:sub>
                    </m:sSub>
                  </m:oMath>
                </a14:m>
                <a:r>
                  <a:rPr lang="en-US" dirty="0" smtClean="0"/>
                  <a:t>.</a:t>
                </a:r>
              </a:p>
            </p:txBody>
          </p:sp>
        </mc:Choice>
        <mc:Fallback xmlns="">
          <p:sp>
            <p:nvSpPr>
              <p:cNvPr id="10" name="TextBox 9"/>
              <p:cNvSpPr txBox="1">
                <a:spLocks noRot="1" noChangeAspect="1" noMove="1" noResize="1" noEditPoints="1" noAdjustHandles="1" noChangeArrowheads="1" noChangeShapeType="1" noTextEdit="1"/>
              </p:cNvSpPr>
              <p:nvPr/>
            </p:nvSpPr>
            <p:spPr>
              <a:xfrm>
                <a:off x="385854" y="4087037"/>
                <a:ext cx="8602719" cy="2147639"/>
              </a:xfrm>
              <a:prstGeom prst="rect">
                <a:avLst/>
              </a:prstGeom>
              <a:blipFill rotWithShape="1">
                <a:blip r:embed="rId3"/>
                <a:stretch>
                  <a:fillRect l="-425" t="-1416" b="-2550"/>
                </a:stretch>
              </a:blipFill>
            </p:spPr>
            <p:txBody>
              <a:bodyPr/>
              <a:lstStyle/>
              <a:p>
                <a:r>
                  <a:rPr lang="en-US">
                    <a:noFill/>
                  </a:rPr>
                  <a:t> </a:t>
                </a:r>
              </a:p>
            </p:txBody>
          </p:sp>
        </mc:Fallback>
      </mc:AlternateContent>
      <p:pic>
        <p:nvPicPr>
          <p:cNvPr id="13" name="Content Placeholder 5"/>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4956050" y="1534346"/>
            <a:ext cx="3657143" cy="2514286"/>
          </a:xfrm>
          <a:prstGeom prst="rect">
            <a:avLst/>
          </a:prstGeom>
        </p:spPr>
      </p:pic>
      <p:sp>
        <p:nvSpPr>
          <p:cNvPr id="14" name="TextBox 13"/>
          <p:cNvSpPr txBox="1"/>
          <p:nvPr/>
        </p:nvSpPr>
        <p:spPr>
          <a:xfrm>
            <a:off x="385855" y="1534346"/>
            <a:ext cx="4186146" cy="2031325"/>
          </a:xfrm>
          <a:prstGeom prst="rect">
            <a:avLst/>
          </a:prstGeom>
          <a:noFill/>
        </p:spPr>
        <p:txBody>
          <a:bodyPr wrap="square" rtlCol="0">
            <a:spAutoFit/>
          </a:bodyPr>
          <a:lstStyle/>
          <a:p>
            <a:pPr marL="234950" indent="-234950">
              <a:buFont typeface="Arial" panose="020B0604020202020204" pitchFamily="34" charset="0"/>
              <a:buChar char="•"/>
            </a:pPr>
            <a:r>
              <a:rPr lang="en-US" dirty="0" smtClean="0"/>
              <a:t>For “</a:t>
            </a:r>
            <a:r>
              <a:rPr lang="en-US" b="1" dirty="0" smtClean="0">
                <a:solidFill>
                  <a:schemeClr val="tx2"/>
                </a:solidFill>
              </a:rPr>
              <a:t>solid</a:t>
            </a:r>
            <a:r>
              <a:rPr lang="en-US" dirty="0" smtClean="0"/>
              <a:t>-</a:t>
            </a:r>
            <a:r>
              <a:rPr lang="en-US" b="1" dirty="0" smtClean="0">
                <a:solidFill>
                  <a:srgbClr val="FF0000"/>
                </a:solidFill>
              </a:rPr>
              <a:t>void</a:t>
            </a:r>
            <a:r>
              <a:rPr lang="en-US" dirty="0" smtClean="0"/>
              <a:t>” problems, designs with free floating pieces of material may be generated in the course of the optimization process.</a:t>
            </a:r>
          </a:p>
          <a:p>
            <a:pPr marL="234950" indent="-234950">
              <a:buFont typeface="Arial" panose="020B0604020202020204" pitchFamily="34" charset="0"/>
              <a:buChar char="•"/>
            </a:pPr>
            <a:r>
              <a:rPr lang="en-US" dirty="0" smtClean="0"/>
              <a:t>Causes ill-conditioning of the system.</a:t>
            </a:r>
          </a:p>
          <a:p>
            <a:endParaRPr lang="en-US" dirty="0"/>
          </a:p>
        </p:txBody>
      </p:sp>
      <p:grpSp>
        <p:nvGrpSpPr>
          <p:cNvPr id="52" name="Group 51"/>
          <p:cNvGrpSpPr/>
          <p:nvPr/>
        </p:nvGrpSpPr>
        <p:grpSpPr>
          <a:xfrm>
            <a:off x="5839363" y="2737710"/>
            <a:ext cx="192027" cy="230430"/>
            <a:chOff x="5839363" y="2737710"/>
            <a:chExt cx="192027" cy="230430"/>
          </a:xfrm>
        </p:grpSpPr>
        <p:cxnSp>
          <p:nvCxnSpPr>
            <p:cNvPr id="31" name="Straight Connector 30"/>
            <p:cNvCxnSpPr/>
            <p:nvPr/>
          </p:nvCxnSpPr>
          <p:spPr>
            <a:xfrm>
              <a:off x="5874330" y="2737710"/>
              <a:ext cx="0" cy="23043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5839363" y="2737710"/>
              <a:ext cx="192027" cy="229487"/>
              <a:chOff x="5839363" y="2737710"/>
              <a:chExt cx="192027" cy="229487"/>
            </a:xfrm>
          </p:grpSpPr>
          <p:cxnSp>
            <p:nvCxnSpPr>
              <p:cNvPr id="4" name="Straight Connector 3"/>
              <p:cNvCxnSpPr/>
              <p:nvPr/>
            </p:nvCxnSpPr>
            <p:spPr>
              <a:xfrm flipH="1">
                <a:off x="5989545" y="2814520"/>
                <a:ext cx="41845" cy="7681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5954580" y="2814520"/>
                <a:ext cx="38405" cy="7681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5912735" y="2814520"/>
                <a:ext cx="41845" cy="7681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flipV="1">
                <a:off x="5874330" y="2814520"/>
                <a:ext cx="38405" cy="7681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839365" y="2776115"/>
                <a:ext cx="34965" cy="3840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839365" y="2814520"/>
                <a:ext cx="34965" cy="3840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839364" y="2852925"/>
                <a:ext cx="34965" cy="3840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839364" y="2891330"/>
                <a:ext cx="34965" cy="3840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839363" y="2928792"/>
                <a:ext cx="34965" cy="3840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839365" y="2737710"/>
                <a:ext cx="34965" cy="3840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grpSp>
      <p:grpSp>
        <p:nvGrpSpPr>
          <p:cNvPr id="53" name="Group 52"/>
          <p:cNvGrpSpPr/>
          <p:nvPr/>
        </p:nvGrpSpPr>
        <p:grpSpPr>
          <a:xfrm>
            <a:off x="6377035" y="3128817"/>
            <a:ext cx="192027" cy="230430"/>
            <a:chOff x="5839363" y="2737710"/>
            <a:chExt cx="192027" cy="230430"/>
          </a:xfrm>
        </p:grpSpPr>
        <p:cxnSp>
          <p:nvCxnSpPr>
            <p:cNvPr id="54" name="Straight Connector 53"/>
            <p:cNvCxnSpPr/>
            <p:nvPr/>
          </p:nvCxnSpPr>
          <p:spPr>
            <a:xfrm>
              <a:off x="5874330" y="2737710"/>
              <a:ext cx="0" cy="23043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55" name="Group 54"/>
            <p:cNvGrpSpPr/>
            <p:nvPr/>
          </p:nvGrpSpPr>
          <p:grpSpPr>
            <a:xfrm>
              <a:off x="5839363" y="2737710"/>
              <a:ext cx="192027" cy="229487"/>
              <a:chOff x="5839363" y="2737710"/>
              <a:chExt cx="192027" cy="229487"/>
            </a:xfrm>
          </p:grpSpPr>
          <p:cxnSp>
            <p:nvCxnSpPr>
              <p:cNvPr id="56" name="Straight Connector 55"/>
              <p:cNvCxnSpPr/>
              <p:nvPr/>
            </p:nvCxnSpPr>
            <p:spPr>
              <a:xfrm flipH="1">
                <a:off x="5989545" y="2814520"/>
                <a:ext cx="41845" cy="7681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5954580" y="2814520"/>
                <a:ext cx="38405" cy="7681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912735" y="2814520"/>
                <a:ext cx="41845" cy="7681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flipV="1">
                <a:off x="5874330" y="2814520"/>
                <a:ext cx="38405" cy="7681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839365" y="2776115"/>
                <a:ext cx="34965" cy="3840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839365" y="2814520"/>
                <a:ext cx="34965" cy="3840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5839364" y="2852925"/>
                <a:ext cx="34965" cy="3840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5839364" y="2891330"/>
                <a:ext cx="34965" cy="3840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5839363" y="2928792"/>
                <a:ext cx="34965" cy="3840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5839365" y="2737710"/>
                <a:ext cx="34965" cy="3840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grpSp>
      <p:grpSp>
        <p:nvGrpSpPr>
          <p:cNvPr id="66" name="Group 65"/>
          <p:cNvGrpSpPr/>
          <p:nvPr/>
        </p:nvGrpSpPr>
        <p:grpSpPr>
          <a:xfrm rot="10800000">
            <a:off x="6987880" y="2604235"/>
            <a:ext cx="192027" cy="230430"/>
            <a:chOff x="5839363" y="2737710"/>
            <a:chExt cx="192027" cy="230430"/>
          </a:xfrm>
        </p:grpSpPr>
        <p:cxnSp>
          <p:nvCxnSpPr>
            <p:cNvPr id="67" name="Straight Connector 66"/>
            <p:cNvCxnSpPr/>
            <p:nvPr/>
          </p:nvCxnSpPr>
          <p:spPr>
            <a:xfrm>
              <a:off x="5874330" y="2737710"/>
              <a:ext cx="0" cy="23043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68" name="Group 67"/>
            <p:cNvGrpSpPr/>
            <p:nvPr/>
          </p:nvGrpSpPr>
          <p:grpSpPr>
            <a:xfrm>
              <a:off x="5839363" y="2737710"/>
              <a:ext cx="192027" cy="229487"/>
              <a:chOff x="5839363" y="2737710"/>
              <a:chExt cx="192027" cy="229487"/>
            </a:xfrm>
          </p:grpSpPr>
          <p:cxnSp>
            <p:nvCxnSpPr>
              <p:cNvPr id="69" name="Straight Connector 68"/>
              <p:cNvCxnSpPr/>
              <p:nvPr/>
            </p:nvCxnSpPr>
            <p:spPr>
              <a:xfrm flipH="1">
                <a:off x="5989545" y="2814520"/>
                <a:ext cx="41845" cy="7681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flipV="1">
                <a:off x="5954580" y="2814520"/>
                <a:ext cx="38405" cy="7681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5912735" y="2814520"/>
                <a:ext cx="41845" cy="7681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flipV="1">
                <a:off x="5874330" y="2814520"/>
                <a:ext cx="38405" cy="7681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5839365" y="2776115"/>
                <a:ext cx="34965" cy="3840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H="1">
                <a:off x="5839365" y="2814520"/>
                <a:ext cx="34965" cy="3840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a:off x="5839364" y="2852925"/>
                <a:ext cx="34965" cy="3840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a:off x="5839364" y="2891330"/>
                <a:ext cx="34965" cy="3840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a:off x="5839363" y="2928792"/>
                <a:ext cx="34965" cy="3840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H="1">
                <a:off x="5839365" y="2737710"/>
                <a:ext cx="34965" cy="3840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grpSp>
      <p:grpSp>
        <p:nvGrpSpPr>
          <p:cNvPr id="79" name="Group 78"/>
          <p:cNvGrpSpPr/>
          <p:nvPr/>
        </p:nvGrpSpPr>
        <p:grpSpPr>
          <a:xfrm rot="10800000">
            <a:off x="7644400" y="1585560"/>
            <a:ext cx="192027" cy="230430"/>
            <a:chOff x="5839363" y="2737710"/>
            <a:chExt cx="192027" cy="230430"/>
          </a:xfrm>
        </p:grpSpPr>
        <p:cxnSp>
          <p:nvCxnSpPr>
            <p:cNvPr id="80" name="Straight Connector 79"/>
            <p:cNvCxnSpPr/>
            <p:nvPr/>
          </p:nvCxnSpPr>
          <p:spPr>
            <a:xfrm>
              <a:off x="5874330" y="2737710"/>
              <a:ext cx="0" cy="23043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81" name="Group 80"/>
            <p:cNvGrpSpPr/>
            <p:nvPr/>
          </p:nvGrpSpPr>
          <p:grpSpPr>
            <a:xfrm>
              <a:off x="5839363" y="2737710"/>
              <a:ext cx="192027" cy="229487"/>
              <a:chOff x="5839363" y="2737710"/>
              <a:chExt cx="192027" cy="229487"/>
            </a:xfrm>
          </p:grpSpPr>
          <p:cxnSp>
            <p:nvCxnSpPr>
              <p:cNvPr id="82" name="Straight Connector 81"/>
              <p:cNvCxnSpPr/>
              <p:nvPr/>
            </p:nvCxnSpPr>
            <p:spPr>
              <a:xfrm flipH="1">
                <a:off x="5989545" y="2814520"/>
                <a:ext cx="41845" cy="7681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flipV="1">
                <a:off x="5954580" y="2814520"/>
                <a:ext cx="38405" cy="7681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5912735" y="2814520"/>
                <a:ext cx="41845" cy="7681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flipV="1">
                <a:off x="5874330" y="2814520"/>
                <a:ext cx="38405" cy="7681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a:off x="5839365" y="2776115"/>
                <a:ext cx="34965" cy="3840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a:off x="5839365" y="2814520"/>
                <a:ext cx="34965" cy="3840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5839364" y="2852925"/>
                <a:ext cx="34965" cy="3840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5839364" y="2891330"/>
                <a:ext cx="34965" cy="3840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a:off x="5839363" y="2928792"/>
                <a:ext cx="34965" cy="3840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a:off x="5839365" y="2737710"/>
                <a:ext cx="34965" cy="3840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78124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914400" y="2133600"/>
            <a:ext cx="7315200" cy="1463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524000" y="2677477"/>
            <a:ext cx="365760" cy="3657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lstStyle/>
          <a:p>
            <a:r>
              <a:rPr lang="en-US" dirty="0" smtClean="0"/>
              <a:t>Problem setup</a:t>
            </a:r>
            <a:endParaRPr lang="en-US" dirty="0"/>
          </a:p>
        </p:txBody>
      </p:sp>
      <p:cxnSp>
        <p:nvCxnSpPr>
          <p:cNvPr id="8" name="Straight Arrow Connector 7"/>
          <p:cNvCxnSpPr/>
          <p:nvPr/>
        </p:nvCxnSpPr>
        <p:spPr>
          <a:xfrm>
            <a:off x="914400" y="3886200"/>
            <a:ext cx="7315200" cy="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4305300" y="3716923"/>
                <a:ext cx="533400" cy="338554"/>
              </a:xfrm>
              <a:prstGeom prst="rect">
                <a:avLst/>
              </a:prstGeom>
              <a:solidFill>
                <a:schemeClr val="bg1"/>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a:rPr>
                        <m:t>2.2</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4305300" y="3716923"/>
                <a:ext cx="533400" cy="338554"/>
              </a:xfrm>
              <a:prstGeom prst="rect">
                <a:avLst/>
              </a:prstGeom>
              <a:blipFill rotWithShape="1">
                <a:blip r:embed="rId2"/>
                <a:stretch>
                  <a:fillRect/>
                </a:stretch>
              </a:blipFill>
            </p:spPr>
            <p:txBody>
              <a:bodyPr/>
              <a:lstStyle/>
              <a:p>
                <a:r>
                  <a:rPr lang="en-US">
                    <a:noFill/>
                  </a:rPr>
                  <a:t> </a:t>
                </a:r>
              </a:p>
            </p:txBody>
          </p:sp>
        </mc:Fallback>
      </mc:AlternateContent>
      <p:cxnSp>
        <p:nvCxnSpPr>
          <p:cNvPr id="12" name="Straight Arrow Connector 11"/>
          <p:cNvCxnSpPr/>
          <p:nvPr/>
        </p:nvCxnSpPr>
        <p:spPr>
          <a:xfrm>
            <a:off x="533400" y="2133600"/>
            <a:ext cx="0" cy="146304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209550" y="2691080"/>
                <a:ext cx="647700" cy="338554"/>
              </a:xfrm>
              <a:prstGeom prst="rect">
                <a:avLst/>
              </a:prstGeom>
              <a:solidFill>
                <a:schemeClr val="bg1"/>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a:rPr>
                        <m:t>0.41</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209550" y="2691080"/>
                <a:ext cx="647700" cy="338554"/>
              </a:xfrm>
              <a:prstGeom prst="rect">
                <a:avLst/>
              </a:prstGeom>
              <a:blipFill rotWithShape="1">
                <a:blip r:embed="rId3"/>
                <a:stretch>
                  <a:fillRect/>
                </a:stretch>
              </a:blipFill>
            </p:spPr>
            <p:txBody>
              <a:bodyPr/>
              <a:lstStyle/>
              <a:p>
                <a:r>
                  <a:rPr lang="en-US">
                    <a:noFill/>
                  </a:rPr>
                  <a:t> </a:t>
                </a:r>
              </a:p>
            </p:txBody>
          </p:sp>
        </mc:Fallback>
      </mc:AlternateContent>
      <p:sp>
        <p:nvSpPr>
          <p:cNvPr id="14" name="Arc 13"/>
          <p:cNvSpPr/>
          <p:nvPr/>
        </p:nvSpPr>
        <p:spPr>
          <a:xfrm>
            <a:off x="533400" y="2128837"/>
            <a:ext cx="914400" cy="1463040"/>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p:cNvSpPr/>
          <p:nvPr/>
        </p:nvSpPr>
        <p:spPr>
          <a:xfrm flipV="1">
            <a:off x="533400" y="2128837"/>
            <a:ext cx="914400" cy="1463040"/>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 name="Straight Arrow Connector 16"/>
          <p:cNvCxnSpPr>
            <a:stCxn id="6" idx="1"/>
          </p:cNvCxnSpPr>
          <p:nvPr/>
        </p:nvCxnSpPr>
        <p:spPr>
          <a:xfrm>
            <a:off x="914400" y="2865120"/>
            <a:ext cx="5334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914400" y="2590800"/>
            <a:ext cx="4572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914400" y="2362200"/>
            <a:ext cx="3810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914400" y="3124200"/>
            <a:ext cx="4572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914400" y="3352800"/>
            <a:ext cx="3810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914400" y="1821060"/>
                <a:ext cx="1143000"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400" i="1" dirty="0" smtClean="0">
                          <a:latin typeface="Cambria Math"/>
                        </a:rPr>
                        <m:t>h</m:t>
                      </m:r>
                      <m:r>
                        <a:rPr lang="en-US" sz="1400" i="1" dirty="0" smtClean="0">
                          <a:latin typeface="Cambria Math"/>
                        </a:rPr>
                        <m:t>=0.015</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914400" y="1821060"/>
                <a:ext cx="1143000" cy="307777"/>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7010400" y="1210270"/>
                <a:ext cx="1219200" cy="92333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a:ea typeface="Cambria Math"/>
                        </a:rPr>
                        <m:t>𝜌</m:t>
                      </m:r>
                      <m:r>
                        <a:rPr lang="en-US" b="0" i="1" smtClean="0">
                          <a:latin typeface="Cambria Math"/>
                          <a:ea typeface="Cambria Math"/>
                        </a:rPr>
                        <m:t>=1.0</m:t>
                      </m:r>
                    </m:oMath>
                  </m:oMathPara>
                </a14:m>
                <a:endParaRPr lang="en-US" b="0" dirty="0" smtClean="0">
                  <a:ea typeface="Cambria Math"/>
                </a:endParaRPr>
              </a:p>
              <a:p>
                <a:pPr/>
                <a14:m>
                  <m:oMathPara xmlns:m="http://schemas.openxmlformats.org/officeDocument/2006/math">
                    <m:oMathParaPr>
                      <m:jc m:val="left"/>
                    </m:oMathParaPr>
                    <m:oMath xmlns:m="http://schemas.openxmlformats.org/officeDocument/2006/math">
                      <m:r>
                        <a:rPr lang="en-US" i="1" smtClean="0">
                          <a:latin typeface="Cambria Math"/>
                          <a:ea typeface="Cambria Math"/>
                        </a:rPr>
                        <m:t>𝜇</m:t>
                      </m:r>
                      <m:r>
                        <a:rPr lang="en-US" b="0" i="1" smtClean="0">
                          <a:latin typeface="Cambria Math"/>
                          <a:ea typeface="Cambria Math"/>
                        </a:rPr>
                        <m:t>=0.001</m:t>
                      </m:r>
                    </m:oMath>
                  </m:oMathPara>
                </a14:m>
                <a:endParaRPr lang="en-US" dirty="0" smtClean="0"/>
              </a:p>
              <a:p>
                <a:pPr/>
                <a14:m>
                  <m:oMathPara xmlns:m="http://schemas.openxmlformats.org/officeDocument/2006/math">
                    <m:oMathParaPr>
                      <m:jc m:val="left"/>
                    </m:oMathParaPr>
                    <m:oMath xmlns:m="http://schemas.openxmlformats.org/officeDocument/2006/math">
                      <m:r>
                        <a:rPr lang="en-US" i="1" dirty="0" smtClean="0">
                          <a:latin typeface="Cambria Math"/>
                        </a:rPr>
                        <m:t>𝐿</m:t>
                      </m:r>
                      <m:r>
                        <a:rPr lang="en-US" i="1" dirty="0" smtClean="0">
                          <a:latin typeface="Cambria Math"/>
                        </a:rPr>
                        <m:t>=0.1</m:t>
                      </m:r>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7010400" y="1210270"/>
                <a:ext cx="1219200" cy="923330"/>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2057400" y="2442422"/>
                <a:ext cx="1981200" cy="8358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a:rPr>
                          </m:ctrlPr>
                        </m:sSubPr>
                        <m:e>
                          <m:r>
                            <a:rPr lang="en-US" sz="1600" b="0" i="1" smtClean="0">
                              <a:latin typeface="Cambria Math"/>
                            </a:rPr>
                            <m:t>𝑢</m:t>
                          </m:r>
                        </m:e>
                        <m:sub>
                          <m:r>
                            <a:rPr lang="en-US" sz="1600" b="0" i="1" smtClean="0">
                              <a:latin typeface="Cambria Math"/>
                            </a:rPr>
                            <m:t>𝑥</m:t>
                          </m:r>
                        </m:sub>
                      </m:sSub>
                      <m:r>
                        <a:rPr lang="en-US" sz="1600" b="0" i="1" smtClean="0">
                          <a:latin typeface="Cambria Math"/>
                        </a:rPr>
                        <m:t>=</m:t>
                      </m:r>
                      <m:f>
                        <m:fPr>
                          <m:ctrlPr>
                            <a:rPr lang="en-US" sz="1600" b="0" i="1" smtClean="0">
                              <a:latin typeface="Cambria Math"/>
                            </a:rPr>
                          </m:ctrlPr>
                        </m:fPr>
                        <m:num>
                          <m:r>
                            <a:rPr lang="en-US" sz="1600" b="0" i="1" smtClean="0">
                              <a:latin typeface="Cambria Math"/>
                            </a:rPr>
                            <m:t>6</m:t>
                          </m:r>
                          <m:r>
                            <a:rPr lang="en-US" sz="1600" b="0" i="1" smtClean="0">
                              <a:latin typeface="Cambria Math"/>
                            </a:rPr>
                            <m:t>𝑢𝑦</m:t>
                          </m:r>
                          <m:d>
                            <m:dPr>
                              <m:ctrlPr>
                                <a:rPr lang="en-US" sz="1600" b="0" i="1" smtClean="0">
                                  <a:latin typeface="Cambria Math"/>
                                </a:rPr>
                              </m:ctrlPr>
                            </m:dPr>
                            <m:e>
                              <m:r>
                                <a:rPr lang="en-US" sz="1600" b="0" i="1" smtClean="0">
                                  <a:latin typeface="Cambria Math"/>
                                </a:rPr>
                                <m:t>0.41−</m:t>
                              </m:r>
                              <m:r>
                                <a:rPr lang="en-US" sz="1600" b="0" i="1" smtClean="0">
                                  <a:latin typeface="Cambria Math"/>
                                </a:rPr>
                                <m:t>𝑦</m:t>
                              </m:r>
                            </m:e>
                          </m:d>
                        </m:num>
                        <m:den>
                          <m:sSup>
                            <m:sSupPr>
                              <m:ctrlPr>
                                <a:rPr lang="en-US" sz="1600" b="0" i="1" smtClean="0">
                                  <a:latin typeface="Cambria Math"/>
                                </a:rPr>
                              </m:ctrlPr>
                            </m:sSupPr>
                            <m:e>
                              <m:r>
                                <a:rPr lang="en-US" sz="1600" b="0" i="1" smtClean="0">
                                  <a:latin typeface="Cambria Math"/>
                                </a:rPr>
                                <m:t>0.41</m:t>
                              </m:r>
                            </m:e>
                            <m:sup>
                              <m:r>
                                <a:rPr lang="en-US" sz="1600" b="0" i="1" smtClean="0">
                                  <a:latin typeface="Cambria Math"/>
                                </a:rPr>
                                <m:t>2</m:t>
                              </m:r>
                            </m:sup>
                          </m:sSup>
                        </m:den>
                      </m:f>
                    </m:oMath>
                  </m:oMathPara>
                </a14:m>
                <a:endParaRPr lang="en-US" sz="1600" b="0" dirty="0" smtClean="0"/>
              </a:p>
              <a:p>
                <a:pPr/>
                <a14:m>
                  <m:oMathPara xmlns:m="http://schemas.openxmlformats.org/officeDocument/2006/math">
                    <m:oMathParaPr>
                      <m:jc m:val="left"/>
                    </m:oMathParaPr>
                    <m:oMath xmlns:m="http://schemas.openxmlformats.org/officeDocument/2006/math">
                      <m:sSub>
                        <m:sSubPr>
                          <m:ctrlPr>
                            <a:rPr lang="en-US" sz="1600" b="0" i="1" smtClean="0">
                              <a:latin typeface="Cambria Math"/>
                            </a:rPr>
                          </m:ctrlPr>
                        </m:sSubPr>
                        <m:e>
                          <m:r>
                            <a:rPr lang="en-US" sz="1600" b="0" i="1" smtClean="0">
                              <a:latin typeface="Cambria Math"/>
                            </a:rPr>
                            <m:t>𝑢</m:t>
                          </m:r>
                        </m:e>
                        <m:sub>
                          <m:r>
                            <a:rPr lang="en-US" sz="1600" b="0" i="1" smtClean="0">
                              <a:latin typeface="Cambria Math"/>
                            </a:rPr>
                            <m:t>𝑦</m:t>
                          </m:r>
                        </m:sub>
                      </m:sSub>
                      <m:r>
                        <a:rPr lang="en-US" sz="1600" b="0" i="1" smtClean="0">
                          <a:latin typeface="Cambria Math"/>
                        </a:rPr>
                        <m:t>=0.0</m:t>
                      </m:r>
                    </m:oMath>
                  </m:oMathPara>
                </a14:m>
                <a:endParaRPr lang="en-US" sz="1600" b="0" dirty="0" smtClean="0"/>
              </a:p>
            </p:txBody>
          </p:sp>
        </mc:Choice>
        <mc:Fallback xmlns="">
          <p:sp>
            <p:nvSpPr>
              <p:cNvPr id="33" name="TextBox 32"/>
              <p:cNvSpPr txBox="1">
                <a:spLocks noRot="1" noChangeAspect="1" noMove="1" noResize="1" noEditPoints="1" noAdjustHandles="1" noChangeArrowheads="1" noChangeShapeType="1" noTextEdit="1"/>
              </p:cNvSpPr>
              <p:nvPr/>
            </p:nvSpPr>
            <p:spPr>
              <a:xfrm>
                <a:off x="2057400" y="2442422"/>
                <a:ext cx="1981200" cy="835870"/>
              </a:xfrm>
              <a:prstGeom prst="rect">
                <a:avLst/>
              </a:prstGeom>
              <a:blipFill rotWithShape="1">
                <a:blip r:embed="rId6"/>
                <a:stretch>
                  <a:fillRect/>
                </a:stretch>
              </a:blipFill>
            </p:spPr>
            <p:txBody>
              <a:bodyPr/>
              <a:lstStyle/>
              <a:p>
                <a:r>
                  <a:rPr lang="en-US">
                    <a:noFill/>
                  </a:rPr>
                  <a:t> </a:t>
                </a:r>
              </a:p>
            </p:txBody>
          </p:sp>
        </mc:Fallback>
      </mc:AlternateContent>
      <p:cxnSp>
        <p:nvCxnSpPr>
          <p:cNvPr id="37" name="Straight Arrow Connector 36"/>
          <p:cNvCxnSpPr/>
          <p:nvPr/>
        </p:nvCxnSpPr>
        <p:spPr>
          <a:xfrm>
            <a:off x="914400" y="4191000"/>
            <a:ext cx="731520" cy="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p:cNvSpPr txBox="1"/>
              <p:nvPr/>
            </p:nvSpPr>
            <p:spPr>
              <a:xfrm>
                <a:off x="1092200" y="4021723"/>
                <a:ext cx="393700" cy="338554"/>
              </a:xfrm>
              <a:prstGeom prst="rect">
                <a:avLst/>
              </a:prstGeom>
              <a:solidFill>
                <a:schemeClr val="bg1"/>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a:rPr>
                        <m:t>0.2</m:t>
                      </m:r>
                    </m:oMath>
                  </m:oMathPara>
                </a14:m>
                <a:endParaRPr lang="en-US" dirty="0"/>
              </a:p>
            </p:txBody>
          </p:sp>
        </mc:Choice>
        <mc:Fallback xmlns="">
          <p:sp>
            <p:nvSpPr>
              <p:cNvPr id="38" name="TextBox 37"/>
              <p:cNvSpPr txBox="1">
                <a:spLocks noRot="1" noChangeAspect="1" noMove="1" noResize="1" noEditPoints="1" noAdjustHandles="1" noChangeArrowheads="1" noChangeShapeType="1" noTextEdit="1"/>
              </p:cNvSpPr>
              <p:nvPr/>
            </p:nvSpPr>
            <p:spPr>
              <a:xfrm>
                <a:off x="1092200" y="4021723"/>
                <a:ext cx="393700" cy="338554"/>
              </a:xfrm>
              <a:prstGeom prst="rect">
                <a:avLst/>
              </a:prstGeom>
              <a:blipFill rotWithShape="1">
                <a:blip r:embed="rId7"/>
                <a:stretch>
                  <a:fillRect l="-7692"/>
                </a:stretch>
              </a:blipFill>
            </p:spPr>
            <p:txBody>
              <a:bodyPr/>
              <a:lstStyle/>
              <a:p>
                <a:r>
                  <a:rPr lang="en-US">
                    <a:noFill/>
                  </a:rPr>
                  <a:t> </a:t>
                </a:r>
              </a:p>
            </p:txBody>
          </p:sp>
        </mc:Fallback>
      </mc:AlternateContent>
    </p:spTree>
    <p:extLst>
      <p:ext uri="{BB962C8B-B14F-4D97-AF65-F5344CB8AC3E}">
        <p14:creationId xmlns:p14="http://schemas.microsoft.com/office/powerpoint/2010/main" val="356932308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smtClean="0"/>
                  <a:t>QUAD4 </a:t>
                </a:r>
                <a14:m>
                  <m:oMath xmlns:m="http://schemas.openxmlformats.org/officeDocument/2006/math">
                    <m:r>
                      <a:rPr lang="en-US" i="1" smtClean="0">
                        <a:latin typeface="Cambria Math"/>
                        <a:ea typeface="Cambria Math"/>
                      </a:rPr>
                      <m:t>𝛾</m:t>
                    </m:r>
                    <m:r>
                      <a:rPr lang="en-US" b="0" i="1" smtClean="0">
                        <a:latin typeface="Cambria Math"/>
                        <a:ea typeface="Cambria Math"/>
                      </a:rPr>
                      <m:t>=</m:t>
                    </m:r>
                    <m:sSup>
                      <m:sSupPr>
                        <m:ctrlPr>
                          <a:rPr lang="en-US" b="0" i="1" smtClean="0">
                            <a:latin typeface="Cambria Math"/>
                            <a:ea typeface="Cambria Math"/>
                          </a:rPr>
                        </m:ctrlPr>
                      </m:sSupPr>
                      <m:e>
                        <m:r>
                          <a:rPr lang="en-US" b="0" i="1" smtClean="0">
                            <a:latin typeface="Cambria Math"/>
                            <a:ea typeface="Cambria Math"/>
                          </a:rPr>
                          <m:t>10</m:t>
                        </m:r>
                      </m:e>
                      <m:sup>
                        <m:r>
                          <a:rPr lang="en-US" b="0" i="1" smtClean="0">
                            <a:latin typeface="Cambria Math"/>
                            <a:ea typeface="Cambria Math"/>
                          </a:rPr>
                          <m:t>+00</m:t>
                        </m:r>
                      </m:sup>
                    </m:sSup>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b="-9043"/>
                </a:stretch>
              </a:blipFill>
            </p:spPr>
            <p:txBody>
              <a:bodyPr/>
              <a:lstStyle/>
              <a:p>
                <a:r>
                  <a:rPr lang="en-US">
                    <a:noFill/>
                  </a:rPr>
                  <a:t> </a:t>
                </a:r>
              </a:p>
            </p:txBody>
          </p:sp>
        </mc:Fallback>
      </mc:AlternateContent>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8982" t="38069" r="24717" b="15151"/>
          <a:stretch/>
        </p:blipFill>
        <p:spPr bwMode="auto">
          <a:xfrm>
            <a:off x="457200" y="1979007"/>
            <a:ext cx="3422074" cy="3422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40905" t="24816" r="18995" b="61764"/>
          <a:stretch/>
        </p:blipFill>
        <p:spPr bwMode="auto">
          <a:xfrm>
            <a:off x="457200" y="5401079"/>
            <a:ext cx="3429000" cy="6451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5" name="TextBox 4"/>
              <p:cNvSpPr txBox="1"/>
              <p:nvPr/>
            </p:nvSpPr>
            <p:spPr>
              <a:xfrm>
                <a:off x="457200" y="1609675"/>
                <a:ext cx="3429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ea typeface="Cambria Math"/>
                        </a:rPr>
                        <m:t>𝜆</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457200" y="1609675"/>
                <a:ext cx="3429000" cy="369332"/>
              </a:xfrm>
              <a:prstGeom prst="rect">
                <a:avLst/>
              </a:prstGeom>
              <a:blipFill rotWithShape="1">
                <a:blip r:embed="rId4"/>
                <a:stretch>
                  <a:fillRect/>
                </a:stretch>
              </a:blipFill>
            </p:spPr>
            <p:txBody>
              <a:bodyPr/>
              <a:lstStyle/>
              <a:p>
                <a:r>
                  <a:rPr lang="en-US">
                    <a:noFill/>
                  </a:rPr>
                  <a:t> </a:t>
                </a:r>
              </a:p>
            </p:txBody>
          </p:sp>
        </mc:Fallback>
      </mc:AlternateContent>
      <p:pic>
        <p:nvPicPr>
          <p:cNvPr id="1028"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41319" t="25129" r="18685" b="61765"/>
          <a:stretch/>
        </p:blipFill>
        <p:spPr bwMode="auto">
          <a:xfrm>
            <a:off x="5257800" y="5414515"/>
            <a:ext cx="3429000" cy="6317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48347" t="40626" r="24886" b="12499"/>
          <a:stretch/>
        </p:blipFill>
        <p:spPr bwMode="auto">
          <a:xfrm>
            <a:off x="5230906" y="1985515"/>
            <a:ext cx="3482788" cy="342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0" name="TextBox 9"/>
              <p:cNvSpPr txBox="1"/>
              <p:nvPr/>
            </p:nvSpPr>
            <p:spPr>
              <a:xfrm>
                <a:off x="5257800" y="1616183"/>
                <a:ext cx="3429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ea typeface="Cambria Math"/>
                        </a:rPr>
                        <m:t>𝜎</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5257800" y="1616183"/>
                <a:ext cx="3429000" cy="369332"/>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437965" y="1348215"/>
                <a:ext cx="2209800" cy="1477328"/>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i="1" smtClean="0">
                          <a:latin typeface="Cambria Math"/>
                        </a:rPr>
                        <m:t>h</m:t>
                      </m:r>
                      <m:r>
                        <a:rPr lang="en-US" i="1" smtClean="0">
                          <a:latin typeface="Cambria Math"/>
                        </a:rPr>
                        <m:t>=0.015</m:t>
                      </m:r>
                    </m:oMath>
                  </m:oMathPara>
                </a14:m>
                <a:endParaRPr lang="en-US" i="1" dirty="0" smtClean="0">
                  <a:latin typeface="Cambria Math"/>
                </a:endParaRPr>
              </a:p>
              <a:p>
                <a:pPr/>
                <a14:m>
                  <m:oMathPara xmlns:m="http://schemas.openxmlformats.org/officeDocument/2006/math">
                    <m:oMathParaPr>
                      <m:jc m:val="center"/>
                    </m:oMathParaPr>
                    <m:oMath xmlns:m="http://schemas.openxmlformats.org/officeDocument/2006/math">
                      <m:r>
                        <a:rPr lang="en-US" i="1" dirty="0" smtClean="0">
                          <a:latin typeface="Cambria Math"/>
                        </a:rPr>
                        <m:t>𝑡</m:t>
                      </m:r>
                      <m:r>
                        <a:rPr lang="en-US" i="1" dirty="0" smtClean="0">
                          <a:latin typeface="Cambria Math"/>
                        </a:rPr>
                        <m:t>=0.1</m:t>
                      </m:r>
                    </m:oMath>
                  </m:oMathPara>
                </a14:m>
                <a:endParaRPr lang="en-US" dirty="0" smtClean="0"/>
              </a:p>
              <a:p>
                <a:pPr/>
                <a14:m>
                  <m:oMathPara xmlns:m="http://schemas.openxmlformats.org/officeDocument/2006/math">
                    <m:oMathParaPr>
                      <m:jc m:val="center"/>
                    </m:oMathParaPr>
                    <m:oMath xmlns:m="http://schemas.openxmlformats.org/officeDocument/2006/math">
                      <m:r>
                        <m:rPr>
                          <m:sty m:val="p"/>
                        </m:rPr>
                        <a:rPr lang="en-US" i="0" dirty="0" smtClean="0">
                          <a:latin typeface="Cambria Math"/>
                        </a:rPr>
                        <m:t>Bilinear</m:t>
                      </m:r>
                      <m:r>
                        <a:rPr lang="en-US" i="1" dirty="0" smtClean="0">
                          <a:latin typeface="Cambria Math"/>
                        </a:rPr>
                        <m:t> </m:t>
                      </m:r>
                      <m:r>
                        <a:rPr lang="en-US" i="1">
                          <a:latin typeface="Cambria Math"/>
                          <a:ea typeface="Cambria Math"/>
                        </a:rPr>
                        <m:t>𝜆</m:t>
                      </m:r>
                    </m:oMath>
                  </m:oMathPara>
                </a14:m>
                <a:endParaRPr lang="en-US" dirty="0" smtClean="0"/>
              </a:p>
              <a:p>
                <a:pPr/>
                <a14:m>
                  <m:oMathPara xmlns:m="http://schemas.openxmlformats.org/officeDocument/2006/math">
                    <m:oMathParaPr>
                      <m:jc m:val="center"/>
                    </m:oMathParaPr>
                    <m:oMath xmlns:m="http://schemas.openxmlformats.org/officeDocument/2006/math">
                      <m:r>
                        <m:rPr>
                          <m:sty m:val="p"/>
                        </m:rPr>
                        <a:rPr lang="en-US" i="0" dirty="0" smtClean="0">
                          <a:latin typeface="Cambria Math"/>
                        </a:rPr>
                        <m:t>Volume</m:t>
                      </m:r>
                      <m:r>
                        <a:rPr lang="en-US" i="1" dirty="0" smtClean="0">
                          <a:latin typeface="Cambria Math"/>
                        </a:rPr>
                        <m:t> </m:t>
                      </m:r>
                      <m:r>
                        <a:rPr lang="en-US" i="1">
                          <a:latin typeface="Cambria Math"/>
                          <a:ea typeface="Cambria Math"/>
                        </a:rPr>
                        <m:t>𝜆</m:t>
                      </m:r>
                    </m:oMath>
                  </m:oMathPara>
                </a14:m>
                <a:endParaRPr lang="en-US" dirty="0" smtClean="0"/>
              </a:p>
              <a:p>
                <a:pPr/>
                <a14:m>
                  <m:oMathPara xmlns:m="http://schemas.openxmlformats.org/officeDocument/2006/math">
                    <m:oMathParaPr>
                      <m:jc m:val="center"/>
                    </m:oMathParaPr>
                    <m:oMath xmlns:m="http://schemas.openxmlformats.org/officeDocument/2006/math">
                      <m:r>
                        <m:rPr>
                          <m:sty m:val="p"/>
                        </m:rPr>
                        <a:rPr lang="en-US" i="0" dirty="0" smtClean="0">
                          <a:latin typeface="Cambria Math"/>
                        </a:rPr>
                        <m:t>No</m:t>
                      </m:r>
                      <m:r>
                        <a:rPr lang="en-US" i="0" dirty="0" smtClean="0">
                          <a:latin typeface="Cambria Math"/>
                        </a:rPr>
                        <m:t> </m:t>
                      </m:r>
                      <m:r>
                        <m:rPr>
                          <m:sty m:val="p"/>
                        </m:rPr>
                        <a:rPr lang="en-US" i="0" dirty="0" smtClean="0">
                          <a:latin typeface="Cambria Math"/>
                        </a:rPr>
                        <m:t>area</m:t>
                      </m:r>
                      <m:r>
                        <a:rPr lang="en-US" i="0" dirty="0" smtClean="0">
                          <a:latin typeface="Cambria Math"/>
                        </a:rPr>
                        <m:t> </m:t>
                      </m:r>
                      <m:r>
                        <m:rPr>
                          <m:sty m:val="p"/>
                        </m:rPr>
                        <a:rPr lang="en-US" i="0" dirty="0" smtClean="0">
                          <a:latin typeface="Cambria Math"/>
                        </a:rPr>
                        <m:t>scaling</m:t>
                      </m:r>
                      <m:r>
                        <a:rPr lang="en-US" i="0" dirty="0" smtClean="0">
                          <a:latin typeface="Cambria Math"/>
                        </a:rPr>
                        <m:t> </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3437965" y="1348215"/>
                <a:ext cx="2209800" cy="1477328"/>
              </a:xfrm>
              <a:prstGeom prst="rect">
                <a:avLst/>
              </a:prstGeom>
              <a:blipFill rotWithShape="1">
                <a:blip r:embed="rId7"/>
                <a:stretch>
                  <a:fillRect b="-2058"/>
                </a:stretch>
              </a:blipFill>
            </p:spPr>
            <p:txBody>
              <a:bodyPr/>
              <a:lstStyle/>
              <a:p>
                <a:r>
                  <a:rPr lang="en-US">
                    <a:noFill/>
                  </a:rPr>
                  <a:t> </a:t>
                </a:r>
              </a:p>
            </p:txBody>
          </p:sp>
        </mc:Fallback>
      </mc:AlternateContent>
      <p:pic>
        <p:nvPicPr>
          <p:cNvPr id="1030" name="Picture 6"/>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48450" t="40711" r="24989" b="12501"/>
          <a:stretch/>
        </p:blipFill>
        <p:spPr bwMode="auto">
          <a:xfrm>
            <a:off x="7924800" y="1341538"/>
            <a:ext cx="914400" cy="905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48450" t="40728" r="24989" b="12500"/>
          <a:stretch/>
        </p:blipFill>
        <p:spPr bwMode="auto">
          <a:xfrm>
            <a:off x="304800" y="1348215"/>
            <a:ext cx="914400" cy="905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612231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5"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t="40104" r="23963" b="12500"/>
          <a:stretch/>
        </p:blipFill>
        <p:spPr bwMode="auto">
          <a:xfrm>
            <a:off x="5278436" y="1809814"/>
            <a:ext cx="3387726" cy="3467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7" name="Picture 9"/>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000" t="39931" r="23975" b="12353"/>
          <a:stretch/>
        </p:blipFill>
        <p:spPr bwMode="auto">
          <a:xfrm>
            <a:off x="7924800" y="1290719"/>
            <a:ext cx="914400" cy="942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7926" t="36979" r="26037" b="15798"/>
          <a:stretch/>
        </p:blipFill>
        <p:spPr bwMode="auto">
          <a:xfrm>
            <a:off x="474374" y="1823261"/>
            <a:ext cx="3387725" cy="345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9776" t="44964" r="28526" b="15799"/>
          <a:stretch/>
        </p:blipFill>
        <p:spPr bwMode="auto">
          <a:xfrm>
            <a:off x="304800" y="1297191"/>
            <a:ext cx="914400" cy="9296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l="41284" t="25218" r="18374" b="61285"/>
          <a:stretch/>
        </p:blipFill>
        <p:spPr bwMode="auto">
          <a:xfrm>
            <a:off x="453736" y="5401079"/>
            <a:ext cx="3429000" cy="6450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smtClean="0"/>
                  <a:t>QUAD4 </a:t>
                </a:r>
                <a14:m>
                  <m:oMath xmlns:m="http://schemas.openxmlformats.org/officeDocument/2006/math">
                    <m:r>
                      <a:rPr lang="en-US" i="1" smtClean="0">
                        <a:latin typeface="Cambria Math"/>
                        <a:ea typeface="Cambria Math"/>
                      </a:rPr>
                      <m:t>𝛾</m:t>
                    </m:r>
                    <m:r>
                      <a:rPr lang="en-US" b="0" i="1" smtClean="0">
                        <a:latin typeface="Cambria Math"/>
                        <a:ea typeface="Cambria Math"/>
                      </a:rPr>
                      <m:t>=</m:t>
                    </m:r>
                    <m:sSup>
                      <m:sSupPr>
                        <m:ctrlPr>
                          <a:rPr lang="en-US" b="0" i="1" smtClean="0">
                            <a:latin typeface="Cambria Math"/>
                            <a:ea typeface="Cambria Math"/>
                          </a:rPr>
                        </m:ctrlPr>
                      </m:sSupPr>
                      <m:e>
                        <m:r>
                          <a:rPr lang="en-US" b="0" i="1" smtClean="0">
                            <a:latin typeface="Cambria Math"/>
                            <a:ea typeface="Cambria Math"/>
                          </a:rPr>
                          <m:t>10</m:t>
                        </m:r>
                      </m:e>
                      <m:sup>
                        <m:r>
                          <a:rPr lang="en-US" b="0" i="1" smtClean="0">
                            <a:latin typeface="Cambria Math"/>
                            <a:ea typeface="Cambria Math"/>
                          </a:rPr>
                          <m:t>+00</m:t>
                        </m:r>
                      </m:sup>
                    </m:sSup>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7"/>
                <a:stretch>
                  <a:fillRect b="-9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57200" y="1444523"/>
                <a:ext cx="3429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ea typeface="Cambria Math"/>
                        </a:rPr>
                        <m:t>𝜆</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457200" y="1444523"/>
                <a:ext cx="3429000" cy="369332"/>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257800" y="1440482"/>
                <a:ext cx="3429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ea typeface="Cambria Math"/>
                        </a:rPr>
                        <m:t>𝜎</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5257800" y="1440482"/>
                <a:ext cx="3429000" cy="369332"/>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437965" y="1348215"/>
                <a:ext cx="2209800" cy="1477328"/>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a:rPr>
                        <m:t>h</m:t>
                      </m:r>
                      <m:r>
                        <a:rPr lang="en-US" b="0" i="1" smtClean="0">
                          <a:latin typeface="Cambria Math"/>
                        </a:rPr>
                        <m:t>=0.00375</m:t>
                      </m:r>
                    </m:oMath>
                  </m:oMathPara>
                </a14:m>
                <a:endParaRPr lang="en-US" i="1" dirty="0" smtClean="0">
                  <a:latin typeface="Cambria Math"/>
                </a:endParaRPr>
              </a:p>
              <a:p>
                <a:pPr/>
                <a14:m>
                  <m:oMathPara xmlns:m="http://schemas.openxmlformats.org/officeDocument/2006/math">
                    <m:oMathParaPr>
                      <m:jc m:val="center"/>
                    </m:oMathParaPr>
                    <m:oMath xmlns:m="http://schemas.openxmlformats.org/officeDocument/2006/math">
                      <m:r>
                        <a:rPr lang="en-US" i="1" dirty="0" smtClean="0">
                          <a:latin typeface="Cambria Math"/>
                        </a:rPr>
                        <m:t>𝑡</m:t>
                      </m:r>
                      <m:r>
                        <a:rPr lang="en-US" i="1" dirty="0" smtClean="0">
                          <a:latin typeface="Cambria Math"/>
                        </a:rPr>
                        <m:t>=0.1</m:t>
                      </m:r>
                    </m:oMath>
                  </m:oMathPara>
                </a14:m>
                <a:endParaRPr lang="en-US" dirty="0" smtClean="0"/>
              </a:p>
              <a:p>
                <a:pPr/>
                <a14:m>
                  <m:oMathPara xmlns:m="http://schemas.openxmlformats.org/officeDocument/2006/math">
                    <m:oMathParaPr>
                      <m:jc m:val="center"/>
                    </m:oMathParaPr>
                    <m:oMath xmlns:m="http://schemas.openxmlformats.org/officeDocument/2006/math">
                      <m:r>
                        <m:rPr>
                          <m:sty m:val="p"/>
                        </m:rPr>
                        <a:rPr lang="en-US" i="0" dirty="0" smtClean="0">
                          <a:latin typeface="Cambria Math"/>
                        </a:rPr>
                        <m:t>Bilinear</m:t>
                      </m:r>
                      <m:r>
                        <a:rPr lang="en-US" i="1" dirty="0" smtClean="0">
                          <a:latin typeface="Cambria Math"/>
                        </a:rPr>
                        <m:t> </m:t>
                      </m:r>
                      <m:r>
                        <a:rPr lang="en-US" i="1">
                          <a:latin typeface="Cambria Math"/>
                          <a:ea typeface="Cambria Math"/>
                        </a:rPr>
                        <m:t>𝜆</m:t>
                      </m:r>
                    </m:oMath>
                  </m:oMathPara>
                </a14:m>
                <a:endParaRPr lang="en-US" dirty="0" smtClean="0"/>
              </a:p>
              <a:p>
                <a:pPr/>
                <a14:m>
                  <m:oMathPara xmlns:m="http://schemas.openxmlformats.org/officeDocument/2006/math">
                    <m:oMathParaPr>
                      <m:jc m:val="center"/>
                    </m:oMathParaPr>
                    <m:oMath xmlns:m="http://schemas.openxmlformats.org/officeDocument/2006/math">
                      <m:r>
                        <m:rPr>
                          <m:sty m:val="p"/>
                        </m:rPr>
                        <a:rPr lang="en-US" i="0" dirty="0" smtClean="0">
                          <a:latin typeface="Cambria Math"/>
                        </a:rPr>
                        <m:t>Volume</m:t>
                      </m:r>
                      <m:r>
                        <a:rPr lang="en-US" i="1" dirty="0" smtClean="0">
                          <a:latin typeface="Cambria Math"/>
                        </a:rPr>
                        <m:t> </m:t>
                      </m:r>
                      <m:r>
                        <a:rPr lang="en-US" i="1">
                          <a:latin typeface="Cambria Math"/>
                          <a:ea typeface="Cambria Math"/>
                        </a:rPr>
                        <m:t>𝜆</m:t>
                      </m:r>
                    </m:oMath>
                  </m:oMathPara>
                </a14:m>
                <a:endParaRPr lang="en-US" dirty="0" smtClean="0"/>
              </a:p>
              <a:p>
                <a:pPr/>
                <a14:m>
                  <m:oMathPara xmlns:m="http://schemas.openxmlformats.org/officeDocument/2006/math">
                    <m:oMathParaPr>
                      <m:jc m:val="center"/>
                    </m:oMathParaPr>
                    <m:oMath xmlns:m="http://schemas.openxmlformats.org/officeDocument/2006/math">
                      <m:r>
                        <m:rPr>
                          <m:sty m:val="p"/>
                        </m:rPr>
                        <a:rPr lang="en-US" i="0" dirty="0" smtClean="0">
                          <a:latin typeface="Cambria Math"/>
                        </a:rPr>
                        <m:t>No</m:t>
                      </m:r>
                      <m:r>
                        <a:rPr lang="en-US" i="0" dirty="0" smtClean="0">
                          <a:latin typeface="Cambria Math"/>
                        </a:rPr>
                        <m:t> </m:t>
                      </m:r>
                      <m:r>
                        <m:rPr>
                          <m:sty m:val="p"/>
                        </m:rPr>
                        <a:rPr lang="en-US" i="0" dirty="0" smtClean="0">
                          <a:latin typeface="Cambria Math"/>
                        </a:rPr>
                        <m:t>area</m:t>
                      </m:r>
                      <m:r>
                        <a:rPr lang="en-US" i="0" dirty="0" smtClean="0">
                          <a:latin typeface="Cambria Math"/>
                        </a:rPr>
                        <m:t> </m:t>
                      </m:r>
                      <m:r>
                        <m:rPr>
                          <m:sty m:val="p"/>
                        </m:rPr>
                        <a:rPr lang="en-US" i="0" dirty="0" smtClean="0">
                          <a:latin typeface="Cambria Math"/>
                        </a:rPr>
                        <m:t>scaling</m:t>
                      </m:r>
                      <m:r>
                        <a:rPr lang="en-US" i="0" dirty="0" smtClean="0">
                          <a:latin typeface="Cambria Math"/>
                        </a:rPr>
                        <m:t> </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3437965" y="1348215"/>
                <a:ext cx="2209800" cy="1477328"/>
              </a:xfrm>
              <a:prstGeom prst="rect">
                <a:avLst/>
              </a:prstGeom>
              <a:blipFill rotWithShape="1">
                <a:blip r:embed="rId10"/>
                <a:stretch>
                  <a:fillRect b="-20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474373" y="5813590"/>
                <a:ext cx="3387725"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en-US" i="0" dirty="0" smtClean="0">
                          <a:latin typeface="Cambria Math"/>
                        </a:rPr>
                        <m:t>Scaled</m:t>
                      </m:r>
                      <m:r>
                        <a:rPr lang="en-US" i="0" dirty="0" smtClean="0">
                          <a:latin typeface="Cambria Math"/>
                        </a:rPr>
                        <m:t> </m:t>
                      </m:r>
                      <m:r>
                        <m:rPr>
                          <m:sty m:val="p"/>
                        </m:rPr>
                        <a:rPr lang="en-US" i="0" dirty="0" smtClean="0">
                          <a:latin typeface="Cambria Math"/>
                        </a:rPr>
                        <m:t>from</m:t>
                      </m:r>
                      <m:r>
                        <a:rPr lang="en-US" i="0" dirty="0" smtClean="0">
                          <a:latin typeface="Cambria Math"/>
                        </a:rPr>
                        <m:t>:</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474373" y="5813590"/>
                <a:ext cx="3387725" cy="369332"/>
              </a:xfrm>
              <a:prstGeom prst="rect">
                <a:avLst/>
              </a:prstGeom>
              <a:blipFill rotWithShape="1">
                <a:blip r:embed="rId11"/>
                <a:stretch>
                  <a:fillRect/>
                </a:stretch>
              </a:blipFill>
            </p:spPr>
            <p:txBody>
              <a:bodyPr/>
              <a:lstStyle/>
              <a:p>
                <a:r>
                  <a:rPr lang="en-US">
                    <a:noFill/>
                  </a:rPr>
                  <a:t> </a:t>
                </a:r>
              </a:p>
            </p:txBody>
          </p:sp>
        </mc:Fallback>
      </mc:AlternateContent>
      <p:pic>
        <p:nvPicPr>
          <p:cNvPr id="2054" name="Picture 6"/>
          <p:cNvPicPr>
            <a:picLocks noChangeAspect="1" noChangeArrowheads="1"/>
          </p:cNvPicPr>
          <p:nvPr/>
        </p:nvPicPr>
        <p:blipFill rotWithShape="1">
          <a:blip r:embed="rId12">
            <a:extLst>
              <a:ext uri="{28A0092B-C50C-407E-A947-70E740481C1C}">
                <a14:useLocalDpi xmlns:a14="http://schemas.microsoft.com/office/drawing/2010/main" val="0"/>
              </a:ext>
            </a:extLst>
          </a:blip>
          <a:srcRect l="41284" t="25218" r="18374" b="61112"/>
          <a:stretch/>
        </p:blipFill>
        <p:spPr bwMode="auto">
          <a:xfrm>
            <a:off x="457200" y="6213280"/>
            <a:ext cx="3429000" cy="65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rotWithShape="1">
          <a:blip r:embed="rId2">
            <a:extLst>
              <a:ext uri="{28A0092B-C50C-407E-A947-70E740481C1C}">
                <a14:useLocalDpi xmlns:a14="http://schemas.microsoft.com/office/drawing/2010/main" val="0"/>
              </a:ext>
            </a:extLst>
          </a:blip>
          <a:srcRect l="41284" t="25218" r="18374" b="61459"/>
          <a:stretch/>
        </p:blipFill>
        <p:spPr bwMode="auto">
          <a:xfrm>
            <a:off x="5257800" y="5401079"/>
            <a:ext cx="3429000" cy="6367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20" name="TextBox 19"/>
              <p:cNvSpPr txBox="1"/>
              <p:nvPr/>
            </p:nvSpPr>
            <p:spPr>
              <a:xfrm>
                <a:off x="5278437" y="5813590"/>
                <a:ext cx="3387725"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en-US" i="0" dirty="0" smtClean="0">
                          <a:latin typeface="Cambria Math"/>
                        </a:rPr>
                        <m:t>Scaled</m:t>
                      </m:r>
                      <m:r>
                        <a:rPr lang="en-US" i="0" dirty="0" smtClean="0">
                          <a:latin typeface="Cambria Math"/>
                        </a:rPr>
                        <m:t> </m:t>
                      </m:r>
                      <m:r>
                        <m:rPr>
                          <m:sty m:val="p"/>
                        </m:rPr>
                        <a:rPr lang="en-US" i="0" dirty="0" smtClean="0">
                          <a:latin typeface="Cambria Math"/>
                        </a:rPr>
                        <m:t>from</m:t>
                      </m:r>
                      <m:r>
                        <a:rPr lang="en-US" i="0" dirty="0" smtClean="0">
                          <a:latin typeface="Cambria Math"/>
                        </a:rPr>
                        <m:t>:</m:t>
                      </m:r>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5278437" y="5813590"/>
                <a:ext cx="3387725" cy="369332"/>
              </a:xfrm>
              <a:prstGeom prst="rect">
                <a:avLst/>
              </a:prstGeom>
              <a:blipFill rotWithShape="1">
                <a:blip r:embed="rId13"/>
                <a:stretch>
                  <a:fillRect/>
                </a:stretch>
              </a:blipFill>
            </p:spPr>
            <p:txBody>
              <a:bodyPr/>
              <a:lstStyle/>
              <a:p>
                <a:r>
                  <a:rPr lang="en-US">
                    <a:noFill/>
                  </a:rPr>
                  <a:t> </a:t>
                </a:r>
              </a:p>
            </p:txBody>
          </p:sp>
        </mc:Fallback>
      </mc:AlternateContent>
      <p:pic>
        <p:nvPicPr>
          <p:cNvPr id="2058" name="Picture 10"/>
          <p:cNvPicPr>
            <a:picLocks noChangeAspect="1" noChangeArrowheads="1"/>
          </p:cNvPicPr>
          <p:nvPr/>
        </p:nvPicPr>
        <p:blipFill rotWithShape="1">
          <a:blip r:embed="rId14">
            <a:extLst>
              <a:ext uri="{28A0092B-C50C-407E-A947-70E740481C1C}">
                <a14:useLocalDpi xmlns:a14="http://schemas.microsoft.com/office/drawing/2010/main" val="0"/>
              </a:ext>
            </a:extLst>
          </a:blip>
          <a:srcRect l="41284" t="25341" r="18374" b="61030"/>
          <a:stretch/>
        </p:blipFill>
        <p:spPr bwMode="auto">
          <a:xfrm>
            <a:off x="5257800" y="6215234"/>
            <a:ext cx="3429000" cy="6513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2055646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9"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l="46796" t="39322" r="26602" b="14313"/>
          <a:stretch/>
        </p:blipFill>
        <p:spPr bwMode="auto">
          <a:xfrm>
            <a:off x="5257800" y="2009456"/>
            <a:ext cx="3461217" cy="33916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0" name="Picture 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6796" t="39154" r="26602" b="14313"/>
          <a:stretch/>
        </p:blipFill>
        <p:spPr bwMode="auto">
          <a:xfrm>
            <a:off x="7924800" y="1344705"/>
            <a:ext cx="914400" cy="8992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l="40617" t="24996" r="18008" b="61374"/>
          <a:stretch/>
        </p:blipFill>
        <p:spPr bwMode="auto">
          <a:xfrm>
            <a:off x="5284694" y="5401079"/>
            <a:ext cx="3429000" cy="6350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41215" t="25218" r="18271" b="61214"/>
          <a:stretch/>
        </p:blipFill>
        <p:spPr bwMode="auto">
          <a:xfrm>
            <a:off x="5284694" y="6218076"/>
            <a:ext cx="3429000" cy="645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l="40388" t="25130" r="18374" b="61213"/>
          <a:stretch/>
        </p:blipFill>
        <p:spPr bwMode="auto">
          <a:xfrm>
            <a:off x="457200" y="5401079"/>
            <a:ext cx="3429000" cy="638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46746" t="38625" r="26627" b="14155"/>
          <a:stretch/>
        </p:blipFill>
        <p:spPr bwMode="auto">
          <a:xfrm>
            <a:off x="439449" y="1946845"/>
            <a:ext cx="3464502" cy="34542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46693" t="38970" r="26573" b="14223"/>
          <a:stretch/>
        </p:blipFill>
        <p:spPr bwMode="auto">
          <a:xfrm>
            <a:off x="304800" y="1341538"/>
            <a:ext cx="914400" cy="900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smtClean="0"/>
                  <a:t>QUAD8 </a:t>
                </a:r>
                <a14:m>
                  <m:oMath xmlns:m="http://schemas.openxmlformats.org/officeDocument/2006/math">
                    <m:r>
                      <a:rPr lang="en-US" i="1" smtClean="0">
                        <a:latin typeface="Cambria Math"/>
                        <a:ea typeface="Cambria Math"/>
                      </a:rPr>
                      <m:t>𝛾</m:t>
                    </m:r>
                    <m:r>
                      <a:rPr lang="en-US" b="0" i="1" smtClean="0">
                        <a:latin typeface="Cambria Math"/>
                        <a:ea typeface="Cambria Math"/>
                      </a:rPr>
                      <m:t>=</m:t>
                    </m:r>
                    <m:sSup>
                      <m:sSupPr>
                        <m:ctrlPr>
                          <a:rPr lang="en-US" b="0" i="1" smtClean="0">
                            <a:latin typeface="Cambria Math"/>
                            <a:ea typeface="Cambria Math"/>
                          </a:rPr>
                        </m:ctrlPr>
                      </m:sSupPr>
                      <m:e>
                        <m:r>
                          <a:rPr lang="en-US" b="0" i="1" smtClean="0">
                            <a:latin typeface="Cambria Math"/>
                            <a:ea typeface="Cambria Math"/>
                          </a:rPr>
                          <m:t>10</m:t>
                        </m:r>
                      </m:e>
                      <m:sup>
                        <m:r>
                          <a:rPr lang="en-US" b="0" i="1" smtClean="0">
                            <a:latin typeface="Cambria Math"/>
                            <a:ea typeface="Cambria Math"/>
                          </a:rPr>
                          <m:t>+00</m:t>
                        </m:r>
                      </m:sup>
                    </m:sSup>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9"/>
                <a:stretch>
                  <a:fillRect b="-9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57200" y="1609675"/>
                <a:ext cx="3429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ea typeface="Cambria Math"/>
                        </a:rPr>
                        <m:t>𝜆</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457200" y="1609675"/>
                <a:ext cx="3429000" cy="369332"/>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257800" y="1616183"/>
                <a:ext cx="3429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ea typeface="Cambria Math"/>
                        </a:rPr>
                        <m:t>𝜎</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5257800" y="1616183"/>
                <a:ext cx="3429000" cy="369332"/>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437965" y="1348215"/>
                <a:ext cx="2209800" cy="1477328"/>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i="1" smtClean="0">
                          <a:latin typeface="Cambria Math"/>
                        </a:rPr>
                        <m:t>h</m:t>
                      </m:r>
                      <m:r>
                        <a:rPr lang="en-US" i="1" smtClean="0">
                          <a:latin typeface="Cambria Math"/>
                        </a:rPr>
                        <m:t>=0.015</m:t>
                      </m:r>
                    </m:oMath>
                  </m:oMathPara>
                </a14:m>
                <a:endParaRPr lang="en-US" i="1" dirty="0" smtClean="0">
                  <a:latin typeface="Cambria Math"/>
                </a:endParaRPr>
              </a:p>
              <a:p>
                <a:pPr/>
                <a14:m>
                  <m:oMathPara xmlns:m="http://schemas.openxmlformats.org/officeDocument/2006/math">
                    <m:oMathParaPr>
                      <m:jc m:val="center"/>
                    </m:oMathParaPr>
                    <m:oMath xmlns:m="http://schemas.openxmlformats.org/officeDocument/2006/math">
                      <m:r>
                        <a:rPr lang="en-US" i="1" dirty="0" smtClean="0">
                          <a:latin typeface="Cambria Math"/>
                        </a:rPr>
                        <m:t>𝑡</m:t>
                      </m:r>
                      <m:r>
                        <a:rPr lang="en-US" i="1" dirty="0" smtClean="0">
                          <a:latin typeface="Cambria Math"/>
                        </a:rPr>
                        <m:t>=0.1</m:t>
                      </m:r>
                    </m:oMath>
                  </m:oMathPara>
                </a14:m>
                <a:endParaRPr lang="en-US" dirty="0" smtClean="0"/>
              </a:p>
              <a:p>
                <a:pPr/>
                <a14:m>
                  <m:oMathPara xmlns:m="http://schemas.openxmlformats.org/officeDocument/2006/math">
                    <m:oMathParaPr>
                      <m:jc m:val="center"/>
                    </m:oMathParaPr>
                    <m:oMath xmlns:m="http://schemas.openxmlformats.org/officeDocument/2006/math">
                      <m:r>
                        <m:rPr>
                          <m:sty m:val="p"/>
                        </m:rPr>
                        <a:rPr lang="en-US" i="0" dirty="0" smtClean="0">
                          <a:latin typeface="Cambria Math"/>
                        </a:rPr>
                        <m:t>Bilinear</m:t>
                      </m:r>
                      <m:r>
                        <a:rPr lang="en-US" i="1" dirty="0" smtClean="0">
                          <a:latin typeface="Cambria Math"/>
                        </a:rPr>
                        <m:t> </m:t>
                      </m:r>
                      <m:r>
                        <a:rPr lang="en-US" i="1">
                          <a:latin typeface="Cambria Math"/>
                          <a:ea typeface="Cambria Math"/>
                        </a:rPr>
                        <m:t>𝜆</m:t>
                      </m:r>
                    </m:oMath>
                  </m:oMathPara>
                </a14:m>
                <a:endParaRPr lang="en-US" dirty="0" smtClean="0"/>
              </a:p>
              <a:p>
                <a:pPr/>
                <a14:m>
                  <m:oMathPara xmlns:m="http://schemas.openxmlformats.org/officeDocument/2006/math">
                    <m:oMathParaPr>
                      <m:jc m:val="center"/>
                    </m:oMathParaPr>
                    <m:oMath xmlns:m="http://schemas.openxmlformats.org/officeDocument/2006/math">
                      <m:r>
                        <m:rPr>
                          <m:sty m:val="p"/>
                        </m:rPr>
                        <a:rPr lang="en-US" i="0" dirty="0" smtClean="0">
                          <a:latin typeface="Cambria Math"/>
                        </a:rPr>
                        <m:t>Volume</m:t>
                      </m:r>
                      <m:r>
                        <a:rPr lang="en-US" i="1" dirty="0" smtClean="0">
                          <a:latin typeface="Cambria Math"/>
                        </a:rPr>
                        <m:t> </m:t>
                      </m:r>
                      <m:r>
                        <a:rPr lang="en-US" i="1">
                          <a:latin typeface="Cambria Math"/>
                          <a:ea typeface="Cambria Math"/>
                        </a:rPr>
                        <m:t>𝜆</m:t>
                      </m:r>
                    </m:oMath>
                  </m:oMathPara>
                </a14:m>
                <a:endParaRPr lang="en-US" dirty="0" smtClean="0"/>
              </a:p>
              <a:p>
                <a:pPr/>
                <a14:m>
                  <m:oMathPara xmlns:m="http://schemas.openxmlformats.org/officeDocument/2006/math">
                    <m:oMathParaPr>
                      <m:jc m:val="center"/>
                    </m:oMathParaPr>
                    <m:oMath xmlns:m="http://schemas.openxmlformats.org/officeDocument/2006/math">
                      <m:r>
                        <m:rPr>
                          <m:sty m:val="p"/>
                        </m:rPr>
                        <a:rPr lang="en-US" i="0" dirty="0" smtClean="0">
                          <a:latin typeface="Cambria Math"/>
                        </a:rPr>
                        <m:t>No</m:t>
                      </m:r>
                      <m:r>
                        <a:rPr lang="en-US" i="0" dirty="0" smtClean="0">
                          <a:latin typeface="Cambria Math"/>
                        </a:rPr>
                        <m:t> </m:t>
                      </m:r>
                      <m:r>
                        <m:rPr>
                          <m:sty m:val="p"/>
                        </m:rPr>
                        <a:rPr lang="en-US" i="0" dirty="0" smtClean="0">
                          <a:latin typeface="Cambria Math"/>
                        </a:rPr>
                        <m:t>area</m:t>
                      </m:r>
                      <m:r>
                        <a:rPr lang="en-US" i="0" dirty="0" smtClean="0">
                          <a:latin typeface="Cambria Math"/>
                        </a:rPr>
                        <m:t> </m:t>
                      </m:r>
                      <m:r>
                        <m:rPr>
                          <m:sty m:val="p"/>
                        </m:rPr>
                        <a:rPr lang="en-US" i="0" dirty="0" smtClean="0">
                          <a:latin typeface="Cambria Math"/>
                        </a:rPr>
                        <m:t>scaling</m:t>
                      </m:r>
                      <m:r>
                        <a:rPr lang="en-US" i="0" dirty="0" smtClean="0">
                          <a:latin typeface="Cambria Math"/>
                        </a:rPr>
                        <m:t> </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3437965" y="1348215"/>
                <a:ext cx="2209800" cy="1477328"/>
              </a:xfrm>
              <a:prstGeom prst="rect">
                <a:avLst/>
              </a:prstGeom>
              <a:blipFill rotWithShape="1">
                <a:blip r:embed="rId12"/>
                <a:stretch>
                  <a:fillRect b="-20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278437" y="5813590"/>
                <a:ext cx="3387725"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en-US" i="0" dirty="0" smtClean="0">
                          <a:latin typeface="Cambria Math"/>
                        </a:rPr>
                        <m:t>Scaled</m:t>
                      </m:r>
                      <m:r>
                        <a:rPr lang="en-US" i="0" dirty="0" smtClean="0">
                          <a:latin typeface="Cambria Math"/>
                        </a:rPr>
                        <m:t> </m:t>
                      </m:r>
                      <m:r>
                        <m:rPr>
                          <m:sty m:val="p"/>
                        </m:rPr>
                        <a:rPr lang="en-US" i="0" dirty="0" smtClean="0">
                          <a:latin typeface="Cambria Math"/>
                        </a:rPr>
                        <m:t>from</m:t>
                      </m:r>
                      <m:r>
                        <a:rPr lang="en-US" i="0" dirty="0" smtClean="0">
                          <a:latin typeface="Cambria Math"/>
                        </a:rPr>
                        <m:t>:</m:t>
                      </m:r>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5278437" y="5813590"/>
                <a:ext cx="3387725" cy="369332"/>
              </a:xfrm>
              <a:prstGeom prst="rect">
                <a:avLst/>
              </a:prstGeom>
              <a:blipFill rotWithShape="1">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3445602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3"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l="47830" t="38971" r="26085" b="13411"/>
          <a:stretch/>
        </p:blipFill>
        <p:spPr bwMode="auto">
          <a:xfrm>
            <a:off x="5292819" y="1813855"/>
            <a:ext cx="3393981" cy="3483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41284" t="25397" r="18374" b="61029"/>
          <a:stretch/>
        </p:blipFill>
        <p:spPr bwMode="auto">
          <a:xfrm>
            <a:off x="5257799" y="6182922"/>
            <a:ext cx="3429000" cy="6487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47933" t="39338" r="26034" b="13369"/>
          <a:stretch/>
        </p:blipFill>
        <p:spPr bwMode="auto">
          <a:xfrm>
            <a:off x="474373" y="1809814"/>
            <a:ext cx="3387258" cy="345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7853" t="39062" r="26073" b="13281"/>
          <a:stretch/>
        </p:blipFill>
        <p:spPr bwMode="auto">
          <a:xfrm>
            <a:off x="304800" y="1297191"/>
            <a:ext cx="914400" cy="9396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41284" t="25341" r="18533" b="61581"/>
          <a:stretch/>
        </p:blipFill>
        <p:spPr bwMode="auto">
          <a:xfrm>
            <a:off x="453735" y="5405624"/>
            <a:ext cx="3429000" cy="627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40569" t="26326" r="18860" b="61374"/>
          <a:stretch/>
        </p:blipFill>
        <p:spPr bwMode="auto">
          <a:xfrm>
            <a:off x="453735" y="6247693"/>
            <a:ext cx="3429000" cy="584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smtClean="0"/>
                  <a:t>QUAD8 </a:t>
                </a:r>
                <a14:m>
                  <m:oMath xmlns:m="http://schemas.openxmlformats.org/officeDocument/2006/math">
                    <m:r>
                      <a:rPr lang="en-US" i="1" smtClean="0">
                        <a:latin typeface="Cambria Math"/>
                        <a:ea typeface="Cambria Math"/>
                      </a:rPr>
                      <m:t>𝛾</m:t>
                    </m:r>
                    <m:r>
                      <a:rPr lang="en-US" b="0" i="1" smtClean="0">
                        <a:latin typeface="Cambria Math"/>
                        <a:ea typeface="Cambria Math"/>
                      </a:rPr>
                      <m:t>=</m:t>
                    </m:r>
                    <m:sSup>
                      <m:sSupPr>
                        <m:ctrlPr>
                          <a:rPr lang="en-US" b="0" i="1" smtClean="0">
                            <a:latin typeface="Cambria Math"/>
                            <a:ea typeface="Cambria Math"/>
                          </a:rPr>
                        </m:ctrlPr>
                      </m:sSupPr>
                      <m:e>
                        <m:r>
                          <a:rPr lang="en-US" b="0" i="1" smtClean="0">
                            <a:latin typeface="Cambria Math"/>
                            <a:ea typeface="Cambria Math"/>
                          </a:rPr>
                          <m:t>10</m:t>
                        </m:r>
                      </m:e>
                      <m:sup>
                        <m:r>
                          <a:rPr lang="en-US" b="0" i="1" smtClean="0">
                            <a:latin typeface="Cambria Math"/>
                            <a:ea typeface="Cambria Math"/>
                          </a:rPr>
                          <m:t>+00</m:t>
                        </m:r>
                      </m:sup>
                    </m:sSup>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7"/>
                <a:stretch>
                  <a:fillRect b="-9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57200" y="1444523"/>
                <a:ext cx="3429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ea typeface="Cambria Math"/>
                        </a:rPr>
                        <m:t>𝜆</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457200" y="1444523"/>
                <a:ext cx="3429000" cy="369332"/>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257800" y="1440482"/>
                <a:ext cx="3429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ea typeface="Cambria Math"/>
                        </a:rPr>
                        <m:t>𝜎</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5257800" y="1440482"/>
                <a:ext cx="3429000" cy="369332"/>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437965" y="1348215"/>
                <a:ext cx="2209800" cy="1477328"/>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a:rPr>
                        <m:t>h</m:t>
                      </m:r>
                      <m:r>
                        <a:rPr lang="en-US" b="0" i="1" smtClean="0">
                          <a:latin typeface="Cambria Math"/>
                        </a:rPr>
                        <m:t>=0.00375</m:t>
                      </m:r>
                    </m:oMath>
                  </m:oMathPara>
                </a14:m>
                <a:endParaRPr lang="en-US" i="1" dirty="0" smtClean="0">
                  <a:latin typeface="Cambria Math"/>
                </a:endParaRPr>
              </a:p>
              <a:p>
                <a:pPr/>
                <a14:m>
                  <m:oMathPara xmlns:m="http://schemas.openxmlformats.org/officeDocument/2006/math">
                    <m:oMathParaPr>
                      <m:jc m:val="center"/>
                    </m:oMathParaPr>
                    <m:oMath xmlns:m="http://schemas.openxmlformats.org/officeDocument/2006/math">
                      <m:r>
                        <a:rPr lang="en-US" i="1" dirty="0" smtClean="0">
                          <a:latin typeface="Cambria Math"/>
                        </a:rPr>
                        <m:t>𝑡</m:t>
                      </m:r>
                      <m:r>
                        <a:rPr lang="en-US" i="1" dirty="0" smtClean="0">
                          <a:latin typeface="Cambria Math"/>
                        </a:rPr>
                        <m:t>=0.1</m:t>
                      </m:r>
                    </m:oMath>
                  </m:oMathPara>
                </a14:m>
                <a:endParaRPr lang="en-US" dirty="0" smtClean="0"/>
              </a:p>
              <a:p>
                <a:pPr/>
                <a14:m>
                  <m:oMathPara xmlns:m="http://schemas.openxmlformats.org/officeDocument/2006/math">
                    <m:oMathParaPr>
                      <m:jc m:val="center"/>
                    </m:oMathParaPr>
                    <m:oMath xmlns:m="http://schemas.openxmlformats.org/officeDocument/2006/math">
                      <m:r>
                        <m:rPr>
                          <m:sty m:val="p"/>
                        </m:rPr>
                        <a:rPr lang="en-US" i="0" dirty="0" smtClean="0">
                          <a:latin typeface="Cambria Math"/>
                        </a:rPr>
                        <m:t>Bilinear</m:t>
                      </m:r>
                      <m:r>
                        <a:rPr lang="en-US" i="1" dirty="0" smtClean="0">
                          <a:latin typeface="Cambria Math"/>
                        </a:rPr>
                        <m:t> </m:t>
                      </m:r>
                      <m:r>
                        <a:rPr lang="en-US" i="1">
                          <a:latin typeface="Cambria Math"/>
                          <a:ea typeface="Cambria Math"/>
                        </a:rPr>
                        <m:t>𝜆</m:t>
                      </m:r>
                    </m:oMath>
                  </m:oMathPara>
                </a14:m>
                <a:endParaRPr lang="en-US" dirty="0" smtClean="0"/>
              </a:p>
              <a:p>
                <a:pPr/>
                <a14:m>
                  <m:oMathPara xmlns:m="http://schemas.openxmlformats.org/officeDocument/2006/math">
                    <m:oMathParaPr>
                      <m:jc m:val="center"/>
                    </m:oMathParaPr>
                    <m:oMath xmlns:m="http://schemas.openxmlformats.org/officeDocument/2006/math">
                      <m:r>
                        <m:rPr>
                          <m:sty m:val="p"/>
                        </m:rPr>
                        <a:rPr lang="en-US" i="0" dirty="0" smtClean="0">
                          <a:latin typeface="Cambria Math"/>
                        </a:rPr>
                        <m:t>Volume</m:t>
                      </m:r>
                      <m:r>
                        <a:rPr lang="en-US" i="1" dirty="0" smtClean="0">
                          <a:latin typeface="Cambria Math"/>
                        </a:rPr>
                        <m:t> </m:t>
                      </m:r>
                      <m:r>
                        <a:rPr lang="en-US" i="1">
                          <a:latin typeface="Cambria Math"/>
                          <a:ea typeface="Cambria Math"/>
                        </a:rPr>
                        <m:t>𝜆</m:t>
                      </m:r>
                    </m:oMath>
                  </m:oMathPara>
                </a14:m>
                <a:endParaRPr lang="en-US" dirty="0" smtClean="0"/>
              </a:p>
              <a:p>
                <a:pPr/>
                <a14:m>
                  <m:oMathPara xmlns:m="http://schemas.openxmlformats.org/officeDocument/2006/math">
                    <m:oMathParaPr>
                      <m:jc m:val="center"/>
                    </m:oMathParaPr>
                    <m:oMath xmlns:m="http://schemas.openxmlformats.org/officeDocument/2006/math">
                      <m:r>
                        <m:rPr>
                          <m:sty m:val="p"/>
                        </m:rPr>
                        <a:rPr lang="en-US" i="0" dirty="0" smtClean="0">
                          <a:latin typeface="Cambria Math"/>
                        </a:rPr>
                        <m:t>No</m:t>
                      </m:r>
                      <m:r>
                        <a:rPr lang="en-US" i="0" dirty="0" smtClean="0">
                          <a:latin typeface="Cambria Math"/>
                        </a:rPr>
                        <m:t> </m:t>
                      </m:r>
                      <m:r>
                        <m:rPr>
                          <m:sty m:val="p"/>
                        </m:rPr>
                        <a:rPr lang="en-US" i="0" dirty="0" smtClean="0">
                          <a:latin typeface="Cambria Math"/>
                        </a:rPr>
                        <m:t>area</m:t>
                      </m:r>
                      <m:r>
                        <a:rPr lang="en-US" i="0" dirty="0" smtClean="0">
                          <a:latin typeface="Cambria Math"/>
                        </a:rPr>
                        <m:t> </m:t>
                      </m:r>
                      <m:r>
                        <m:rPr>
                          <m:sty m:val="p"/>
                        </m:rPr>
                        <a:rPr lang="en-US" i="0" dirty="0" smtClean="0">
                          <a:latin typeface="Cambria Math"/>
                        </a:rPr>
                        <m:t>scaling</m:t>
                      </m:r>
                      <m:r>
                        <a:rPr lang="en-US" i="0" dirty="0" smtClean="0">
                          <a:latin typeface="Cambria Math"/>
                        </a:rPr>
                        <m:t> </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3437965" y="1348215"/>
                <a:ext cx="2209800" cy="1477328"/>
              </a:xfrm>
              <a:prstGeom prst="rect">
                <a:avLst/>
              </a:prstGeom>
              <a:blipFill rotWithShape="1">
                <a:blip r:embed="rId10"/>
                <a:stretch>
                  <a:fillRect b="-20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474373" y="5813590"/>
                <a:ext cx="3387725"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en-US" i="0" dirty="0" smtClean="0">
                          <a:latin typeface="Cambria Math"/>
                        </a:rPr>
                        <m:t>Scaled</m:t>
                      </m:r>
                      <m:r>
                        <a:rPr lang="en-US" i="0" dirty="0" smtClean="0">
                          <a:latin typeface="Cambria Math"/>
                        </a:rPr>
                        <m:t> </m:t>
                      </m:r>
                      <m:r>
                        <m:rPr>
                          <m:sty m:val="p"/>
                        </m:rPr>
                        <a:rPr lang="en-US" i="0" dirty="0" smtClean="0">
                          <a:latin typeface="Cambria Math"/>
                        </a:rPr>
                        <m:t>from</m:t>
                      </m:r>
                      <m:r>
                        <a:rPr lang="en-US" i="0" dirty="0" smtClean="0">
                          <a:latin typeface="Cambria Math"/>
                        </a:rPr>
                        <m:t>:</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474373" y="5813590"/>
                <a:ext cx="3387725" cy="369332"/>
              </a:xfrm>
              <a:prstGeom prst="rect">
                <a:avLst/>
              </a:prstGeom>
              <a:blipFill rotWithShape="1">
                <a:blip r:embed="rId11"/>
                <a:stretch>
                  <a:fillRect/>
                </a:stretch>
              </a:blipFill>
            </p:spPr>
            <p:txBody>
              <a:bodyPr/>
              <a:lstStyle/>
              <a:p>
                <a:r>
                  <a:rPr lang="en-US">
                    <a:noFill/>
                  </a:rPr>
                  <a:t> </a:t>
                </a:r>
              </a:p>
            </p:txBody>
          </p:sp>
        </mc:Fallback>
      </mc:AlternateContent>
      <p:pic>
        <p:nvPicPr>
          <p:cNvPr id="2056" name="Picture 8"/>
          <p:cNvPicPr>
            <a:picLocks noChangeAspect="1" noChangeArrowheads="1"/>
          </p:cNvPicPr>
          <p:nvPr/>
        </p:nvPicPr>
        <p:blipFill rotWithShape="1">
          <a:blip r:embed="rId12">
            <a:extLst>
              <a:ext uri="{28A0092B-C50C-407E-A947-70E740481C1C}">
                <a14:useLocalDpi xmlns:a14="http://schemas.microsoft.com/office/drawing/2010/main" val="0"/>
              </a:ext>
            </a:extLst>
          </a:blip>
          <a:srcRect l="41284" t="25218" r="18374" b="61459"/>
          <a:stretch/>
        </p:blipFill>
        <p:spPr bwMode="auto">
          <a:xfrm>
            <a:off x="5257800" y="5401079"/>
            <a:ext cx="3429000" cy="6367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20" name="TextBox 19"/>
              <p:cNvSpPr txBox="1"/>
              <p:nvPr/>
            </p:nvSpPr>
            <p:spPr>
              <a:xfrm>
                <a:off x="5278437" y="5813590"/>
                <a:ext cx="3387725"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en-US" i="0" dirty="0" smtClean="0">
                          <a:latin typeface="Cambria Math"/>
                        </a:rPr>
                        <m:t>Scaled</m:t>
                      </m:r>
                      <m:r>
                        <a:rPr lang="en-US" i="0" dirty="0" smtClean="0">
                          <a:latin typeface="Cambria Math"/>
                        </a:rPr>
                        <m:t> </m:t>
                      </m:r>
                      <m:r>
                        <m:rPr>
                          <m:sty m:val="p"/>
                        </m:rPr>
                        <a:rPr lang="en-US" i="0" dirty="0" smtClean="0">
                          <a:latin typeface="Cambria Math"/>
                        </a:rPr>
                        <m:t>from</m:t>
                      </m:r>
                      <m:r>
                        <a:rPr lang="en-US" i="0" dirty="0" smtClean="0">
                          <a:latin typeface="Cambria Math"/>
                        </a:rPr>
                        <m:t>:</m:t>
                      </m:r>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5278437" y="5813590"/>
                <a:ext cx="3387725" cy="369332"/>
              </a:xfrm>
              <a:prstGeom prst="rect">
                <a:avLst/>
              </a:prstGeom>
              <a:blipFill rotWithShape="1">
                <a:blip r:embed="rId13"/>
                <a:stretch>
                  <a:fillRect/>
                </a:stretch>
              </a:blipFill>
            </p:spPr>
            <p:txBody>
              <a:bodyPr/>
              <a:lstStyle/>
              <a:p>
                <a:r>
                  <a:rPr lang="en-US">
                    <a:noFill/>
                  </a:rPr>
                  <a:t> </a:t>
                </a:r>
              </a:p>
            </p:txBody>
          </p:sp>
        </mc:Fallback>
      </mc:AlternateContent>
      <p:pic>
        <p:nvPicPr>
          <p:cNvPr id="4104" name="Picture 8"/>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47853" t="39062" r="25988" b="13216"/>
          <a:stretch/>
        </p:blipFill>
        <p:spPr bwMode="auto">
          <a:xfrm>
            <a:off x="7916746" y="1290719"/>
            <a:ext cx="922454" cy="9461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515237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3704" y="0"/>
            <a:ext cx="8229600" cy="1143000"/>
          </a:xfrm>
        </p:spPr>
        <p:txBody>
          <a:bodyPr/>
          <a:lstStyle/>
          <a:p>
            <a:r>
              <a:rPr lang="en-US" dirty="0" smtClean="0"/>
              <a:t>Density approach issues</a:t>
            </a:r>
            <a:endParaRPr lang="en-US" dirty="0"/>
          </a:p>
        </p:txBody>
      </p:sp>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9515" t="23654" r="50000" b="26731"/>
          <a:stretch/>
        </p:blipFill>
        <p:spPr bwMode="auto">
          <a:xfrm>
            <a:off x="380374" y="3174428"/>
            <a:ext cx="3044952" cy="2098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Content Placeholder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88965" y="2358369"/>
            <a:ext cx="3044952" cy="1594976"/>
          </a:xfrm>
          <a:prstGeom prst="rect">
            <a:avLst/>
          </a:prstGeom>
        </p:spPr>
      </p:pic>
      <p:sp>
        <p:nvSpPr>
          <p:cNvPr id="12" name="Rectangle 11"/>
          <p:cNvSpPr/>
          <p:nvPr/>
        </p:nvSpPr>
        <p:spPr>
          <a:xfrm>
            <a:off x="155423" y="1583132"/>
            <a:ext cx="3494855" cy="400110"/>
          </a:xfrm>
          <a:prstGeom prst="rect">
            <a:avLst/>
          </a:prstGeom>
        </p:spPr>
        <p:txBody>
          <a:bodyPr wrap="square">
            <a:spAutoFit/>
          </a:bodyPr>
          <a:lstStyle/>
          <a:p>
            <a:pPr algn="ctr"/>
            <a:r>
              <a:rPr lang="en-US" sz="2000" b="1" dirty="0"/>
              <a:t>Pros</a:t>
            </a:r>
            <a:endParaRPr lang="en-US" b="1" dirty="0"/>
          </a:p>
        </p:txBody>
      </p:sp>
      <p:sp>
        <p:nvSpPr>
          <p:cNvPr id="14" name="Rectangle 13"/>
          <p:cNvSpPr/>
          <p:nvPr/>
        </p:nvSpPr>
        <p:spPr>
          <a:xfrm>
            <a:off x="3044952" y="1583132"/>
            <a:ext cx="6101327" cy="400110"/>
          </a:xfrm>
          <a:prstGeom prst="rect">
            <a:avLst/>
          </a:prstGeom>
        </p:spPr>
        <p:txBody>
          <a:bodyPr wrap="square">
            <a:spAutoFit/>
          </a:bodyPr>
          <a:lstStyle/>
          <a:p>
            <a:pPr algn="ctr"/>
            <a:r>
              <a:rPr lang="en-US" sz="2000" b="1" dirty="0" smtClean="0"/>
              <a:t>Cons</a:t>
            </a:r>
            <a:endParaRPr lang="en-US" b="1" dirty="0"/>
          </a:p>
        </p:txBody>
      </p:sp>
      <p:sp>
        <p:nvSpPr>
          <p:cNvPr id="15" name="Rectangle 14"/>
          <p:cNvSpPr/>
          <p:nvPr/>
        </p:nvSpPr>
        <p:spPr>
          <a:xfrm>
            <a:off x="380375" y="1983242"/>
            <a:ext cx="3044952" cy="923330"/>
          </a:xfrm>
          <a:prstGeom prst="rect">
            <a:avLst/>
          </a:prstGeom>
        </p:spPr>
        <p:txBody>
          <a:bodyPr wrap="square">
            <a:spAutoFit/>
          </a:bodyPr>
          <a:lstStyle/>
          <a:p>
            <a:pPr marL="177800" indent="-177800">
              <a:buFont typeface="Arial" panose="020B0604020202020204" pitchFamily="34" charset="0"/>
              <a:buChar char="•"/>
            </a:pPr>
            <a:r>
              <a:rPr lang="en-US" dirty="0"/>
              <a:t>Simple.</a:t>
            </a:r>
          </a:p>
          <a:p>
            <a:pPr marL="177800" indent="-177800">
              <a:buFont typeface="Arial" panose="020B0604020202020204" pitchFamily="34" charset="0"/>
              <a:buChar char="•"/>
            </a:pPr>
            <a:r>
              <a:rPr lang="en-US" dirty="0"/>
              <a:t>Used broadly.</a:t>
            </a:r>
          </a:p>
          <a:p>
            <a:pPr marL="177800" indent="-177800">
              <a:buFont typeface="Arial" panose="020B0604020202020204" pitchFamily="34" charset="0"/>
              <a:buChar char="•"/>
            </a:pPr>
            <a:r>
              <a:rPr lang="en-US" dirty="0" smtClean="0"/>
              <a:t>Interactive </a:t>
            </a:r>
            <a:r>
              <a:rPr lang="en-US" dirty="0"/>
              <a:t>design tools.</a:t>
            </a:r>
          </a:p>
        </p:txBody>
      </p:sp>
      <p:sp>
        <p:nvSpPr>
          <p:cNvPr id="16" name="Rectangle 15"/>
          <p:cNvSpPr/>
          <p:nvPr/>
        </p:nvSpPr>
        <p:spPr>
          <a:xfrm>
            <a:off x="3802123" y="1983242"/>
            <a:ext cx="5340290" cy="369332"/>
          </a:xfrm>
          <a:prstGeom prst="rect">
            <a:avLst/>
          </a:prstGeom>
        </p:spPr>
        <p:txBody>
          <a:bodyPr wrap="square">
            <a:spAutoFit/>
          </a:bodyPr>
          <a:lstStyle/>
          <a:p>
            <a:pPr marL="177800" indent="-177800">
              <a:buFont typeface="Arial" panose="020B0604020202020204" pitchFamily="34" charset="0"/>
              <a:buChar char="•"/>
            </a:pPr>
            <a:r>
              <a:rPr lang="en-US" dirty="0"/>
              <a:t>Fuzzy or jagged boundaries</a:t>
            </a:r>
            <a:r>
              <a:rPr lang="en-US" dirty="0" smtClean="0"/>
              <a:t>.</a:t>
            </a:r>
            <a:endParaRPr lang="en-US" dirty="0"/>
          </a:p>
        </p:txBody>
      </p:sp>
      <p:sp>
        <p:nvSpPr>
          <p:cNvPr id="18" name="Rectangle 17"/>
          <p:cNvSpPr/>
          <p:nvPr/>
        </p:nvSpPr>
        <p:spPr>
          <a:xfrm>
            <a:off x="3802124" y="3953345"/>
            <a:ext cx="5344155" cy="2031325"/>
          </a:xfrm>
          <a:prstGeom prst="rect">
            <a:avLst/>
          </a:prstGeom>
        </p:spPr>
        <p:txBody>
          <a:bodyPr wrap="square">
            <a:spAutoFit/>
          </a:bodyPr>
          <a:lstStyle/>
          <a:p>
            <a:pPr marL="177800" indent="-177800">
              <a:buFont typeface="Arial" panose="020B0604020202020204" pitchFamily="34" charset="0"/>
              <a:buChar char="•"/>
            </a:pPr>
            <a:r>
              <a:rPr lang="en-US" dirty="0"/>
              <a:t>Affects accuracy of FE predictions</a:t>
            </a:r>
            <a:r>
              <a:rPr lang="en-US" dirty="0" smtClean="0"/>
              <a:t>.</a:t>
            </a:r>
          </a:p>
          <a:p>
            <a:pPr marL="635000" lvl="1" indent="-177800">
              <a:buFont typeface="Arial" panose="020B0604020202020204" pitchFamily="34" charset="0"/>
              <a:buChar char="•"/>
            </a:pPr>
            <a:r>
              <a:rPr lang="en-US" dirty="0" smtClean="0"/>
              <a:t>At material interface.</a:t>
            </a:r>
            <a:endParaRPr lang="en-US" dirty="0" smtClean="0"/>
          </a:p>
          <a:p>
            <a:pPr marL="635000" lvl="1" indent="-177800">
              <a:buFont typeface="Arial" panose="020B0604020202020204" pitchFamily="34" charset="0"/>
              <a:buChar char="•"/>
            </a:pPr>
            <a:r>
              <a:rPr lang="en-US" dirty="0" smtClean="0"/>
              <a:t>Pronounced effect in nonlinear </a:t>
            </a:r>
            <a:r>
              <a:rPr lang="en-US" dirty="0"/>
              <a:t>problems.</a:t>
            </a:r>
          </a:p>
          <a:p>
            <a:pPr marL="635000" lvl="1" indent="-177800">
              <a:buFont typeface="Arial" panose="020B0604020202020204" pitchFamily="34" charset="0"/>
              <a:buChar char="•"/>
            </a:pPr>
            <a:r>
              <a:rPr lang="en-US" b="1" dirty="0"/>
              <a:t>Mitigation</a:t>
            </a:r>
            <a:r>
              <a:rPr lang="en-US" dirty="0"/>
              <a:t>: mesh </a:t>
            </a:r>
            <a:r>
              <a:rPr lang="en-US" dirty="0" smtClean="0"/>
              <a:t>refinement. </a:t>
            </a:r>
            <a:r>
              <a:rPr lang="en-US" dirty="0" smtClean="0">
                <a:sym typeface="Wingdings"/>
              </a:rPr>
              <a:t></a:t>
            </a:r>
            <a:endParaRPr lang="en-US" dirty="0" smtClean="0"/>
          </a:p>
          <a:p>
            <a:pPr marL="285750" indent="-285750">
              <a:buFont typeface="Arial" panose="020B0604020202020204" pitchFamily="34" charset="0"/>
              <a:buChar char="•"/>
            </a:pPr>
            <a:r>
              <a:rPr lang="en-US" dirty="0" smtClean="0"/>
              <a:t>Requires </a:t>
            </a:r>
            <a:r>
              <a:rPr lang="en-US" dirty="0"/>
              <a:t>post-processing for manufacturing</a:t>
            </a:r>
            <a:r>
              <a:rPr lang="en-US" dirty="0" smtClean="0"/>
              <a:t>.</a:t>
            </a:r>
          </a:p>
          <a:p>
            <a:pPr marL="285750" indent="-285750">
              <a:buFont typeface="Arial" panose="020B0604020202020204" pitchFamily="34" charset="0"/>
              <a:buChar char="•"/>
            </a:pPr>
            <a:r>
              <a:rPr lang="en-US" dirty="0" smtClean="0"/>
              <a:t>Interpolation </a:t>
            </a:r>
            <a:r>
              <a:rPr lang="en-US" dirty="0" smtClean="0"/>
              <a:t>schemes are problem dependent</a:t>
            </a:r>
            <a:br>
              <a:rPr lang="en-US" dirty="0" smtClean="0"/>
            </a:br>
            <a:r>
              <a:rPr lang="en-US" dirty="0" smtClean="0"/>
              <a:t>(physics, objectives &amp; constraints).</a:t>
            </a:r>
            <a:endParaRPr lang="en-US" dirty="0"/>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41002" y="2352574"/>
            <a:ext cx="2298192" cy="1591056"/>
          </a:xfrm>
          <a:prstGeom prst="rect">
            <a:avLst/>
          </a:prstGeom>
        </p:spPr>
      </p:pic>
      <p:sp>
        <p:nvSpPr>
          <p:cNvPr id="3" name="TextBox 2"/>
          <p:cNvSpPr txBox="1"/>
          <p:nvPr/>
        </p:nvSpPr>
        <p:spPr>
          <a:xfrm>
            <a:off x="380375" y="5272440"/>
            <a:ext cx="3044952" cy="338554"/>
          </a:xfrm>
          <a:prstGeom prst="rect">
            <a:avLst/>
          </a:prstGeom>
          <a:noFill/>
        </p:spPr>
        <p:txBody>
          <a:bodyPr wrap="square" rtlCol="0">
            <a:spAutoFit/>
          </a:bodyPr>
          <a:lstStyle/>
          <a:p>
            <a:pPr algn="ctr"/>
            <a:r>
              <a:rPr lang="en-US" sz="1600" dirty="0" smtClean="0"/>
              <a:t>App for iOS.</a:t>
            </a:r>
            <a:endParaRPr lang="en-US" sz="1600" dirty="0"/>
          </a:p>
        </p:txBody>
      </p:sp>
    </p:spTree>
    <p:extLst>
      <p:ext uri="{BB962C8B-B14F-4D97-AF65-F5344CB8AC3E}">
        <p14:creationId xmlns:p14="http://schemas.microsoft.com/office/powerpoint/2010/main" val="3061830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8">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
                                            <p:txEl>
                                              <p:pRg st="1" end="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
                                            <p:txEl>
                                              <p:pRg st="2" end="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7925" t="12884" r="23451" b="52426"/>
          <a:stretch/>
        </p:blipFill>
        <p:spPr bwMode="auto">
          <a:xfrm>
            <a:off x="5109670" y="1954795"/>
            <a:ext cx="1837795" cy="19245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457200" y="10955"/>
            <a:ext cx="8229600" cy="1143000"/>
          </a:xfrm>
        </p:spPr>
        <p:txBody>
          <a:bodyPr/>
          <a:lstStyle/>
          <a:p>
            <a:r>
              <a:rPr lang="en-US" dirty="0" smtClean="0"/>
              <a:t>Level set method</a:t>
            </a:r>
            <a:endParaRPr lang="en-US" dirty="0"/>
          </a:p>
        </p:txBody>
      </p:sp>
      <mc:AlternateContent xmlns:mc="http://schemas.openxmlformats.org/markup-compatibility/2006">
        <mc:Choice xmlns:a14="http://schemas.microsoft.com/office/drawing/2010/main" Requires="a14">
          <p:sp>
            <p:nvSpPr>
              <p:cNvPr id="12" name="Rectangle 11"/>
              <p:cNvSpPr/>
              <p:nvPr/>
            </p:nvSpPr>
            <p:spPr>
              <a:xfrm>
                <a:off x="204396" y="1243276"/>
                <a:ext cx="4559629" cy="646331"/>
              </a:xfrm>
              <a:prstGeom prst="rect">
                <a:avLst/>
              </a:prstGeom>
            </p:spPr>
            <p:txBody>
              <a:bodyPr wrap="square">
                <a:spAutoFit/>
              </a:bodyPr>
              <a:lstStyle/>
              <a:p>
                <a:pPr marL="177800" indent="-177800">
                  <a:buFont typeface="Arial" panose="020B0604020202020204" pitchFamily="34" charset="0"/>
                  <a:buChar char="•"/>
                </a:pPr>
                <a:r>
                  <a:rPr lang="en-US" dirty="0" smtClean="0"/>
                  <a:t>Shape </a:t>
                </a:r>
                <a:r>
                  <a:rPr lang="en-US" dirty="0"/>
                  <a:t>boundary </a:t>
                </a:r>
                <a14:m>
                  <m:oMath xmlns:m="http://schemas.openxmlformats.org/officeDocument/2006/math">
                    <m:r>
                      <a:rPr lang="en-US" i="1" dirty="0" smtClean="0">
                        <a:latin typeface="Cambria Math"/>
                        <a:ea typeface="Cambria Math"/>
                      </a:rPr>
                      <m:t>𝜕</m:t>
                    </m:r>
                    <m:r>
                      <m:rPr>
                        <m:sty m:val="p"/>
                      </m:rPr>
                      <a:rPr lang="el-GR" i="1" dirty="0" smtClean="0">
                        <a:latin typeface="Cambria Math"/>
                        <a:ea typeface="Cambria Math"/>
                      </a:rPr>
                      <m:t>Ω</m:t>
                    </m:r>
                  </m:oMath>
                </a14:m>
                <a:r>
                  <a:rPr lang="en-US" dirty="0" smtClean="0"/>
                  <a:t> is </a:t>
                </a:r>
                <a:r>
                  <a:rPr lang="en-US" dirty="0" smtClean="0"/>
                  <a:t>the </a:t>
                </a:r>
                <a:r>
                  <a:rPr lang="en-US" dirty="0"/>
                  <a:t>zero level set of a higher dimensional implicit </a:t>
                </a:r>
                <a:r>
                  <a:rPr lang="en-US" dirty="0" smtClean="0"/>
                  <a:t>function</a:t>
                </a:r>
                <a:r>
                  <a:rPr lang="en-US" dirty="0" smtClean="0"/>
                  <a:t>.</a:t>
                </a:r>
              </a:p>
            </p:txBody>
          </p:sp>
        </mc:Choice>
        <mc:Fallback>
          <p:sp>
            <p:nvSpPr>
              <p:cNvPr id="12" name="Rectangle 11"/>
              <p:cNvSpPr>
                <a:spLocks noRot="1" noChangeAspect="1" noMove="1" noResize="1" noEditPoints="1" noAdjustHandles="1" noChangeArrowheads="1" noChangeShapeType="1" noTextEdit="1"/>
              </p:cNvSpPr>
              <p:nvPr/>
            </p:nvSpPr>
            <p:spPr>
              <a:xfrm>
                <a:off x="204396" y="1243276"/>
                <a:ext cx="4559629" cy="646331"/>
              </a:xfrm>
              <a:prstGeom prst="rect">
                <a:avLst/>
              </a:prstGeom>
              <a:blipFill rotWithShape="1">
                <a:blip r:embed="rId4"/>
                <a:stretch>
                  <a:fillRect l="-936" t="-4717" r="-134" b="-1415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13" name="Table 12"/>
              <p:cNvGraphicFramePr>
                <a:graphicFrameLocks noGrp="1"/>
              </p:cNvGraphicFramePr>
              <p:nvPr>
                <p:extLst>
                  <p:ext uri="{D42A27DB-BD31-4B8C-83A1-F6EECF244321}">
                    <p14:modId xmlns:p14="http://schemas.microsoft.com/office/powerpoint/2010/main" val="275843061"/>
                  </p:ext>
                </p:extLst>
              </p:nvPr>
            </p:nvGraphicFramePr>
            <p:xfrm>
              <a:off x="129391" y="3482650"/>
              <a:ext cx="4559630" cy="944880"/>
            </p:xfrm>
            <a:graphic>
              <a:graphicData uri="http://schemas.openxmlformats.org/drawingml/2006/table">
                <a:tbl>
                  <a:tblPr bandRow="1">
                    <a:tableStyleId>{5C22544A-7EE6-4342-B048-85BDC9FD1C3A}</a:tableStyleId>
                  </a:tblPr>
                  <a:tblGrid>
                    <a:gridCol w="1444773"/>
                    <a:gridCol w="1431439"/>
                    <a:gridCol w="1683418"/>
                  </a:tblGrid>
                  <a:tr h="137155">
                    <a:tc>
                      <a:txBody>
                        <a:bodyPr/>
                        <a:lstStyle/>
                        <a:p>
                          <a:pPr/>
                          <a14:m>
                            <m:oMathPara xmlns:m="http://schemas.openxmlformats.org/officeDocument/2006/math">
                              <m:oMathParaPr>
                                <m:jc m:val="centerGroup"/>
                              </m:oMathParaPr>
                              <m:oMath xmlns:m="http://schemas.openxmlformats.org/officeDocument/2006/math">
                                <m:r>
                                  <a:rPr lang="en-US" sz="1400" i="1" smtClean="0">
                                    <a:latin typeface="Cambria Math"/>
                                    <a:ea typeface="Cambria Math"/>
                                  </a:rPr>
                                  <m:t>𝜙</m:t>
                                </m:r>
                                <m:d>
                                  <m:dPr>
                                    <m:ctrlPr>
                                      <a:rPr lang="en-US" sz="1400" i="1" smtClean="0">
                                        <a:latin typeface="Cambria Math"/>
                                        <a:ea typeface="Cambria Math"/>
                                      </a:rPr>
                                    </m:ctrlPr>
                                  </m:dPr>
                                  <m:e>
                                    <m:r>
                                      <a:rPr lang="en-US" sz="1400" b="1" i="0" smtClean="0">
                                        <a:latin typeface="Cambria Math"/>
                                        <a:ea typeface="Cambria Math"/>
                                      </a:rPr>
                                      <m:t>𝐱</m:t>
                                    </m:r>
                                  </m:e>
                                </m:d>
                                <m:r>
                                  <a:rPr lang="en-US" sz="1400" b="0" i="1" smtClean="0">
                                    <a:latin typeface="Cambria Math"/>
                                    <a:ea typeface="Cambria Math"/>
                                  </a:rPr>
                                  <m:t>&gt;0</m:t>
                                </m:r>
                              </m:oMath>
                            </m:oMathPara>
                          </a14:m>
                          <a:endParaRPr lang="en-US" sz="14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left"/>
                              </m:oMathParaPr>
                              <m:oMath xmlns:m="http://schemas.openxmlformats.org/officeDocument/2006/math">
                                <m:r>
                                  <a:rPr lang="en-US" sz="1400" i="1" smtClean="0">
                                    <a:latin typeface="Cambria Math"/>
                                    <a:ea typeface="Cambria Math"/>
                                  </a:rPr>
                                  <m:t>∀</m:t>
                                </m:r>
                                <m:r>
                                  <a:rPr lang="en-US" sz="1400" b="1" i="0" smtClean="0">
                                    <a:latin typeface="Cambria Math"/>
                                    <a:ea typeface="Cambria Math"/>
                                  </a:rPr>
                                  <m:t>𝐱</m:t>
                                </m:r>
                                <m:r>
                                  <a:rPr lang="en-US" sz="1400" b="0" i="1" smtClean="0">
                                    <a:latin typeface="Cambria Math"/>
                                    <a:ea typeface="Cambria Math"/>
                                  </a:rPr>
                                  <m:t>∈</m:t>
                                </m:r>
                                <m:r>
                                  <m:rPr>
                                    <m:sty m:val="p"/>
                                  </m:rPr>
                                  <a:rPr lang="el-GR" sz="1400" b="0" i="1" smtClean="0">
                                    <a:latin typeface="Cambria Math"/>
                                    <a:ea typeface="Cambria Math"/>
                                  </a:rPr>
                                  <m:t>Ω</m:t>
                                </m:r>
                                <m:r>
                                  <a:rPr lang="en-US" sz="1400" b="0" i="1" smtClean="0">
                                    <a:latin typeface="Cambria Math"/>
                                    <a:ea typeface="Cambria Math"/>
                                  </a:rPr>
                                  <m:t>\</m:t>
                                </m:r>
                                <m:r>
                                  <a:rPr lang="en-US" sz="1400" b="0" i="1" smtClean="0">
                                    <a:latin typeface="Cambria Math"/>
                                    <a:ea typeface="Cambria Math"/>
                                  </a:rPr>
                                  <m:t>𝜕</m:t>
                                </m:r>
                                <m:r>
                                  <m:rPr>
                                    <m:sty m:val="p"/>
                                  </m:rPr>
                                  <a:rPr lang="el-GR" sz="1400" b="0" i="1" smtClean="0">
                                    <a:latin typeface="Cambria Math"/>
                                    <a:ea typeface="Cambria Math"/>
                                  </a:rPr>
                                  <m:t>Ω</m:t>
                                </m:r>
                              </m:oMath>
                            </m:oMathPara>
                          </a14:m>
                          <a:endParaRPr lang="en-US" sz="1400" b="1" i="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400" b="0" i="0" dirty="0" smtClean="0"/>
                            <a:t>inside the region</a:t>
                          </a:r>
                          <a:endParaRPr lang="en-US" sz="1400" b="0" i="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i="1" smtClean="0">
                                    <a:latin typeface="Cambria Math"/>
                                    <a:ea typeface="Cambria Math"/>
                                  </a:rPr>
                                  <m:t>𝜙</m:t>
                                </m:r>
                                <m:d>
                                  <m:dPr>
                                    <m:ctrlPr>
                                      <a:rPr lang="en-US" sz="1400" i="1" smtClean="0">
                                        <a:latin typeface="Cambria Math"/>
                                        <a:ea typeface="Cambria Math"/>
                                      </a:rPr>
                                    </m:ctrlPr>
                                  </m:dPr>
                                  <m:e>
                                    <m:r>
                                      <a:rPr lang="en-US" sz="1400" b="1" i="0" smtClean="0">
                                        <a:latin typeface="Cambria Math"/>
                                        <a:ea typeface="Cambria Math"/>
                                      </a:rPr>
                                      <m:t>𝐱</m:t>
                                    </m:r>
                                  </m:e>
                                </m:d>
                                <m:r>
                                  <a:rPr lang="en-US" sz="1400" b="0" i="1" smtClean="0">
                                    <a:latin typeface="Cambria Math"/>
                                    <a:ea typeface="Cambria Math"/>
                                  </a:rPr>
                                  <m:t>=0</m:t>
                                </m:r>
                              </m:oMath>
                            </m:oMathPara>
                          </a14:m>
                          <a:endParaRPr lang="en-US" sz="14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400" i="1" smtClean="0">
                                    <a:latin typeface="Cambria Math"/>
                                    <a:ea typeface="Cambria Math"/>
                                  </a:rPr>
                                  <m:t>∀</m:t>
                                </m:r>
                                <m:r>
                                  <a:rPr lang="en-US" sz="1400" b="1" i="0" smtClean="0">
                                    <a:latin typeface="Cambria Math"/>
                                    <a:ea typeface="Cambria Math"/>
                                  </a:rPr>
                                  <m:t>𝐱</m:t>
                                </m:r>
                                <m:r>
                                  <a:rPr lang="en-US" sz="1400" b="0" i="1" smtClean="0">
                                    <a:latin typeface="Cambria Math"/>
                                    <a:ea typeface="Cambria Math"/>
                                  </a:rPr>
                                  <m:t>∈</m:t>
                                </m:r>
                                <m:r>
                                  <a:rPr lang="en-US" sz="1400" b="0" i="1" smtClean="0">
                                    <a:latin typeface="Cambria Math"/>
                                    <a:ea typeface="Cambria Math"/>
                                  </a:rPr>
                                  <m:t>𝜕</m:t>
                                </m:r>
                                <m:r>
                                  <m:rPr>
                                    <m:sty m:val="p"/>
                                  </m:rPr>
                                  <a:rPr lang="el-GR" sz="1400" b="0" i="1" smtClean="0">
                                    <a:latin typeface="Cambria Math"/>
                                    <a:ea typeface="Cambria Math"/>
                                  </a:rPr>
                                  <m:t>Ω</m:t>
                                </m:r>
                              </m:oMath>
                            </m:oMathPara>
                          </a14:m>
                          <a:endParaRPr lang="en-US" sz="1400" b="1" i="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dirty="0" smtClean="0"/>
                            <a:t>on</a:t>
                          </a:r>
                          <a:r>
                            <a:rPr lang="en-US" sz="1400" b="0" i="0" baseline="0" dirty="0" smtClean="0"/>
                            <a:t> the boundary</a:t>
                          </a:r>
                          <a:endParaRPr lang="en-US" sz="1400" b="0" i="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352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i="1" smtClean="0">
                                    <a:latin typeface="Cambria Math"/>
                                    <a:ea typeface="Cambria Math"/>
                                  </a:rPr>
                                  <m:t>𝜙</m:t>
                                </m:r>
                                <m:d>
                                  <m:dPr>
                                    <m:ctrlPr>
                                      <a:rPr lang="en-US" sz="1400" i="1" smtClean="0">
                                        <a:latin typeface="Cambria Math"/>
                                        <a:ea typeface="Cambria Math"/>
                                      </a:rPr>
                                    </m:ctrlPr>
                                  </m:dPr>
                                  <m:e>
                                    <m:r>
                                      <a:rPr lang="en-US" sz="1400" b="1" i="0" smtClean="0">
                                        <a:latin typeface="Cambria Math"/>
                                        <a:ea typeface="Cambria Math"/>
                                      </a:rPr>
                                      <m:t>𝐱</m:t>
                                    </m:r>
                                  </m:e>
                                </m:d>
                                <m:r>
                                  <a:rPr lang="en-US" sz="1400" b="0" i="1" smtClean="0">
                                    <a:latin typeface="Cambria Math"/>
                                    <a:ea typeface="Cambria Math"/>
                                  </a:rPr>
                                  <m:t>&lt;0</m:t>
                                </m:r>
                              </m:oMath>
                            </m:oMathPara>
                          </a14:m>
                          <a:endParaRPr lang="en-US" sz="14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400" i="1" smtClean="0">
                                    <a:latin typeface="Cambria Math"/>
                                    <a:ea typeface="Cambria Math"/>
                                  </a:rPr>
                                  <m:t>∀</m:t>
                                </m:r>
                                <m:r>
                                  <a:rPr lang="en-US" sz="1400" b="1" i="0" smtClean="0">
                                    <a:latin typeface="Cambria Math"/>
                                    <a:ea typeface="Cambria Math"/>
                                  </a:rPr>
                                  <m:t>𝐱</m:t>
                                </m:r>
                                <m:r>
                                  <a:rPr lang="en-US" sz="1400" b="0" i="1" smtClean="0">
                                    <a:latin typeface="Cambria Math"/>
                                    <a:ea typeface="Cambria Math"/>
                                  </a:rPr>
                                  <m:t>∈</m:t>
                                </m:r>
                                <m:r>
                                  <a:rPr lang="en-US" sz="1400" b="0" i="1" smtClean="0">
                                    <a:latin typeface="Cambria Math"/>
                                    <a:ea typeface="Cambria Math"/>
                                  </a:rPr>
                                  <m:t>𝐷</m:t>
                                </m:r>
                                <m:r>
                                  <a:rPr lang="en-US" sz="1400" b="0" i="1" smtClean="0">
                                    <a:latin typeface="Cambria Math"/>
                                    <a:ea typeface="Cambria Math"/>
                                  </a:rPr>
                                  <m:t>\</m:t>
                                </m:r>
                                <m:r>
                                  <m:rPr>
                                    <m:sty m:val="p"/>
                                  </m:rPr>
                                  <a:rPr lang="el-GR" sz="1400" b="0" i="1" smtClean="0">
                                    <a:latin typeface="Cambria Math"/>
                                    <a:ea typeface="Cambria Math"/>
                                  </a:rPr>
                                  <m:t>Ω</m:t>
                                </m:r>
                              </m:oMath>
                            </m:oMathPara>
                          </a14:m>
                          <a:endParaRPr lang="en-US" sz="1400" b="1" i="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dirty="0" smtClean="0"/>
                            <a:t>outside the region</a:t>
                          </a:r>
                          <a:endParaRPr lang="en-US" sz="1400" b="0" i="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mc:Choice>
        <mc:Fallback>
          <p:graphicFrame>
            <p:nvGraphicFramePr>
              <p:cNvPr id="13" name="Table 12"/>
              <p:cNvGraphicFramePr>
                <a:graphicFrameLocks noGrp="1"/>
              </p:cNvGraphicFramePr>
              <p:nvPr>
                <p:extLst>
                  <p:ext uri="{D42A27DB-BD31-4B8C-83A1-F6EECF244321}">
                    <p14:modId xmlns:p14="http://schemas.microsoft.com/office/powerpoint/2010/main" val="275843061"/>
                  </p:ext>
                </p:extLst>
              </p:nvPr>
            </p:nvGraphicFramePr>
            <p:xfrm>
              <a:off x="129391" y="3482650"/>
              <a:ext cx="4559630" cy="944880"/>
            </p:xfrm>
            <a:graphic>
              <a:graphicData uri="http://schemas.openxmlformats.org/drawingml/2006/table">
                <a:tbl>
                  <a:tblPr bandRow="1">
                    <a:tableStyleId>{5C22544A-7EE6-4342-B048-85BDC9FD1C3A}</a:tableStyleId>
                  </a:tblPr>
                  <a:tblGrid>
                    <a:gridCol w="1444773"/>
                    <a:gridCol w="1431439"/>
                    <a:gridCol w="1683418"/>
                  </a:tblGrid>
                  <a:tr h="304800">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rotWithShape="1">
                          <a:blip r:embed="rId5"/>
                          <a:stretch>
                            <a:fillRect t="-4000" r="-216034" b="-224000"/>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rotWithShape="1">
                          <a:blip r:embed="rId5"/>
                          <a:stretch>
                            <a:fillRect l="-100851" t="-4000" r="-117872" b="-224000"/>
                          </a:stretch>
                        </a:blipFill>
                      </a:tcPr>
                    </a:tc>
                    <a:tc>
                      <a:txBody>
                        <a:bodyPr/>
                        <a:lstStyle/>
                        <a:p>
                          <a:r>
                            <a:rPr lang="en-US" sz="1400" b="0" i="0" dirty="0" smtClean="0"/>
                            <a:t>inside the region</a:t>
                          </a:r>
                          <a:endParaRPr lang="en-US" sz="1400" b="0" i="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04800">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rotWithShape="1">
                          <a:blip r:embed="rId5"/>
                          <a:stretch>
                            <a:fillRect t="-104000" r="-216034" b="-124000"/>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rotWithShape="1">
                          <a:blip r:embed="rId5"/>
                          <a:stretch>
                            <a:fillRect l="-100851" t="-104000" r="-117872" b="-124000"/>
                          </a:stretch>
                        </a:blip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dirty="0" smtClean="0"/>
                            <a:t>on</a:t>
                          </a:r>
                          <a:r>
                            <a:rPr lang="en-US" sz="1400" b="0" i="0" baseline="0" dirty="0" smtClean="0"/>
                            <a:t> the boundary</a:t>
                          </a:r>
                          <a:endParaRPr lang="en-US" sz="1400" b="0" i="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35280">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rotWithShape="1">
                          <a:blip r:embed="rId5"/>
                          <a:stretch>
                            <a:fillRect t="-185455" r="-216034" b="-12727"/>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rotWithShape="1">
                          <a:blip r:embed="rId5"/>
                          <a:stretch>
                            <a:fillRect l="-100851" t="-185455" r="-117872" b="-12727"/>
                          </a:stretch>
                        </a:blip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dirty="0" smtClean="0"/>
                            <a:t>outside the region</a:t>
                          </a:r>
                          <a:endParaRPr lang="en-US" sz="1400" b="0" i="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mc:Fallback>
      </mc:AlternateContent>
      <p:pic>
        <p:nvPicPr>
          <p:cNvPr id="23" name="Picture 22"/>
          <p:cNvPicPr>
            <a:picLocks noChangeAspect="1"/>
          </p:cNvPicPr>
          <p:nvPr/>
        </p:nvPicPr>
        <p:blipFill rotWithShape="1">
          <a:blip r:embed="rId6" cstate="print">
            <a:extLst>
              <a:ext uri="{28A0092B-C50C-407E-A947-70E740481C1C}">
                <a14:useLocalDpi xmlns:a14="http://schemas.microsoft.com/office/drawing/2010/main" val="0"/>
              </a:ext>
            </a:extLst>
          </a:blip>
          <a:srcRect l="11471" t="5626" r="10803" b="6099"/>
          <a:stretch/>
        </p:blipFill>
        <p:spPr>
          <a:xfrm>
            <a:off x="2179496" y="5057918"/>
            <a:ext cx="1828800" cy="1561322"/>
          </a:xfrm>
          <a:prstGeom prst="rect">
            <a:avLst/>
          </a:prstGeom>
        </p:spPr>
      </p:pic>
      <mc:AlternateContent xmlns:mc="http://schemas.openxmlformats.org/markup-compatibility/2006">
        <mc:Choice xmlns:a14="http://schemas.microsoft.com/office/drawing/2010/main" Requires="a14">
          <p:sp>
            <p:nvSpPr>
              <p:cNvPr id="33" name="Rectangle 32"/>
              <p:cNvSpPr/>
              <p:nvPr/>
            </p:nvSpPr>
            <p:spPr>
              <a:xfrm>
                <a:off x="165991" y="4396479"/>
                <a:ext cx="4559629" cy="646331"/>
              </a:xfrm>
              <a:prstGeom prst="rect">
                <a:avLst/>
              </a:prstGeom>
            </p:spPr>
            <p:txBody>
              <a:bodyPr wrap="square">
                <a:spAutoFit/>
              </a:bodyPr>
              <a:lstStyle/>
              <a:p>
                <a:pPr marL="177800" indent="-177800">
                  <a:buFont typeface="Arial" panose="020B0604020202020204" pitchFamily="34" charset="0"/>
                  <a:buChar char="•"/>
                </a:pPr>
                <a:r>
                  <a:rPr lang="en-US" dirty="0" smtClean="0"/>
                  <a:t>Smooth changes in </a:t>
                </a:r>
                <a14:m>
                  <m:oMath xmlns:m="http://schemas.openxmlformats.org/officeDocument/2006/math">
                    <m:r>
                      <a:rPr lang="en-US" i="1" smtClean="0">
                        <a:latin typeface="Cambria Math"/>
                        <a:ea typeface="Cambria Math"/>
                      </a:rPr>
                      <m:t>𝜙</m:t>
                    </m:r>
                    <m:d>
                      <m:dPr>
                        <m:ctrlPr>
                          <a:rPr lang="en-US" i="1" smtClean="0">
                            <a:latin typeface="Cambria Math"/>
                            <a:ea typeface="Cambria Math"/>
                          </a:rPr>
                        </m:ctrlPr>
                      </m:dPr>
                      <m:e>
                        <m:r>
                          <a:rPr lang="en-US" b="1" i="0" smtClean="0">
                            <a:latin typeface="Cambria Math"/>
                            <a:ea typeface="Cambria Math"/>
                          </a:rPr>
                          <m:t>𝐱</m:t>
                        </m:r>
                      </m:e>
                    </m:d>
                  </m:oMath>
                </a14:m>
                <a:r>
                  <a:rPr lang="en-US" dirty="0" smtClean="0"/>
                  <a:t> leads to changes in topology</a:t>
                </a:r>
                <a:r>
                  <a:rPr lang="en-US" dirty="0"/>
                  <a:t>.</a:t>
                </a:r>
                <a:endParaRPr lang="en-US" dirty="0" smtClean="0"/>
              </a:p>
            </p:txBody>
          </p:sp>
        </mc:Choice>
        <mc:Fallback>
          <p:sp>
            <p:nvSpPr>
              <p:cNvPr id="33" name="Rectangle 32"/>
              <p:cNvSpPr>
                <a:spLocks noRot="1" noChangeAspect="1" noMove="1" noResize="1" noEditPoints="1" noAdjustHandles="1" noChangeArrowheads="1" noChangeShapeType="1" noTextEdit="1"/>
              </p:cNvSpPr>
              <p:nvPr/>
            </p:nvSpPr>
            <p:spPr>
              <a:xfrm>
                <a:off x="165991" y="4396479"/>
                <a:ext cx="4559629" cy="646331"/>
              </a:xfrm>
              <a:prstGeom prst="rect">
                <a:avLst/>
              </a:prstGeom>
              <a:blipFill rotWithShape="1">
                <a:blip r:embed="rId7"/>
                <a:stretch>
                  <a:fillRect l="-802" t="-4717" b="-14151"/>
                </a:stretch>
              </a:blipFill>
            </p:spPr>
            <p:txBody>
              <a:bodyPr/>
              <a:lstStyle/>
              <a:p>
                <a:r>
                  <a:rPr lang="en-US">
                    <a:noFill/>
                  </a:rPr>
                  <a:t> </a:t>
                </a:r>
              </a:p>
            </p:txBody>
          </p:sp>
        </mc:Fallback>
      </mc:AlternateContent>
      <p:grpSp>
        <p:nvGrpSpPr>
          <p:cNvPr id="29" name="Group 28"/>
          <p:cNvGrpSpPr>
            <a:grpSpLocks noChangeAspect="1"/>
          </p:cNvGrpSpPr>
          <p:nvPr/>
        </p:nvGrpSpPr>
        <p:grpSpPr>
          <a:xfrm>
            <a:off x="283011" y="5118820"/>
            <a:ext cx="1912520" cy="1378212"/>
            <a:chOff x="4463616" y="5132545"/>
            <a:chExt cx="2394384" cy="1725455"/>
          </a:xfrm>
        </p:grpSpPr>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72000" y="5132545"/>
              <a:ext cx="2286000" cy="1714500"/>
            </a:xfrm>
            <a:prstGeom prst="rect">
              <a:avLst/>
            </a:prstGeom>
          </p:spPr>
        </p:pic>
        <p:sp>
          <p:nvSpPr>
            <p:cNvPr id="25" name="Rectangle 24"/>
            <p:cNvSpPr/>
            <p:nvPr/>
          </p:nvSpPr>
          <p:spPr>
            <a:xfrm>
              <a:off x="4617687" y="6693425"/>
              <a:ext cx="2169884" cy="164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463616" y="5281480"/>
              <a:ext cx="192025" cy="15043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1" name="Picture 30"/>
          <p:cNvPicPr>
            <a:picLocks noChangeAspect="1"/>
          </p:cNvPicPr>
          <p:nvPr/>
        </p:nvPicPr>
        <p:blipFill rotWithShape="1">
          <a:blip r:embed="rId9" cstate="print">
            <a:extLst>
              <a:ext uri="{28A0092B-C50C-407E-A947-70E740481C1C}">
                <a14:useLocalDpi xmlns:a14="http://schemas.microsoft.com/office/drawing/2010/main" val="0"/>
              </a:ext>
            </a:extLst>
          </a:blip>
          <a:srcRect l="11274" t="5637" r="11000" b="6089"/>
          <a:stretch/>
        </p:blipFill>
        <p:spPr>
          <a:xfrm>
            <a:off x="2179496" y="1889607"/>
            <a:ext cx="1828800" cy="1561323"/>
          </a:xfrm>
          <a:prstGeom prst="rect">
            <a:avLst/>
          </a:prstGeom>
        </p:spPr>
      </p:pic>
      <p:grpSp>
        <p:nvGrpSpPr>
          <p:cNvPr id="32" name="Group 31"/>
          <p:cNvGrpSpPr>
            <a:grpSpLocks noChangeAspect="1"/>
          </p:cNvGrpSpPr>
          <p:nvPr/>
        </p:nvGrpSpPr>
        <p:grpSpPr>
          <a:xfrm>
            <a:off x="318910" y="1986251"/>
            <a:ext cx="1875462" cy="1368033"/>
            <a:chOff x="4495190" y="3582620"/>
            <a:chExt cx="2350439" cy="1714500"/>
          </a:xfrm>
        </p:grpSpPr>
        <p:pic>
          <p:nvPicPr>
            <p:cNvPr id="34" name="Picture 3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59629" y="3582620"/>
              <a:ext cx="2286000" cy="1714500"/>
            </a:xfrm>
            <a:prstGeom prst="rect">
              <a:avLst/>
            </a:prstGeom>
          </p:spPr>
        </p:pic>
        <p:sp>
          <p:nvSpPr>
            <p:cNvPr id="35" name="Rectangle 34"/>
            <p:cNvSpPr/>
            <p:nvPr/>
          </p:nvSpPr>
          <p:spPr>
            <a:xfrm>
              <a:off x="4591202" y="5132545"/>
              <a:ext cx="2169884" cy="164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4495190" y="3655827"/>
              <a:ext cx="192025" cy="15043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1052" t="12884" r="59606" b="52426"/>
          <a:stretch/>
        </p:blipFill>
        <p:spPr bwMode="auto">
          <a:xfrm>
            <a:off x="6947465" y="2885793"/>
            <a:ext cx="1908566" cy="19245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0139" t="12884" r="41656" b="52426"/>
          <a:stretch/>
        </p:blipFill>
        <p:spPr bwMode="auto">
          <a:xfrm>
            <a:off x="5166431" y="4461667"/>
            <a:ext cx="1796442" cy="19245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4723815" y="1243276"/>
            <a:ext cx="4572000" cy="369332"/>
          </a:xfrm>
          <a:prstGeom prst="rect">
            <a:avLst/>
          </a:prstGeom>
        </p:spPr>
        <p:txBody>
          <a:bodyPr>
            <a:spAutoFit/>
          </a:bodyPr>
          <a:lstStyle/>
          <a:p>
            <a:pPr marL="177800" indent="-177800">
              <a:buFont typeface="Arial" panose="020B0604020202020204" pitchFamily="34" charset="0"/>
              <a:buChar char="•"/>
            </a:pPr>
            <a:r>
              <a:rPr lang="en-US" dirty="0" smtClean="0"/>
              <a:t>Can represent complex shapes.</a:t>
            </a:r>
            <a:endParaRPr lang="en-US" dirty="0"/>
          </a:p>
        </p:txBody>
      </p:sp>
    </p:spTree>
    <p:extLst>
      <p:ext uri="{BB962C8B-B14F-4D97-AF65-F5344CB8AC3E}">
        <p14:creationId xmlns:p14="http://schemas.microsoft.com/office/powerpoint/2010/main" val="2627147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 y="1646520"/>
            <a:ext cx="3049523" cy="2323446"/>
          </a:xfrm>
          <a:prstGeom prst="rect">
            <a:avLst/>
          </a:prstGeom>
        </p:spPr>
      </p:pic>
      <p:pic>
        <p:nvPicPr>
          <p:cNvPr id="20" name="Content Placeholder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9524" y="2010755"/>
            <a:ext cx="3044952" cy="1594975"/>
          </a:xfrm>
          <a:prstGeom prst="rect">
            <a:avLst/>
          </a:prstGeom>
        </p:spPr>
      </p:pic>
      <p:sp>
        <p:nvSpPr>
          <p:cNvPr id="25" name="Rectangle 24"/>
          <p:cNvSpPr/>
          <p:nvPr/>
        </p:nvSpPr>
        <p:spPr>
          <a:xfrm>
            <a:off x="0" y="1598834"/>
            <a:ext cx="2306105" cy="338554"/>
          </a:xfrm>
          <a:prstGeom prst="rect">
            <a:avLst/>
          </a:prstGeom>
        </p:spPr>
        <p:txBody>
          <a:bodyPr wrap="square">
            <a:spAutoFit/>
          </a:bodyPr>
          <a:lstStyle/>
          <a:p>
            <a:pPr algn="ctr"/>
            <a:r>
              <a:rPr lang="en-US" sz="1600" b="1" dirty="0" smtClean="0"/>
              <a:t>Ersatz material</a:t>
            </a:r>
            <a:endParaRPr lang="en-US" sz="1600" b="1" dirty="0"/>
          </a:p>
        </p:txBody>
      </p:sp>
      <p:sp>
        <p:nvSpPr>
          <p:cNvPr id="27" name="Rectangle 26"/>
          <p:cNvSpPr/>
          <p:nvPr/>
        </p:nvSpPr>
        <p:spPr>
          <a:xfrm>
            <a:off x="3049521" y="1598834"/>
            <a:ext cx="3044954" cy="338554"/>
          </a:xfrm>
          <a:prstGeom prst="rect">
            <a:avLst/>
          </a:prstGeom>
        </p:spPr>
        <p:txBody>
          <a:bodyPr wrap="square">
            <a:spAutoFit/>
          </a:bodyPr>
          <a:lstStyle/>
          <a:p>
            <a:pPr algn="ctr"/>
            <a:r>
              <a:rPr lang="en-US" sz="1600" b="1" dirty="0" err="1" smtClean="0"/>
              <a:t>Remeshing</a:t>
            </a:r>
            <a:endParaRPr lang="en-US" sz="1600" b="1" dirty="0"/>
          </a:p>
        </p:txBody>
      </p:sp>
      <mc:AlternateContent xmlns:mc="http://schemas.openxmlformats.org/markup-compatibility/2006">
        <mc:Choice xmlns:a14="http://schemas.microsoft.com/office/drawing/2010/main" Requires="a14">
          <p:sp>
            <p:nvSpPr>
              <p:cNvPr id="28" name="Rectangle 27"/>
              <p:cNvSpPr/>
              <p:nvPr/>
            </p:nvSpPr>
            <p:spPr>
              <a:xfrm>
                <a:off x="3049524" y="3613291"/>
                <a:ext cx="3044951" cy="2330382"/>
              </a:xfrm>
              <a:prstGeom prst="rect">
                <a:avLst/>
              </a:prstGeom>
            </p:spPr>
            <p:txBody>
              <a:bodyPr wrap="square">
                <a:spAutoFit/>
              </a:bodyPr>
              <a:lstStyle/>
              <a:p>
                <a:r>
                  <a:rPr lang="en-US" sz="1600" b="1" dirty="0" smtClean="0"/>
                  <a:t>Pros</a:t>
                </a:r>
                <a:r>
                  <a:rPr lang="en-US" sz="1600" dirty="0" smtClean="0"/>
                  <a:t>:</a:t>
                </a:r>
              </a:p>
              <a:p>
                <a:pPr marL="177800" indent="-177800">
                  <a:buFont typeface="Arial" panose="020B0604020202020204" pitchFamily="34" charset="0"/>
                  <a:buChar char="•"/>
                </a:pPr>
                <a:r>
                  <a:rPr lang="en-US" sz="1600" dirty="0" smtClean="0"/>
                  <a:t>New meshes align with </a:t>
                </a:r>
                <a14:m>
                  <m:oMath xmlns:m="http://schemas.openxmlformats.org/officeDocument/2006/math">
                    <m:sSub>
                      <m:sSubPr>
                        <m:ctrlPr>
                          <a:rPr lang="en-US" sz="1600" b="1" i="1" smtClean="0">
                            <a:solidFill>
                              <a:srgbClr val="00B050"/>
                            </a:solidFill>
                            <a:latin typeface="Cambria Math"/>
                          </a:rPr>
                        </m:ctrlPr>
                      </m:sSubPr>
                      <m:e>
                        <m:r>
                          <a:rPr lang="el-GR" sz="1600" b="1" i="0" smtClean="0">
                            <a:solidFill>
                              <a:srgbClr val="00B050"/>
                            </a:solidFill>
                            <a:latin typeface="Cambria Math"/>
                            <a:ea typeface="Cambria Math"/>
                          </a:rPr>
                          <m:t>𝚪</m:t>
                        </m:r>
                      </m:e>
                      <m:sub>
                        <m:r>
                          <a:rPr lang="en-US" sz="1600" b="1" i="1" smtClean="0">
                            <a:solidFill>
                              <a:srgbClr val="00B050"/>
                            </a:solidFill>
                            <a:latin typeface="Cambria Math"/>
                            <a:ea typeface="Cambria Math"/>
                          </a:rPr>
                          <m:t>𝝓</m:t>
                        </m:r>
                        <m:r>
                          <a:rPr lang="en-US" sz="1600" b="1" i="1" smtClean="0">
                            <a:solidFill>
                              <a:srgbClr val="00B050"/>
                            </a:solidFill>
                            <a:latin typeface="Cambria Math"/>
                            <a:ea typeface="Cambria Math"/>
                          </a:rPr>
                          <m:t>=</m:t>
                        </m:r>
                        <m:r>
                          <a:rPr lang="en-US" sz="1600" b="1" i="1" smtClean="0">
                            <a:solidFill>
                              <a:srgbClr val="00B050"/>
                            </a:solidFill>
                            <a:latin typeface="Cambria Math"/>
                            <a:ea typeface="Cambria Math"/>
                          </a:rPr>
                          <m:t>𝟎</m:t>
                        </m:r>
                      </m:sub>
                    </m:sSub>
                  </m:oMath>
                </a14:m>
                <a:r>
                  <a:rPr lang="en-US" sz="1600" dirty="0" smtClean="0"/>
                  <a:t>.</a:t>
                </a:r>
              </a:p>
              <a:p>
                <a:r>
                  <a:rPr lang="en-US" sz="1600" b="1" dirty="0" smtClean="0"/>
                  <a:t>Cons</a:t>
                </a:r>
                <a:r>
                  <a:rPr lang="en-US" sz="1600" dirty="0" smtClean="0"/>
                  <a:t>:</a:t>
                </a:r>
              </a:p>
              <a:p>
                <a:pPr marL="177800" indent="-177800">
                  <a:buFont typeface="Arial" panose="020B0604020202020204" pitchFamily="34" charset="0"/>
                  <a:buChar char="•"/>
                </a:pPr>
                <a:r>
                  <a:rPr lang="en-US" sz="1600" dirty="0" smtClean="0"/>
                  <a:t>Suffers from </a:t>
                </a:r>
                <a:r>
                  <a:rPr lang="en-US" sz="1600" dirty="0" smtClean="0"/>
                  <a:t>robustness + efficiency</a:t>
                </a:r>
                <a:r>
                  <a:rPr lang="en-US" sz="1600" dirty="0" smtClean="0"/>
                  <a:t>.</a:t>
                </a:r>
              </a:p>
              <a:p>
                <a:pPr marL="177800" indent="-177800">
                  <a:buFont typeface="Arial" panose="020B0604020202020204" pitchFamily="34" charset="0"/>
                  <a:buChar char="•"/>
                </a:pPr>
                <a:r>
                  <a:rPr lang="en-US" sz="1600" dirty="0" smtClean="0"/>
                  <a:t>Affects </a:t>
                </a:r>
                <a:r>
                  <a:rPr lang="en-US" sz="1600" dirty="0" smtClean="0"/>
                  <a:t>convergence of optimization </a:t>
                </a:r>
                <a:r>
                  <a:rPr lang="en-US" sz="1600" dirty="0" smtClean="0"/>
                  <a:t>process [6].</a:t>
                </a:r>
              </a:p>
              <a:p>
                <a:pPr marL="177800" indent="-177800">
                  <a:buFont typeface="Arial" panose="020B0604020202020204" pitchFamily="34" charset="0"/>
                  <a:buChar char="•"/>
                </a:pPr>
                <a:r>
                  <a:rPr lang="en-US" sz="1600" dirty="0" smtClean="0"/>
                  <a:t>Recent </a:t>
                </a:r>
                <a:r>
                  <a:rPr lang="en-US" sz="1600" dirty="0" smtClean="0"/>
                  <a:t>developments, but still tricky:</a:t>
                </a:r>
              </a:p>
            </p:txBody>
          </p:sp>
        </mc:Choice>
        <mc:Fallback>
          <p:sp>
            <p:nvSpPr>
              <p:cNvPr id="28" name="Rectangle 27"/>
              <p:cNvSpPr>
                <a:spLocks noRot="1" noChangeAspect="1" noMove="1" noResize="1" noEditPoints="1" noAdjustHandles="1" noChangeArrowheads="1" noChangeShapeType="1" noTextEdit="1"/>
              </p:cNvSpPr>
              <p:nvPr/>
            </p:nvSpPr>
            <p:spPr>
              <a:xfrm>
                <a:off x="3049524" y="3613291"/>
                <a:ext cx="3044951" cy="2330382"/>
              </a:xfrm>
              <a:prstGeom prst="rect">
                <a:avLst/>
              </a:prstGeom>
              <a:blipFill rotWithShape="1">
                <a:blip r:embed="rId5"/>
                <a:stretch>
                  <a:fillRect l="-1000" t="-785" b="-261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p:cNvSpPr txBox="1"/>
              <p:nvPr/>
            </p:nvSpPr>
            <p:spPr>
              <a:xfrm>
                <a:off x="0" y="3969966"/>
                <a:ext cx="3049524" cy="1815882"/>
              </a:xfrm>
              <a:prstGeom prst="rect">
                <a:avLst/>
              </a:prstGeom>
              <a:noFill/>
            </p:spPr>
            <p:txBody>
              <a:bodyPr wrap="square" rtlCol="0">
                <a:spAutoFit/>
              </a:bodyPr>
              <a:lstStyle/>
              <a:p>
                <a:r>
                  <a:rPr lang="en-US" sz="1600" b="1" dirty="0" smtClean="0"/>
                  <a:t>Pros</a:t>
                </a:r>
                <a:r>
                  <a:rPr lang="en-US" sz="1600" dirty="0" smtClean="0"/>
                  <a:t>:</a:t>
                </a:r>
              </a:p>
              <a:p>
                <a:pPr marL="179388" indent="-179388">
                  <a:buFont typeface="Arial" panose="020B0604020202020204" pitchFamily="34" charset="0"/>
                  <a:buChar char="•"/>
                </a:pPr>
                <a:r>
                  <a:rPr lang="en-US" sz="1600" dirty="0" smtClean="0"/>
                  <a:t>Material </a:t>
                </a:r>
                <a14:m>
                  <m:oMath xmlns:m="http://schemas.openxmlformats.org/officeDocument/2006/math">
                    <m:r>
                      <a:rPr lang="en-US" sz="1600" i="1" smtClean="0">
                        <a:latin typeface="Cambria Math"/>
                        <a:ea typeface="Cambria Math"/>
                      </a:rPr>
                      <m:t>~</m:t>
                    </m:r>
                  </m:oMath>
                </a14:m>
                <a:r>
                  <a:rPr lang="en-US" sz="1600" dirty="0" smtClean="0"/>
                  <a:t> </a:t>
                </a:r>
                <a:r>
                  <a:rPr lang="en-US" sz="1600" b="1" dirty="0" smtClean="0">
                    <a:solidFill>
                      <a:schemeClr val="tx2"/>
                    </a:solidFill>
                  </a:rPr>
                  <a:t>solid</a:t>
                </a:r>
                <a:r>
                  <a:rPr lang="en-US" sz="1600" dirty="0" smtClean="0"/>
                  <a:t> </a:t>
                </a:r>
                <a:r>
                  <a:rPr lang="en-US" sz="1600" dirty="0"/>
                  <a:t>and </a:t>
                </a:r>
                <a:r>
                  <a:rPr lang="en-US" sz="1600" b="1" dirty="0">
                    <a:solidFill>
                      <a:srgbClr val="FF0000"/>
                    </a:solidFill>
                  </a:rPr>
                  <a:t>void</a:t>
                </a:r>
                <a:r>
                  <a:rPr lang="en-US" sz="1600" dirty="0">
                    <a:solidFill>
                      <a:srgbClr val="FF0000"/>
                    </a:solidFill>
                  </a:rPr>
                  <a:t> </a:t>
                </a:r>
                <a:r>
                  <a:rPr lang="en-US" sz="1600" dirty="0" smtClean="0">
                    <a:solidFill>
                      <a:srgbClr val="FF0000"/>
                    </a:solidFill>
                  </a:rPr>
                  <a:t> </a:t>
                </a:r>
                <a:r>
                  <a:rPr lang="en-US" sz="1600" dirty="0" smtClean="0"/>
                  <a:t>volumes.</a:t>
                </a:r>
                <a:endParaRPr lang="en-US" sz="1600" dirty="0" smtClean="0"/>
              </a:p>
              <a:p>
                <a:pPr marL="179388" indent="-179388">
                  <a:buFont typeface="Arial" panose="020B0604020202020204" pitchFamily="34" charset="0"/>
                  <a:buChar char="•"/>
                </a:pPr>
                <a:r>
                  <a:rPr lang="en-US" sz="1600" dirty="0" smtClean="0"/>
                  <a:t>Simple.</a:t>
                </a:r>
              </a:p>
              <a:p>
                <a:r>
                  <a:rPr lang="en-US" sz="1600" b="1" dirty="0" smtClean="0"/>
                  <a:t>Cons</a:t>
                </a:r>
                <a:r>
                  <a:rPr lang="en-US" sz="1600" dirty="0" smtClean="0"/>
                  <a:t>:</a:t>
                </a:r>
              </a:p>
              <a:p>
                <a:pPr marL="177800" indent="-177800">
                  <a:buFont typeface="Arial" panose="020B0604020202020204" pitchFamily="34" charset="0"/>
                  <a:buChar char="•"/>
                </a:pPr>
                <a:r>
                  <a:rPr lang="en-US" sz="1600" dirty="0" smtClean="0"/>
                  <a:t>Similar cons as density methods.</a:t>
                </a:r>
                <a:endParaRPr lang="en-US" sz="1600" dirty="0"/>
              </a:p>
            </p:txBody>
          </p:sp>
        </mc:Choice>
        <mc:Fallback>
          <p:sp>
            <p:nvSpPr>
              <p:cNvPr id="7" name="TextBox 6"/>
              <p:cNvSpPr txBox="1">
                <a:spLocks noRot="1" noChangeAspect="1" noMove="1" noResize="1" noEditPoints="1" noAdjustHandles="1" noChangeArrowheads="1" noChangeShapeType="1" noTextEdit="1"/>
              </p:cNvSpPr>
              <p:nvPr/>
            </p:nvSpPr>
            <p:spPr>
              <a:xfrm>
                <a:off x="0" y="3969966"/>
                <a:ext cx="3049524" cy="1815882"/>
              </a:xfrm>
              <a:prstGeom prst="rect">
                <a:avLst/>
              </a:prstGeom>
              <a:blipFill rotWithShape="1">
                <a:blip r:embed="rId6"/>
                <a:stretch>
                  <a:fillRect l="-1000" t="-1007" b="-3356"/>
                </a:stretch>
              </a:blipFill>
            </p:spPr>
            <p:txBody>
              <a:bodyPr/>
              <a:lstStyle/>
              <a:p>
                <a:r>
                  <a:rPr lang="en-US">
                    <a:noFill/>
                  </a:rPr>
                  <a:t> </a:t>
                </a:r>
              </a:p>
            </p:txBody>
          </p:sp>
        </mc:Fallback>
      </mc:AlternateContent>
      <p:sp>
        <p:nvSpPr>
          <p:cNvPr id="30" name="Title 1"/>
          <p:cNvSpPr txBox="1">
            <a:spLocks/>
          </p:cNvSpPr>
          <p:nvPr/>
        </p:nvSpPr>
        <p:spPr>
          <a:xfrm>
            <a:off x="457200" y="274638"/>
            <a:ext cx="8229600" cy="1143000"/>
          </a:xfrm>
          <a:prstGeom prst="rect">
            <a:avLst/>
          </a:prstGeom>
        </p:spPr>
        <p:txBody>
          <a:bodyPr vert="horz" lIns="91440" tIns="45720" rIns="91440" bIns="45720" rtlCol="0"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Material representation comparison</a:t>
            </a:r>
            <a:r>
              <a:rPr lang="en-US" dirty="0" smtClean="0"/>
              <a:t>:</a:t>
            </a:r>
          </a:p>
          <a:p>
            <a:r>
              <a:rPr lang="en-US" dirty="0" smtClean="0"/>
              <a:t>Ersatz </a:t>
            </a:r>
            <a:r>
              <a:rPr lang="en-US" dirty="0" smtClean="0"/>
              <a:t>material, </a:t>
            </a:r>
            <a:r>
              <a:rPr lang="en-US" dirty="0" err="1" smtClean="0"/>
              <a:t>remeshing</a:t>
            </a:r>
            <a:r>
              <a:rPr lang="en-US" dirty="0" smtClean="0"/>
              <a:t>, XFEM</a:t>
            </a:r>
            <a:endParaRPr lang="en-US" dirty="0"/>
          </a:p>
        </p:txBody>
      </p:sp>
      <p:pic>
        <p:nvPicPr>
          <p:cNvPr id="2055" name="Picture 7" descr="http://ars.els-cdn.com/content/image/1-s2.0-S0097849314001095-gr8.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384" t="47787" r="51085" b="6212"/>
          <a:stretch/>
        </p:blipFill>
        <p:spPr bwMode="auto">
          <a:xfrm>
            <a:off x="3049524" y="5878452"/>
            <a:ext cx="1371600" cy="809888"/>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4421124" y="5914064"/>
            <a:ext cx="1533456" cy="738664"/>
          </a:xfrm>
          <a:prstGeom prst="rect">
            <a:avLst/>
          </a:prstGeom>
        </p:spPr>
        <p:txBody>
          <a:bodyPr wrap="square">
            <a:spAutoFit/>
          </a:bodyPr>
          <a:lstStyle/>
          <a:p>
            <a:pPr algn="ctr"/>
            <a:r>
              <a:rPr lang="en-US" sz="1400" dirty="0"/>
              <a:t>Toy models optimized </a:t>
            </a:r>
            <a:r>
              <a:rPr lang="en-US" sz="1400" dirty="0" smtClean="0"/>
              <a:t>with </a:t>
            </a:r>
            <a:r>
              <a:rPr lang="en-US" sz="1400" dirty="0" err="1" smtClean="0"/>
              <a:t>remeshing</a:t>
            </a:r>
            <a:r>
              <a:rPr lang="en-US" sz="1400" dirty="0" smtClean="0"/>
              <a:t>.</a:t>
            </a:r>
            <a:endParaRPr lang="en-US" sz="1400" dirty="0"/>
          </a:p>
        </p:txBody>
      </p:sp>
      <p:sp>
        <p:nvSpPr>
          <p:cNvPr id="23" name="Rectangle 22"/>
          <p:cNvSpPr/>
          <p:nvPr/>
        </p:nvSpPr>
        <p:spPr>
          <a:xfrm>
            <a:off x="6099048" y="1598834"/>
            <a:ext cx="3043365" cy="338554"/>
          </a:xfrm>
          <a:prstGeom prst="rect">
            <a:avLst/>
          </a:prstGeom>
        </p:spPr>
        <p:txBody>
          <a:bodyPr wrap="square">
            <a:spAutoFit/>
          </a:bodyPr>
          <a:lstStyle/>
          <a:p>
            <a:pPr algn="ctr"/>
            <a:r>
              <a:rPr lang="en-US" sz="1600" b="1" dirty="0" smtClean="0"/>
              <a:t>XFEM</a:t>
            </a:r>
            <a:endParaRPr lang="en-US" sz="1600" b="1" dirty="0"/>
          </a:p>
        </p:txBody>
      </p:sp>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99048" y="2010756"/>
            <a:ext cx="3044952" cy="1594975"/>
          </a:xfrm>
          <a:prstGeom prst="rect">
            <a:avLst/>
          </a:prstGeom>
        </p:spPr>
      </p:pic>
      <p:sp>
        <p:nvSpPr>
          <p:cNvPr id="12" name="Rectangle 11"/>
          <p:cNvSpPr/>
          <p:nvPr/>
        </p:nvSpPr>
        <p:spPr>
          <a:xfrm>
            <a:off x="6099049" y="4268540"/>
            <a:ext cx="3044951" cy="1323439"/>
          </a:xfrm>
          <a:prstGeom prst="rect">
            <a:avLst/>
          </a:prstGeom>
        </p:spPr>
        <p:txBody>
          <a:bodyPr wrap="square">
            <a:spAutoFit/>
          </a:bodyPr>
          <a:lstStyle/>
          <a:p>
            <a:pPr marL="177800" indent="-177800">
              <a:buFont typeface="Arial" panose="020B0604020202020204" pitchFamily="34" charset="0"/>
              <a:buChar char="•"/>
            </a:pPr>
            <a:r>
              <a:rPr lang="en-US" sz="1600" dirty="0"/>
              <a:t>Immersed boundary technique.</a:t>
            </a:r>
          </a:p>
          <a:p>
            <a:pPr marL="177800" indent="-177800">
              <a:buFont typeface="Arial" panose="020B0604020202020204" pitchFamily="34" charset="0"/>
              <a:buChar char="•"/>
            </a:pPr>
            <a:r>
              <a:rPr lang="en-US" sz="1600" dirty="0"/>
              <a:t>Decomposes finite elements into subdomains and interfaces for integration</a:t>
            </a:r>
            <a:r>
              <a:rPr lang="en-US" sz="1600" dirty="0" smtClean="0"/>
              <a:t>.</a:t>
            </a:r>
            <a:endParaRPr lang="en-US" sz="1600" dirty="0"/>
          </a:p>
        </p:txBody>
      </p:sp>
      <mc:AlternateContent xmlns:mc="http://schemas.openxmlformats.org/markup-compatibility/2006">
        <mc:Choice xmlns:a14="http://schemas.microsoft.com/office/drawing/2010/main" Requires="a14">
          <p:sp>
            <p:nvSpPr>
              <p:cNvPr id="35" name="TextBox 34"/>
              <p:cNvSpPr txBox="1"/>
              <p:nvPr/>
            </p:nvSpPr>
            <p:spPr>
              <a:xfrm>
                <a:off x="6991733" y="3621025"/>
                <a:ext cx="2150680" cy="662810"/>
              </a:xfrm>
              <a:prstGeom prst="rect">
                <a:avLst/>
              </a:prstGeom>
              <a:noFill/>
            </p:spPr>
            <p:txBody>
              <a:bodyPr wrap="square" rtlCol="0">
                <a:spAutoFit/>
              </a:bodyPr>
              <a:lstStyle/>
              <a:p>
                <a:pPr algn="r"/>
                <a:r>
                  <a:rPr lang="en-US" sz="1200" dirty="0" smtClean="0"/>
                  <a:t>Gaussian quadrature points.</a:t>
                </a:r>
              </a:p>
              <a:p>
                <a:pPr algn="r"/>
                <a14:m>
                  <m:oMathPara xmlns:m="http://schemas.openxmlformats.org/officeDocument/2006/math">
                    <m:oMathParaPr>
                      <m:jc m:val="right"/>
                    </m:oMathParaPr>
                    <m:oMath xmlns:m="http://schemas.openxmlformats.org/officeDocument/2006/math">
                      <m:r>
                        <m:rPr>
                          <m:sty m:val="p"/>
                        </m:rPr>
                        <a:rPr lang="en-US" sz="1200" b="0" i="0" smtClean="0">
                          <a:latin typeface="Cambria Math"/>
                        </a:rPr>
                        <m:t>O</m:t>
                      </m:r>
                      <m:r>
                        <a:rPr lang="en-US" sz="1200" i="1" dirty="0" smtClean="0">
                          <a:latin typeface="Cambria Math"/>
                          <a:ea typeface="Cambria Math"/>
                        </a:rPr>
                        <m:t>→</m:t>
                      </m:r>
                      <m:sSub>
                        <m:sSubPr>
                          <m:ctrlPr>
                            <a:rPr lang="en-US" sz="1200" i="1" dirty="0" smtClean="0">
                              <a:latin typeface="Cambria Math"/>
                            </a:rPr>
                          </m:ctrlPr>
                        </m:sSubPr>
                        <m:e>
                          <m:r>
                            <m:rPr>
                              <m:sty m:val="p"/>
                            </m:rPr>
                            <a:rPr lang="el-GR" sz="1200" i="1" dirty="0" smtClean="0">
                              <a:latin typeface="Cambria Math"/>
                              <a:ea typeface="Cambria Math"/>
                            </a:rPr>
                            <m:t>Ω</m:t>
                          </m:r>
                        </m:e>
                        <m:sub>
                          <m:r>
                            <m:rPr>
                              <m:sty m:val="p"/>
                            </m:rPr>
                            <a:rPr lang="en-US" sz="1200" b="0" i="0" dirty="0" smtClean="0">
                              <a:latin typeface="Cambria Math"/>
                            </a:rPr>
                            <m:t>tri</m:t>
                          </m:r>
                        </m:sub>
                      </m:sSub>
                      <m:r>
                        <a:rPr lang="en-US" sz="1200" b="0" i="1" dirty="0" smtClean="0">
                          <a:latin typeface="Cambria Math"/>
                        </a:rPr>
                        <m:t>  </m:t>
                      </m:r>
                    </m:oMath>
                  </m:oMathPara>
                </a14:m>
                <a:endParaRPr lang="en-US" sz="1200" dirty="0" smtClean="0"/>
              </a:p>
              <a:p>
                <a:pPr algn="r"/>
                <a14:m>
                  <m:oMathPara xmlns:m="http://schemas.openxmlformats.org/officeDocument/2006/math">
                    <m:oMathParaPr>
                      <m:jc m:val="right"/>
                    </m:oMathParaPr>
                    <m:oMath xmlns:m="http://schemas.openxmlformats.org/officeDocument/2006/math">
                      <m:r>
                        <a:rPr lang="en-US" sz="1200" i="1" smtClean="0">
                          <a:latin typeface="Cambria Math"/>
                          <a:ea typeface="Cambria Math"/>
                        </a:rPr>
                        <m:t>×</m:t>
                      </m:r>
                      <m:r>
                        <a:rPr lang="en-US" sz="1200" b="0" i="1" smtClean="0">
                          <a:latin typeface="Cambria Math"/>
                          <a:ea typeface="Cambria Math"/>
                        </a:rPr>
                        <m:t> </m:t>
                      </m:r>
                      <m:r>
                        <a:rPr lang="en-US" sz="1200" i="1" smtClean="0">
                          <a:latin typeface="Cambria Math"/>
                          <a:ea typeface="Cambria Math"/>
                        </a:rPr>
                        <m:t>→</m:t>
                      </m:r>
                      <m:sSub>
                        <m:sSubPr>
                          <m:ctrlPr>
                            <a:rPr lang="en-US" sz="1200" i="1" dirty="0" smtClean="0">
                              <a:latin typeface="Cambria Math"/>
                            </a:rPr>
                          </m:ctrlPr>
                        </m:sSubPr>
                        <m:e>
                          <m:r>
                            <m:rPr>
                              <m:sty m:val="p"/>
                            </m:rPr>
                            <a:rPr lang="el-GR" sz="1200" i="1" dirty="0" smtClean="0">
                              <a:latin typeface="Cambria Math"/>
                              <a:ea typeface="Cambria Math"/>
                            </a:rPr>
                            <m:t>Γ</m:t>
                          </m:r>
                        </m:e>
                        <m:sub>
                          <m:r>
                            <a:rPr lang="en-US" sz="1200" i="1" dirty="0" smtClean="0">
                              <a:latin typeface="Cambria Math"/>
                              <a:ea typeface="Cambria Math"/>
                            </a:rPr>
                            <m:t>𝜙</m:t>
                          </m:r>
                          <m:r>
                            <a:rPr lang="en-US" sz="1200" b="0" i="1" dirty="0" smtClean="0">
                              <a:latin typeface="Cambria Math"/>
                              <a:ea typeface="Cambria Math"/>
                            </a:rPr>
                            <m:t>=0</m:t>
                          </m:r>
                        </m:sub>
                      </m:sSub>
                    </m:oMath>
                  </m:oMathPara>
                </a14:m>
                <a:endParaRPr lang="en-US" sz="1400" dirty="0"/>
              </a:p>
            </p:txBody>
          </p:sp>
        </mc:Choice>
        <mc:Fallback>
          <p:sp>
            <p:nvSpPr>
              <p:cNvPr id="35" name="TextBox 34"/>
              <p:cNvSpPr txBox="1">
                <a:spLocks noRot="1" noChangeAspect="1" noMove="1" noResize="1" noEditPoints="1" noAdjustHandles="1" noChangeArrowheads="1" noChangeShapeType="1" noTextEdit="1"/>
              </p:cNvSpPr>
              <p:nvPr/>
            </p:nvSpPr>
            <p:spPr>
              <a:xfrm>
                <a:off x="6991733" y="3621025"/>
                <a:ext cx="2150680" cy="662810"/>
              </a:xfrm>
              <a:prstGeom prst="rect">
                <a:avLst/>
              </a:prstGeom>
              <a:blipFill rotWithShape="1">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03312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8" grpId="0"/>
      <p:bldP spid="7" grpId="0"/>
      <p:bldP spid="29" grpId="0"/>
      <p:bldP spid="23" grpId="0"/>
      <p:bldP spid="12" grpId="0"/>
      <p:bldP spid="3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pen Sans">
      <a:majorFont>
        <a:latin typeface="Open Sans Light"/>
        <a:ea typeface=""/>
        <a:cs typeface=""/>
      </a:majorFont>
      <a:minorFont>
        <a:latin typeface="Open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6914</TotalTime>
  <Words>8996</Words>
  <Application>Microsoft Office PowerPoint</Application>
  <PresentationFormat>On-screen Show (4:3)</PresentationFormat>
  <Paragraphs>1134</Paragraphs>
  <Slides>69</Slides>
  <Notes>48</Notes>
  <HiddenSlides>0</HiddenSlides>
  <MMClips>5</MMClips>
  <ScaleCrop>false</ScaleCrop>
  <HeadingPairs>
    <vt:vector size="4" baseType="variant">
      <vt:variant>
        <vt:lpstr>Theme</vt:lpstr>
      </vt:variant>
      <vt:variant>
        <vt:i4>1</vt:i4>
      </vt:variant>
      <vt:variant>
        <vt:lpstr>Slide Titles</vt:lpstr>
      </vt:variant>
      <vt:variant>
        <vt:i4>69</vt:i4>
      </vt:variant>
    </vt:vector>
  </HeadingPairs>
  <TitlesOfParts>
    <vt:vector size="70" baseType="lpstr">
      <vt:lpstr>Office Theme</vt:lpstr>
      <vt:lpstr>Topology Optimization using the Level Set and Extended Finite Element Methods</vt:lpstr>
      <vt:lpstr>Optimization</vt:lpstr>
      <vt:lpstr>Topology optimization</vt:lpstr>
      <vt:lpstr>Topology optimization</vt:lpstr>
      <vt:lpstr>Density topology optimization</vt:lpstr>
      <vt:lpstr>Topology optimization examples</vt:lpstr>
      <vt:lpstr>Density approach issues</vt:lpstr>
      <vt:lpstr>Level set method</vt:lpstr>
      <vt:lpstr>PowerPoint Presentation</vt:lpstr>
      <vt:lpstr>XFEM solution approximation</vt:lpstr>
      <vt:lpstr>XFEM solution approximation</vt:lpstr>
      <vt:lpstr>The LSM-XFEM framework</vt:lpstr>
      <vt:lpstr>Goals and Approach</vt:lpstr>
      <vt:lpstr>Goals and objectives</vt:lpstr>
      <vt:lpstr>Approach</vt:lpstr>
      <vt:lpstr>Overview</vt:lpstr>
      <vt:lpstr>Case study I</vt:lpstr>
      <vt:lpstr>Goals and objectives</vt:lpstr>
      <vt:lpstr>Initial design influence / convergence rate</vt:lpstr>
      <vt:lpstr>Initial design influence / convergence rate</vt:lpstr>
      <vt:lpstr>Convergence of design wrt mesh</vt:lpstr>
      <vt:lpstr>Smoothing filter</vt:lpstr>
      <vt:lpstr>Smoothing filter / feature size control</vt:lpstr>
      <vt:lpstr>Issue: Controlling the shape of the level set function</vt:lpstr>
      <vt:lpstr>Initial design / feature size control</vt:lpstr>
      <vt:lpstr>Shape control: How do we measure n?</vt:lpstr>
      <vt:lpstr>Preliminary results</vt:lpstr>
      <vt:lpstr>Two-phase problem / manufacturing</vt:lpstr>
      <vt:lpstr>Case Study II</vt:lpstr>
      <vt:lpstr>Goals and objectives</vt:lpstr>
      <vt:lpstr>Pipebend and diffuser</vt:lpstr>
      <vt:lpstr>Pipebend and diffuser</vt:lpstr>
      <vt:lpstr>Micromixer</vt:lpstr>
      <vt:lpstr>Approach:  Face-oriented ghost-penalty</vt:lpstr>
      <vt:lpstr>Case Study III</vt:lpstr>
      <vt:lpstr>Atomic Layer Deposition</vt:lpstr>
      <vt:lpstr>Model problem</vt:lpstr>
      <vt:lpstr>Atomic Layer Deposition</vt:lpstr>
      <vt:lpstr>Conclusions</vt:lpstr>
      <vt:lpstr>Conclusions</vt:lpstr>
      <vt:lpstr>Is it generic?</vt:lpstr>
      <vt:lpstr>Is it efficient?</vt:lpstr>
      <vt:lpstr>Is it robust?</vt:lpstr>
      <vt:lpstr>Is it robust?</vt:lpstr>
      <vt:lpstr>Bibliography</vt:lpstr>
      <vt:lpstr>BACKUP slides</vt:lpstr>
      <vt:lpstr>PowerPoint Presentation</vt:lpstr>
      <vt:lpstr>PowerPoint Presentation</vt:lpstr>
      <vt:lpstr>Incompressible Navier-Stokes flow topology optimization</vt:lpstr>
      <vt:lpstr>Density optimization methods</vt:lpstr>
      <vt:lpstr>Motivation</vt:lpstr>
      <vt:lpstr>Topology optimization</vt:lpstr>
      <vt:lpstr>Geometry representation comparison:  density and level set</vt:lpstr>
      <vt:lpstr>PowerPoint Presentation</vt:lpstr>
      <vt:lpstr>Topology optimization examples</vt:lpstr>
      <vt:lpstr>Design variables and  physical variables</vt:lpstr>
      <vt:lpstr>XFEM decomposition and solution approximation</vt:lpstr>
      <vt:lpstr>Issue: XFEM implementation in three dimensions</vt:lpstr>
      <vt:lpstr>Approach: generalized enrichment strategy for 3D XFEM</vt:lpstr>
      <vt:lpstr>Issue: generalized description of discontinuities</vt:lpstr>
      <vt:lpstr>Issue: Ill-conditioned analysis problems</vt:lpstr>
      <vt:lpstr>Issue: Ensure continuity of solution at phase boundary Γ_(ϕ=0)</vt:lpstr>
      <vt:lpstr>Issue: Controlling the shape of the level set function</vt:lpstr>
      <vt:lpstr>Issue: Emergence of numerical geometrical artifacts</vt:lpstr>
      <vt:lpstr>Problem setup</vt:lpstr>
      <vt:lpstr>QUAD4 γ=〖10〗^(+00)</vt:lpstr>
      <vt:lpstr>QUAD4 γ=〖10〗^(+00)</vt:lpstr>
      <vt:lpstr>QUAD8 γ=〖10〗^(+00)</vt:lpstr>
      <vt:lpstr>QUAD8 γ=〖10〗^(+00)</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Hernan</dc:creator>
  <cp:lastModifiedBy>Hernan</cp:lastModifiedBy>
  <cp:revision>366</cp:revision>
  <dcterms:created xsi:type="dcterms:W3CDTF">2015-01-03T17:43:10Z</dcterms:created>
  <dcterms:modified xsi:type="dcterms:W3CDTF">2015-01-09T15:46:34Z</dcterms:modified>
</cp:coreProperties>
</file>